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2" r:id="rId3"/>
    <p:sldId id="298" r:id="rId4"/>
    <p:sldId id="293" r:id="rId5"/>
    <p:sldId id="296" r:id="rId6"/>
    <p:sldId id="299" r:id="rId7"/>
    <p:sldId id="294" r:id="rId8"/>
    <p:sldId id="286" r:id="rId9"/>
    <p:sldId id="291" r:id="rId10"/>
    <p:sldId id="289" r:id="rId11"/>
    <p:sldId id="290" r:id="rId12"/>
    <p:sldId id="279" r:id="rId13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16"/>
    </p:embeddedFont>
    <p:embeddedFont>
      <p:font typeface="Oswald" panose="020B060402020202020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DCFE"/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 varScale="1">
        <p:scale>
          <a:sx n="90" d="100"/>
          <a:sy n="90" d="100"/>
        </p:scale>
        <p:origin x="849" y="8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21/08/2018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4832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300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2074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9787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75DCFE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75DCFE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sp>
        <p:nvSpPr>
          <p:cNvPr id="6" name="Segnaposto immagine 6">
            <a:extLst>
              <a:ext uri="{FF2B5EF4-FFF2-40B4-BE49-F238E27FC236}">
                <a16:creationId xmlns="" xmlns:a16="http://schemas.microsoft.com/office/drawing/2014/main" id="{83D9E175-2BE6-47DD-9973-55D32C2275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625" y="6356350"/>
            <a:ext cx="2205038" cy="501650"/>
          </a:xfrm>
        </p:spPr>
        <p:txBody>
          <a:bodyPr/>
          <a:lstStyle>
            <a:lvl1pPr>
              <a:defRPr sz="800">
                <a:latin typeface="+mj-lt"/>
              </a:defRPr>
            </a:lvl1pPr>
          </a:lstStyle>
          <a:p>
            <a:r>
              <a:rPr lang="it-IT" dirty="0">
                <a:latin typeface="+mj-lt"/>
              </a:rPr>
              <a:t>Hai un immagine da inserire?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=""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75DC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75DCFE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bg>
      <p:bgPr>
        <a:solidFill>
          <a:schemeClr val="bg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828B4C29-B317-47F2-946A-E0D5FB0E7297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75DC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Shape 36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75DCFE"/>
                </a:highlight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BB4E59F3-F6BF-453B-855F-812E66EDEBE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135CF720-AD7E-4E40-A3CC-52C0994D3D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0876241-9AAA-4887-9428-8F3F90C81442}" type="datetimeFigureOut">
              <a:rPr lang="it-IT" smtClean="0"/>
              <a:t>21/08/2018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5C044-3F98-41F8-A123-CFA9AEC6142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344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75DCFE"/>
            </a:gs>
            <a:gs pos="100000">
              <a:srgbClr val="75DCF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75DCFE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4" r:id="rId4"/>
    <p:sldLayoutId id="2147483656" r:id="rId5"/>
    <p:sldLayoutId id="2147483658" r:id="rId6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75DCFE"/>
            </a:gs>
            <a:gs pos="100000">
              <a:srgbClr val="75DCF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03886" y="2197670"/>
            <a:ext cx="4214420" cy="21862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 smtClean="0"/>
              <a:t>L’INSERIMENTO NEL MONDO DEL LAVORO DEGLI STUDENTI DIVERSAMENTE ABILI</a:t>
            </a:r>
            <a:endParaRPr sz="32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03886" y="4555170"/>
            <a:ext cx="4353873" cy="1872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None/>
            </a:pPr>
            <a:r>
              <a:rPr lang="it-IT" sz="1600" i="1" dirty="0" smtClean="0">
                <a:latin typeface="+mj-lt"/>
              </a:rPr>
              <a:t>"</a:t>
            </a:r>
            <a:r>
              <a:rPr lang="it-IT" sz="1600" i="1" dirty="0" smtClean="0">
                <a:solidFill>
                  <a:srgbClr val="0070C0"/>
                </a:solidFill>
                <a:latin typeface="+mj-lt"/>
              </a:rPr>
              <a:t>La </a:t>
            </a:r>
            <a:r>
              <a:rPr lang="it-IT" sz="1600" i="1" dirty="0">
                <a:solidFill>
                  <a:srgbClr val="0070C0"/>
                </a:solidFill>
                <a:latin typeface="+mj-lt"/>
              </a:rPr>
              <a:t>disabilità è una questione di </a:t>
            </a:r>
            <a:r>
              <a:rPr lang="it-IT" sz="1600" i="1" dirty="0" smtClean="0">
                <a:solidFill>
                  <a:srgbClr val="0070C0"/>
                </a:solidFill>
                <a:latin typeface="+mj-lt"/>
              </a:rPr>
              <a:t>percezione</a:t>
            </a:r>
            <a:r>
              <a:rPr lang="it-IT" sz="1600" i="1" dirty="0" smtClean="0">
                <a:latin typeface="+mj-lt"/>
              </a:rPr>
              <a:t>"</a:t>
            </a:r>
          </a:p>
          <a:p>
            <a:pPr marL="0" indent="0">
              <a:buNone/>
            </a:pPr>
            <a:endParaRPr lang="it-IT" sz="1800" dirty="0">
              <a:latin typeface="+mj-lt"/>
            </a:endParaRPr>
          </a:p>
          <a:p>
            <a:pPr marL="0" indent="0">
              <a:buNone/>
            </a:pPr>
            <a:r>
              <a:rPr lang="en-US" sz="1800" b="1" dirty="0" smtClean="0">
                <a:latin typeface="+mj-lt"/>
              </a:rPr>
              <a:t>FRANCESCO MARIA CUSARO</a:t>
            </a:r>
          </a:p>
          <a:p>
            <a:pPr marL="285750" indent="-285750">
              <a:buSzPct val="122000"/>
              <a:buFont typeface="Wingdings" panose="05000000000000000000" pitchFamily="2" charset="2"/>
              <a:buChar char="§"/>
            </a:pPr>
            <a:r>
              <a:rPr lang="en-US" sz="1400" i="1" dirty="0" smtClean="0">
                <a:latin typeface="+mj-lt"/>
              </a:rPr>
              <a:t>HR Group Director TXT e-solutions</a:t>
            </a:r>
          </a:p>
          <a:p>
            <a:pPr marL="285750" indent="-285750">
              <a:buSzPct val="122000"/>
              <a:buFont typeface="Wingdings" panose="05000000000000000000" pitchFamily="2" charset="2"/>
              <a:buChar char="§"/>
            </a:pPr>
            <a:r>
              <a:rPr lang="en-US" sz="1400" i="1" dirty="0" err="1" smtClean="0">
                <a:latin typeface="+mj-lt"/>
              </a:rPr>
              <a:t>Operatore</a:t>
            </a:r>
            <a:r>
              <a:rPr lang="en-US" sz="1400" i="1" dirty="0" smtClean="0">
                <a:latin typeface="+mj-lt"/>
              </a:rPr>
              <a:t> PROSPERA</a:t>
            </a:r>
            <a:endParaRPr lang="en-US" sz="1050" i="1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300" y="0"/>
            <a:ext cx="4076700" cy="6858000"/>
          </a:xfrm>
          <a:prstGeom prst="rect">
            <a:avLst/>
          </a:prstGeom>
        </p:spPr>
      </p:pic>
      <p:pic>
        <p:nvPicPr>
          <p:cNvPr id="1026" name="Picture 2" descr="Associazione Prospe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755" y="5440606"/>
            <a:ext cx="1147101" cy="92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Elbow Connector 28"/>
          <p:cNvCxnSpPr>
            <a:stCxn id="34" idx="2"/>
            <a:endCxn id="21" idx="0"/>
          </p:cNvCxnSpPr>
          <p:nvPr/>
        </p:nvCxnSpPr>
        <p:spPr>
          <a:xfrm rot="5400000">
            <a:off x="4992828" y="1697158"/>
            <a:ext cx="421937" cy="1515405"/>
          </a:xfrm>
          <a:prstGeom prst="bentConnector3">
            <a:avLst>
              <a:gd name="adj1" fmla="val 50000"/>
            </a:avLst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350873" y="750068"/>
            <a:ext cx="6858000" cy="399200"/>
          </a:xfrm>
        </p:spPr>
        <p:txBody>
          <a:bodyPr>
            <a:noAutofit/>
          </a:bodyPr>
          <a:lstStyle/>
          <a:p>
            <a:r>
              <a:rPr lang="it-IT" sz="2400" dirty="0">
                <a:solidFill>
                  <a:schemeClr val="bg1"/>
                </a:solidFill>
                <a:highlight>
                  <a:srgbClr val="75DCFE"/>
                </a:highlight>
                <a:latin typeface="+mj-lt"/>
              </a:rPr>
              <a:t>PROCESSO RICERCA AZIENDE DI PROFILI APPARTENENTI A CATEGORIE PROTETTE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3198909" y="2665829"/>
            <a:ext cx="2494367" cy="955538"/>
            <a:chOff x="6278526" y="2181067"/>
            <a:chExt cx="2494367" cy="955538"/>
          </a:xfrm>
        </p:grpSpPr>
        <p:sp>
          <p:nvSpPr>
            <p:cNvPr id="21" name="Flowchart: Preparation 20"/>
            <p:cNvSpPr/>
            <p:nvPr/>
          </p:nvSpPr>
          <p:spPr>
            <a:xfrm>
              <a:off x="6278526" y="2181067"/>
              <a:ext cx="2494367" cy="955538"/>
            </a:xfrm>
            <a:prstGeom prst="flowChartPreparation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6" name="CasellaDiTesto 24"/>
            <p:cNvSpPr txBox="1"/>
            <p:nvPr/>
          </p:nvSpPr>
          <p:spPr>
            <a:xfrm>
              <a:off x="6572238" y="2251032"/>
              <a:ext cx="1906942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PORTALE ST&amp;P</a:t>
              </a:r>
              <a:endParaRPr lang="en-US" b="1" dirty="0"/>
            </a:p>
            <a:p>
              <a:endParaRPr lang="it-IT" sz="825" dirty="0" smtClean="0">
                <a:solidFill>
                  <a:srgbClr val="0070C0"/>
                </a:solidFill>
              </a:endParaRPr>
            </a:p>
            <a:p>
              <a:r>
                <a:rPr lang="it-IT" sz="825" dirty="0" smtClean="0">
                  <a:solidFill>
                    <a:srgbClr val="0070C0"/>
                  </a:solidFill>
                </a:rPr>
                <a:t>JOB POSTING DEDICATO</a:t>
              </a:r>
            </a:p>
            <a:p>
              <a:endParaRPr lang="it-IT" sz="825" dirty="0" smtClean="0">
                <a:solidFill>
                  <a:srgbClr val="0070C0"/>
                </a:solidFill>
              </a:endParaRPr>
            </a:p>
            <a:p>
              <a:r>
                <a:rPr lang="it-IT" sz="825" dirty="0" smtClean="0">
                  <a:solidFill>
                    <a:srgbClr val="0070C0"/>
                  </a:solidFill>
                </a:rPr>
                <a:t>CONSULTAZIONE BANCA DATI CV</a:t>
              </a:r>
              <a:endParaRPr lang="it-IT" sz="825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744775" y="1478896"/>
            <a:ext cx="2433446" cy="764996"/>
            <a:chOff x="3286871" y="2276338"/>
            <a:chExt cx="2433446" cy="764996"/>
          </a:xfrm>
        </p:grpSpPr>
        <p:sp>
          <p:nvSpPr>
            <p:cNvPr id="34" name="Rectangle 33"/>
            <p:cNvSpPr/>
            <p:nvPr/>
          </p:nvSpPr>
          <p:spPr>
            <a:xfrm>
              <a:off x="3286871" y="2276338"/>
              <a:ext cx="2433446" cy="7649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296799" y="2443393"/>
              <a:ext cx="241359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100" b="1" dirty="0">
                  <a:solidFill>
                    <a:schemeClr val="bg1"/>
                  </a:solidFill>
                </a:rPr>
                <a:t>SERVIZIO STAGE </a:t>
              </a:r>
              <a:r>
                <a:rPr lang="it-IT" sz="1100" b="1" dirty="0" smtClean="0">
                  <a:solidFill>
                    <a:schemeClr val="bg1"/>
                  </a:solidFill>
                </a:rPr>
                <a:t>&amp; </a:t>
              </a:r>
              <a:r>
                <a:rPr lang="it-IT" sz="1100" b="1" dirty="0">
                  <a:solidFill>
                    <a:schemeClr val="bg1"/>
                  </a:solidFill>
                </a:rPr>
                <a:t>PLACEMENT</a:t>
              </a:r>
            </a:p>
            <a:p>
              <a:pPr algn="ctr"/>
              <a:r>
                <a:rPr lang="it-IT" sz="1100" dirty="0" smtClean="0">
                  <a:solidFill>
                    <a:schemeClr val="bg1"/>
                  </a:solidFill>
                </a:rPr>
                <a:t>Registra </a:t>
              </a:r>
              <a:r>
                <a:rPr lang="it-IT" sz="1100" dirty="0">
                  <a:solidFill>
                    <a:schemeClr val="bg1"/>
                  </a:solidFill>
                </a:rPr>
                <a:t>la </a:t>
              </a:r>
              <a:r>
                <a:rPr lang="it-IT" sz="1100" dirty="0" smtClean="0">
                  <a:solidFill>
                    <a:schemeClr val="bg1"/>
                  </a:solidFill>
                </a:rPr>
                <a:t>richiesta</a:t>
              </a:r>
              <a:endParaRPr lang="it-IT" sz="11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7" name="Straight Arrow Connector 26"/>
          <p:cNvCxnSpPr>
            <a:stCxn id="41" idx="3"/>
            <a:endCxn id="34" idx="1"/>
          </p:cNvCxnSpPr>
          <p:nvPr/>
        </p:nvCxnSpPr>
        <p:spPr>
          <a:xfrm>
            <a:off x="4147409" y="1861394"/>
            <a:ext cx="597366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713963" y="1478896"/>
            <a:ext cx="2433446" cy="764996"/>
            <a:chOff x="216902" y="2276338"/>
            <a:chExt cx="2433446" cy="764996"/>
          </a:xfrm>
        </p:grpSpPr>
        <p:sp>
          <p:nvSpPr>
            <p:cNvPr id="41" name="Rectangle 40"/>
            <p:cNvSpPr/>
            <p:nvPr/>
          </p:nvSpPr>
          <p:spPr>
            <a:xfrm>
              <a:off x="216902" y="2276338"/>
              <a:ext cx="2433446" cy="7649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26830" y="2443393"/>
              <a:ext cx="241359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100" b="1" dirty="0">
                  <a:solidFill>
                    <a:schemeClr val="bg1"/>
                  </a:solidFill>
                </a:rPr>
                <a:t>AZIENDA </a:t>
              </a:r>
              <a:endParaRPr lang="it-IT" sz="11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it-IT" sz="1100" dirty="0" smtClean="0">
                  <a:solidFill>
                    <a:schemeClr val="bg1"/>
                  </a:solidFill>
                </a:rPr>
                <a:t>Ricerca </a:t>
              </a:r>
              <a:r>
                <a:rPr lang="it-IT" sz="1100" dirty="0">
                  <a:solidFill>
                    <a:schemeClr val="bg1"/>
                  </a:solidFill>
                </a:rPr>
                <a:t>risorsa da </a:t>
              </a:r>
              <a:r>
                <a:rPr lang="it-IT" sz="1100" dirty="0" smtClean="0">
                  <a:solidFill>
                    <a:schemeClr val="bg1"/>
                  </a:solidFill>
                </a:rPr>
                <a:t>inserire</a:t>
              </a:r>
              <a:endParaRPr lang="it-IT" sz="11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7" name="Straight Arrow Connector 56"/>
          <p:cNvCxnSpPr>
            <a:stCxn id="59" idx="3"/>
            <a:endCxn id="61" idx="1"/>
          </p:cNvCxnSpPr>
          <p:nvPr/>
        </p:nvCxnSpPr>
        <p:spPr>
          <a:xfrm flipV="1">
            <a:off x="4144927" y="4426913"/>
            <a:ext cx="602330" cy="111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1711481" y="4043304"/>
            <a:ext cx="5469222" cy="769441"/>
            <a:chOff x="1706518" y="4151212"/>
            <a:chExt cx="5469222" cy="769441"/>
          </a:xfrm>
        </p:grpSpPr>
        <p:grpSp>
          <p:nvGrpSpPr>
            <p:cNvPr id="33" name="Group 32"/>
            <p:cNvGrpSpPr/>
            <p:nvPr/>
          </p:nvGrpSpPr>
          <p:grpSpPr>
            <a:xfrm>
              <a:off x="4742294" y="4152323"/>
              <a:ext cx="2433446" cy="764996"/>
              <a:chOff x="4742294" y="4152323"/>
              <a:chExt cx="2433446" cy="764996"/>
            </a:xfrm>
          </p:grpSpPr>
          <p:sp>
            <p:nvSpPr>
              <p:cNvPr id="61" name="Rectangle 60"/>
              <p:cNvSpPr/>
              <p:nvPr/>
            </p:nvSpPr>
            <p:spPr>
              <a:xfrm>
                <a:off x="4742294" y="4152323"/>
                <a:ext cx="2433446" cy="76499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4752222" y="4234739"/>
                <a:ext cx="2413591" cy="600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100" b="1" dirty="0">
                    <a:solidFill>
                      <a:schemeClr val="bg1"/>
                    </a:solidFill>
                  </a:rPr>
                  <a:t>SERVIZIO STAGE </a:t>
                </a:r>
                <a:r>
                  <a:rPr lang="it-IT" sz="1100" b="1" dirty="0" smtClean="0">
                    <a:solidFill>
                      <a:schemeClr val="bg1"/>
                    </a:solidFill>
                  </a:rPr>
                  <a:t>&amp; </a:t>
                </a:r>
                <a:r>
                  <a:rPr lang="it-IT" sz="1100" b="1" dirty="0">
                    <a:solidFill>
                      <a:schemeClr val="bg1"/>
                    </a:solidFill>
                  </a:rPr>
                  <a:t>PLACEMENT</a:t>
                </a:r>
              </a:p>
              <a:p>
                <a:pPr algn="ctr"/>
                <a:r>
                  <a:rPr lang="it-IT" sz="1100" dirty="0" smtClean="0">
                    <a:solidFill>
                      <a:schemeClr val="bg1"/>
                    </a:solidFill>
                  </a:rPr>
                  <a:t>riceve il </a:t>
                </a:r>
                <a:r>
                  <a:rPr lang="it-IT" sz="1100" dirty="0">
                    <a:solidFill>
                      <a:schemeClr val="bg1"/>
                    </a:solidFill>
                  </a:rPr>
                  <a:t>CV e verifica che </a:t>
                </a:r>
                <a:r>
                  <a:rPr lang="it-IT" sz="1100" dirty="0" smtClean="0">
                    <a:solidFill>
                      <a:schemeClr val="bg1"/>
                    </a:solidFill>
                  </a:rPr>
                  <a:t>sia </a:t>
                </a:r>
                <a:r>
                  <a:rPr lang="it-IT" sz="1100" dirty="0">
                    <a:solidFill>
                      <a:schemeClr val="bg1"/>
                    </a:solidFill>
                  </a:rPr>
                  <a:t>in linea con la </a:t>
                </a:r>
                <a:r>
                  <a:rPr lang="it-IT" sz="1100" dirty="0" smtClean="0">
                    <a:solidFill>
                      <a:schemeClr val="bg1"/>
                    </a:solidFill>
                  </a:rPr>
                  <a:t>job</a:t>
                </a:r>
                <a:endParaRPr lang="it-IT" sz="11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1706518" y="4151212"/>
              <a:ext cx="2433446" cy="769441"/>
              <a:chOff x="1706518" y="4151212"/>
              <a:chExt cx="2433446" cy="769441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1706518" y="4153434"/>
                <a:ext cx="2433446" cy="76499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1716446" y="4151212"/>
                <a:ext cx="2413591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100" b="1" dirty="0" smtClean="0">
                    <a:solidFill>
                      <a:schemeClr val="bg1"/>
                    </a:solidFill>
                  </a:rPr>
                  <a:t>PEDAGOGISTE </a:t>
                </a:r>
              </a:p>
              <a:p>
                <a:pPr algn="ctr"/>
                <a:r>
                  <a:rPr lang="it-IT" sz="1100" dirty="0">
                    <a:solidFill>
                      <a:schemeClr val="bg1"/>
                    </a:solidFill>
                  </a:rPr>
                  <a:t>Verificano la Job e contattano gli studenti/laureati per segnalare l’offerta e </a:t>
                </a:r>
                <a:r>
                  <a:rPr lang="it-IT" sz="1100">
                    <a:solidFill>
                      <a:schemeClr val="bg1"/>
                    </a:solidFill>
                  </a:rPr>
                  <a:t>chiedere </a:t>
                </a:r>
                <a:r>
                  <a:rPr lang="it-IT" sz="1100" smtClean="0">
                    <a:solidFill>
                      <a:schemeClr val="bg1"/>
                    </a:solidFill>
                  </a:rPr>
                  <a:t>CV</a:t>
                </a:r>
                <a:endParaRPr lang="it-IT" sz="1100" dirty="0">
                  <a:solidFill>
                    <a:schemeClr val="bg1"/>
                  </a:solidFill>
                </a:endParaRPr>
              </a:p>
            </p:txBody>
          </p:sp>
        </p:grpSp>
      </p:grpSp>
      <p:cxnSp>
        <p:nvCxnSpPr>
          <p:cNvPr id="65" name="Elbow Connector 64"/>
          <p:cNvCxnSpPr>
            <a:stCxn id="59" idx="0"/>
            <a:endCxn id="21" idx="2"/>
          </p:cNvCxnSpPr>
          <p:nvPr/>
        </p:nvCxnSpPr>
        <p:spPr>
          <a:xfrm rot="5400000" flipH="1" flipV="1">
            <a:off x="3475069" y="3074503"/>
            <a:ext cx="424159" cy="1517889"/>
          </a:xfrm>
          <a:prstGeom prst="bentConnector3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/>
          <p:cNvGrpSpPr/>
          <p:nvPr/>
        </p:nvGrpSpPr>
        <p:grpSpPr>
          <a:xfrm>
            <a:off x="1699072" y="5234683"/>
            <a:ext cx="5469222" cy="764996"/>
            <a:chOff x="1699072" y="5234683"/>
            <a:chExt cx="5469222" cy="764996"/>
          </a:xfrm>
        </p:grpSpPr>
        <p:grpSp>
          <p:nvGrpSpPr>
            <p:cNvPr id="73" name="Group 72"/>
            <p:cNvGrpSpPr/>
            <p:nvPr/>
          </p:nvGrpSpPr>
          <p:grpSpPr>
            <a:xfrm>
              <a:off x="4734848" y="5234683"/>
              <a:ext cx="2433446" cy="764996"/>
              <a:chOff x="4734848" y="5234683"/>
              <a:chExt cx="2433446" cy="764996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4734848" y="5234683"/>
                <a:ext cx="2433446" cy="76499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4744776" y="5401738"/>
                <a:ext cx="2413591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100" b="1" dirty="0" smtClean="0">
                    <a:solidFill>
                      <a:schemeClr val="bg1"/>
                    </a:solidFill>
                  </a:rPr>
                  <a:t>AZIENDA</a:t>
                </a:r>
                <a:endParaRPr lang="it-IT" sz="1100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it-IT" sz="1100" dirty="0" smtClean="0">
                    <a:solidFill>
                      <a:schemeClr val="bg1"/>
                    </a:solidFill>
                  </a:rPr>
                  <a:t>Colloquio di Selezione</a:t>
                </a:r>
                <a:endParaRPr lang="it-IT" sz="11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1699072" y="5234683"/>
              <a:ext cx="2433446" cy="764996"/>
              <a:chOff x="1699072" y="5234683"/>
              <a:chExt cx="2433446" cy="764996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1699072" y="5234683"/>
                <a:ext cx="2433446" cy="76499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709000" y="5317099"/>
                <a:ext cx="2413591" cy="600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100" b="1" dirty="0" smtClean="0">
                    <a:solidFill>
                      <a:schemeClr val="bg1"/>
                    </a:solidFill>
                  </a:rPr>
                  <a:t>FRANCESCO CUSARO </a:t>
                </a:r>
              </a:p>
              <a:p>
                <a:pPr algn="ctr"/>
                <a:r>
                  <a:rPr lang="it-IT" sz="1100" dirty="0" smtClean="0">
                    <a:solidFill>
                      <a:schemeClr val="bg1"/>
                    </a:solidFill>
                  </a:rPr>
                  <a:t>Preparazione al colloquio e valorizzazione CV</a:t>
                </a:r>
                <a:endParaRPr lang="it-IT" sz="1100" dirty="0">
                  <a:solidFill>
                    <a:schemeClr val="bg1"/>
                  </a:solidFill>
                </a:endParaRPr>
              </a:p>
            </p:txBody>
          </p:sp>
        </p:grpSp>
      </p:grpSp>
      <p:cxnSp>
        <p:nvCxnSpPr>
          <p:cNvPr id="77" name="Elbow Connector 76"/>
          <p:cNvCxnSpPr>
            <a:stCxn id="61" idx="2"/>
            <a:endCxn id="69" idx="0"/>
          </p:cNvCxnSpPr>
          <p:nvPr/>
        </p:nvCxnSpPr>
        <p:spPr>
          <a:xfrm rot="5400000">
            <a:off x="4227252" y="3497955"/>
            <a:ext cx="425272" cy="3048185"/>
          </a:xfrm>
          <a:prstGeom prst="bentConnector3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61" idx="2"/>
            <a:endCxn id="71" idx="0"/>
          </p:cNvCxnSpPr>
          <p:nvPr/>
        </p:nvCxnSpPr>
        <p:spPr>
          <a:xfrm flipH="1">
            <a:off x="5951571" y="4809411"/>
            <a:ext cx="12409" cy="425272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81" idx="1"/>
            <a:endCxn id="21" idx="3"/>
          </p:cNvCxnSpPr>
          <p:nvPr/>
        </p:nvCxnSpPr>
        <p:spPr>
          <a:xfrm flipH="1">
            <a:off x="5693276" y="3143598"/>
            <a:ext cx="1233124" cy="0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/>
          <p:cNvGrpSpPr/>
          <p:nvPr/>
        </p:nvGrpSpPr>
        <p:grpSpPr>
          <a:xfrm>
            <a:off x="6926400" y="2761100"/>
            <a:ext cx="1414842" cy="764996"/>
            <a:chOff x="6926400" y="2786406"/>
            <a:chExt cx="1414842" cy="764996"/>
          </a:xfrm>
        </p:grpSpPr>
        <p:sp>
          <p:nvSpPr>
            <p:cNvPr id="81" name="Rectangle 80"/>
            <p:cNvSpPr/>
            <p:nvPr/>
          </p:nvSpPr>
          <p:spPr>
            <a:xfrm>
              <a:off x="6926400" y="2786406"/>
              <a:ext cx="1414842" cy="7649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7080751" y="2868822"/>
              <a:ext cx="11061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100" b="1" dirty="0" smtClean="0">
                  <a:solidFill>
                    <a:schemeClr val="bg1"/>
                  </a:solidFill>
                </a:rPr>
                <a:t>STUDENTI</a:t>
              </a:r>
            </a:p>
            <a:p>
              <a:pPr algn="ctr"/>
              <a:r>
                <a:rPr lang="it-IT" sz="1100" b="1" dirty="0" smtClean="0">
                  <a:solidFill>
                    <a:schemeClr val="bg1"/>
                  </a:solidFill>
                </a:rPr>
                <a:t>LAUREANDI</a:t>
              </a:r>
            </a:p>
            <a:p>
              <a:pPr algn="ctr"/>
              <a:r>
                <a:rPr lang="it-IT" sz="1100" b="1" dirty="0" smtClean="0">
                  <a:solidFill>
                    <a:schemeClr val="bg1"/>
                  </a:solidFill>
                </a:rPr>
                <a:t>LAUREATI</a:t>
              </a:r>
              <a:endParaRPr lang="it-IT" sz="11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86" name="Picture 2" descr="Immagine correl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38" y="5371926"/>
            <a:ext cx="828392" cy="828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80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36728" y="191380"/>
            <a:ext cx="7672886" cy="3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 spc="-150">
                <a:solidFill>
                  <a:schemeClr val="bg1"/>
                </a:solidFill>
                <a:highlight>
                  <a:srgbClr val="75DCFE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 smtClean="0"/>
              <a:t>DATI PORTALE ST&amp;P (</a:t>
            </a:r>
            <a:r>
              <a:rPr lang="it-IT" i="1" dirty="0" smtClean="0"/>
              <a:t>dal </a:t>
            </a:r>
            <a:r>
              <a:rPr lang="it-IT" i="1" dirty="0"/>
              <a:t>01/05/2015 al 30/04/2018</a:t>
            </a:r>
            <a:r>
              <a:rPr lang="it-IT" dirty="0"/>
              <a:t>) </a:t>
            </a:r>
          </a:p>
        </p:txBody>
      </p:sp>
      <p:sp>
        <p:nvSpPr>
          <p:cNvPr id="11" name="Shape 84"/>
          <p:cNvSpPr txBox="1">
            <a:spLocks/>
          </p:cNvSpPr>
          <p:nvPr/>
        </p:nvSpPr>
        <p:spPr>
          <a:xfrm>
            <a:off x="211071" y="1531088"/>
            <a:ext cx="8818204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>
              <a:buClrTx/>
              <a:buFont typeface="Courier New" panose="02070309020205020404" pitchFamily="49" charset="0"/>
              <a:buChar char="o"/>
            </a:pPr>
            <a:r>
              <a:rPr lang="it-IT" sz="2000" b="1" dirty="0">
                <a:solidFill>
                  <a:schemeClr val="tx1"/>
                </a:solidFill>
              </a:rPr>
              <a:t>JOB POSTING PORTALE </a:t>
            </a:r>
            <a:r>
              <a:rPr lang="it-IT" sz="2000" b="1" dirty="0" smtClean="0">
                <a:solidFill>
                  <a:schemeClr val="tx1"/>
                </a:solidFill>
              </a:rPr>
              <a:t>ST&amp;P</a:t>
            </a:r>
            <a:r>
              <a:rPr lang="it-IT" sz="2000" b="1" dirty="0">
                <a:solidFill>
                  <a:schemeClr val="tx1"/>
                </a:solidFill>
              </a:rPr>
              <a:t>: </a:t>
            </a:r>
            <a:r>
              <a:rPr lang="it-IT" sz="3200" b="1" dirty="0" smtClean="0">
                <a:solidFill>
                  <a:schemeClr val="tx1"/>
                </a:solidFill>
              </a:rPr>
              <a:t>150</a:t>
            </a:r>
            <a:r>
              <a:rPr lang="it-IT" sz="2000" b="1" dirty="0" smtClean="0">
                <a:solidFill>
                  <a:schemeClr val="tx1"/>
                </a:solidFill>
              </a:rPr>
              <a:t> </a:t>
            </a:r>
            <a:r>
              <a:rPr lang="it-IT" sz="2000" b="1" dirty="0">
                <a:solidFill>
                  <a:schemeClr val="tx1"/>
                </a:solidFill>
              </a:rPr>
              <a:t>annunci dedicati a categorie protette </a:t>
            </a:r>
            <a:r>
              <a:rPr lang="it-IT" sz="2000" i="1" dirty="0">
                <a:solidFill>
                  <a:schemeClr val="tx1"/>
                </a:solidFill>
              </a:rPr>
              <a:t>(in media 0,5% degli annunci pubblicati ogni anno sul portale </a:t>
            </a:r>
            <a:r>
              <a:rPr lang="it-IT" sz="2000" i="1" dirty="0" smtClean="0">
                <a:solidFill>
                  <a:schemeClr val="tx1"/>
                </a:solidFill>
              </a:rPr>
              <a:t>ST&amp;P</a:t>
            </a:r>
            <a:r>
              <a:rPr lang="it-IT" sz="2000" i="1" dirty="0">
                <a:solidFill>
                  <a:schemeClr val="tx1"/>
                </a:solidFill>
              </a:rPr>
              <a:t>)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endParaRPr lang="it-IT" sz="2000" b="1" dirty="0">
              <a:solidFill>
                <a:schemeClr val="tx1"/>
              </a:solidFill>
            </a:endParaRP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it-IT" sz="2000" b="1" dirty="0" smtClean="0">
                <a:solidFill>
                  <a:schemeClr val="tx1"/>
                </a:solidFill>
              </a:rPr>
              <a:t>TIROCINI ATTIVATI A STUDENTI/LAUREATI CATEGORIE PROTETTE: </a:t>
            </a:r>
            <a:r>
              <a:rPr lang="it-IT" sz="3200" b="1" dirty="0" smtClean="0">
                <a:solidFill>
                  <a:schemeClr val="tx1"/>
                </a:solidFill>
              </a:rPr>
              <a:t>162</a:t>
            </a:r>
            <a:endParaRPr lang="it-IT" sz="3200" b="1" dirty="0">
              <a:solidFill>
                <a:schemeClr val="tx1"/>
              </a:solidFill>
            </a:endParaRPr>
          </a:p>
          <a:p>
            <a:pPr>
              <a:buClrTx/>
              <a:buFont typeface="Courier New" panose="02070309020205020404" pitchFamily="49" charset="0"/>
              <a:buChar char="o"/>
            </a:pPr>
            <a:endParaRPr lang="it-IT" sz="2000" b="1" dirty="0">
              <a:solidFill>
                <a:schemeClr val="tx1"/>
              </a:solidFill>
            </a:endParaRPr>
          </a:p>
          <a:p>
            <a:pPr algn="just">
              <a:buClrTx/>
              <a:buFont typeface="Courier New" panose="02070309020205020404" pitchFamily="49" charset="0"/>
              <a:buChar char="o"/>
            </a:pPr>
            <a:r>
              <a:rPr lang="it-IT" sz="2000" b="1" dirty="0">
                <a:solidFill>
                  <a:schemeClr val="tx1"/>
                </a:solidFill>
              </a:rPr>
              <a:t>PORTALE </a:t>
            </a:r>
            <a:r>
              <a:rPr lang="it-IT" sz="2000" b="1" dirty="0" smtClean="0">
                <a:solidFill>
                  <a:schemeClr val="tx1"/>
                </a:solidFill>
              </a:rPr>
              <a:t>ST&amp;P - BANCA </a:t>
            </a:r>
            <a:r>
              <a:rPr lang="it-IT" sz="2000" b="1" dirty="0">
                <a:solidFill>
                  <a:schemeClr val="tx1"/>
                </a:solidFill>
              </a:rPr>
              <a:t>DATI </a:t>
            </a:r>
            <a:r>
              <a:rPr lang="it-IT" sz="2000" b="1" dirty="0" smtClean="0">
                <a:solidFill>
                  <a:schemeClr val="tx1"/>
                </a:solidFill>
              </a:rPr>
              <a:t>CV</a:t>
            </a:r>
            <a:r>
              <a:rPr lang="it-IT" sz="2000" dirty="0" smtClean="0">
                <a:solidFill>
                  <a:schemeClr val="tx1"/>
                </a:solidFill>
              </a:rPr>
              <a:t>: </a:t>
            </a:r>
            <a:r>
              <a:rPr lang="it-IT" sz="2000" dirty="0">
                <a:solidFill>
                  <a:schemeClr val="tx1"/>
                </a:solidFill>
              </a:rPr>
              <a:t>le aziende possono estrarre i CV dei laureati/diplomati Master appartenenti alle categorie protette, mettendo un </a:t>
            </a:r>
            <a:r>
              <a:rPr lang="it-IT" sz="2000" dirty="0" err="1">
                <a:solidFill>
                  <a:schemeClr val="tx1"/>
                </a:solidFill>
              </a:rPr>
              <a:t>flag</a:t>
            </a:r>
            <a:r>
              <a:rPr lang="it-IT" sz="2000" dirty="0">
                <a:solidFill>
                  <a:schemeClr val="tx1"/>
                </a:solidFill>
              </a:rPr>
              <a:t> sulle apposite caselle </a:t>
            </a:r>
            <a:r>
              <a:rPr lang="it-IT" sz="2000" dirty="0" smtClean="0">
                <a:solidFill>
                  <a:schemeClr val="tx1"/>
                </a:solidFill>
              </a:rPr>
              <a:t>"</a:t>
            </a:r>
            <a:r>
              <a:rPr lang="it-IT" sz="2000" i="1" dirty="0" smtClean="0">
                <a:solidFill>
                  <a:schemeClr val="tx1"/>
                </a:solidFill>
              </a:rPr>
              <a:t>persone </a:t>
            </a:r>
            <a:r>
              <a:rPr lang="it-IT" sz="2000" i="1" dirty="0">
                <a:solidFill>
                  <a:schemeClr val="tx1"/>
                </a:solidFill>
              </a:rPr>
              <a:t>diversamente </a:t>
            </a:r>
            <a:r>
              <a:rPr lang="it-IT" sz="2000" i="1" dirty="0" smtClean="0">
                <a:solidFill>
                  <a:schemeClr val="tx1"/>
                </a:solidFill>
              </a:rPr>
              <a:t>abili</a:t>
            </a:r>
            <a:r>
              <a:rPr lang="it-IT" sz="2000" dirty="0" smtClean="0">
                <a:solidFill>
                  <a:schemeClr val="tx1"/>
                </a:solidFill>
              </a:rPr>
              <a:t>" </a:t>
            </a:r>
            <a:r>
              <a:rPr lang="it-IT" sz="2000" dirty="0">
                <a:solidFill>
                  <a:schemeClr val="tx1"/>
                </a:solidFill>
              </a:rPr>
              <a:t>e </a:t>
            </a:r>
            <a:r>
              <a:rPr lang="it-IT" sz="2000" dirty="0" smtClean="0">
                <a:solidFill>
                  <a:schemeClr val="tx1"/>
                </a:solidFill>
              </a:rPr>
              <a:t>"</a:t>
            </a:r>
            <a:r>
              <a:rPr lang="it-IT" sz="2000" i="1" dirty="0" smtClean="0">
                <a:solidFill>
                  <a:schemeClr val="tx1"/>
                </a:solidFill>
              </a:rPr>
              <a:t>iscritti </a:t>
            </a:r>
            <a:r>
              <a:rPr lang="it-IT" sz="2000" i="1" dirty="0">
                <a:solidFill>
                  <a:schemeClr val="tx1"/>
                </a:solidFill>
              </a:rPr>
              <a:t>al collocamento </a:t>
            </a:r>
            <a:r>
              <a:rPr lang="it-IT" sz="2000" i="1" dirty="0" smtClean="0">
                <a:solidFill>
                  <a:schemeClr val="tx1"/>
                </a:solidFill>
              </a:rPr>
              <a:t>obbligatorio</a:t>
            </a:r>
            <a:r>
              <a:rPr lang="it-IT" sz="2000" dirty="0" smtClean="0">
                <a:solidFill>
                  <a:schemeClr val="tx1"/>
                </a:solidFill>
              </a:rPr>
              <a:t>"</a:t>
            </a:r>
            <a:endParaRPr lang="it-IT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8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75DCFE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75DCFE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75DCFE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 smtClean="0">
                <a:solidFill>
                  <a:schemeClr val="bg1"/>
                </a:solidFill>
                <a:latin typeface="+mj-lt"/>
              </a:rPr>
              <a:t>francesco.cusaro@txtgroup.com</a:t>
            </a:r>
            <a:endParaRPr lang="it-IT" sz="2400" b="1" dirty="0">
              <a:solidFill>
                <a:schemeClr val="bg1"/>
              </a:solidFill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magine correl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82" y="1150570"/>
            <a:ext cx="7775200" cy="388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83222" y="4972427"/>
            <a:ext cx="75809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800" b="1" spc="50" dirty="0" smtClean="0">
                <a:ln w="952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ORIENTARE</a:t>
            </a:r>
            <a:endParaRPr lang="it-IT" sz="8800" b="1" spc="50" dirty="0">
              <a:ln w="9525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5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146" name="Picture 2" descr="Risultati immagini per IMPARA L'INGLE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35" y="0"/>
            <a:ext cx="8044329" cy="602827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isultati immagini per COMPUTER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54" y="1561652"/>
            <a:ext cx="5809132" cy="516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86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magine correl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012" y="0"/>
            <a:ext cx="103052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7341" y="5970506"/>
            <a:ext cx="89146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>
                <a:solidFill>
                  <a:schemeClr val="bg1"/>
                </a:solidFill>
              </a:rPr>
              <a:t>la </a:t>
            </a:r>
            <a:r>
              <a:rPr lang="it-IT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CONSAPEVOLEZZA</a:t>
            </a:r>
            <a:r>
              <a:rPr lang="it-IT" sz="3200" dirty="0" smtClean="0">
                <a:solidFill>
                  <a:schemeClr val="bg1"/>
                </a:solidFill>
              </a:rPr>
              <a:t> è il </a:t>
            </a:r>
            <a:r>
              <a:rPr lang="it-IT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PRIMO PASSO</a:t>
            </a:r>
            <a:endParaRPr lang="it-IT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85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4713" y="418593"/>
            <a:ext cx="7201728" cy="5689379"/>
            <a:chOff x="522336" y="478358"/>
            <a:chExt cx="7201728" cy="5689379"/>
          </a:xfrm>
        </p:grpSpPr>
        <p:sp>
          <p:nvSpPr>
            <p:cNvPr id="171" name="Shape 171"/>
            <p:cNvSpPr/>
            <p:nvPr/>
          </p:nvSpPr>
          <p:spPr>
            <a:xfrm>
              <a:off x="522336" y="814121"/>
              <a:ext cx="5017852" cy="5017852"/>
            </a:xfrm>
            <a:prstGeom prst="ellipse">
              <a:avLst/>
            </a:prstGeom>
            <a:noFill/>
            <a:ln w="228600" cap="flat" cmpd="sng">
              <a:solidFill>
                <a:srgbClr val="75DCF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6000" dirty="0" smtClean="0">
                  <a:solidFill>
                    <a:srgbClr val="FFFFFF"/>
                  </a:solidFill>
                  <a:highlight>
                    <a:srgbClr val="75DCFE"/>
                  </a:highlight>
                  <a:latin typeface="+mj-lt"/>
                  <a:ea typeface="Open Sans"/>
                  <a:cs typeface="Open Sans"/>
                  <a:sym typeface="Open Sans"/>
                </a:rPr>
                <a:t>DENTRO</a:t>
              </a:r>
              <a:endParaRPr sz="6000" dirty="0">
                <a:solidFill>
                  <a:srgbClr val="FFFFFF"/>
                </a:solidFill>
                <a:highlight>
                  <a:srgbClr val="75DCFE"/>
                </a:highlight>
                <a:latin typeface="+mj-lt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 rot="5400000">
              <a:off x="3771379" y="2215052"/>
              <a:ext cx="5689379" cy="22159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it-IT" sz="13800" dirty="0" smtClean="0">
                  <a:solidFill>
                    <a:srgbClr val="FFFFFF"/>
                  </a:solidFill>
                  <a:highlight>
                    <a:srgbClr val="75DCFE"/>
                  </a:highlight>
                  <a:ea typeface="Open Sans"/>
                  <a:cs typeface="Open Sans"/>
                  <a:sym typeface="Open Sans"/>
                </a:rPr>
                <a:t>FUORI</a:t>
              </a:r>
              <a:endParaRPr lang="it-IT" sz="13800" dirty="0">
                <a:solidFill>
                  <a:srgbClr val="FFFFFF"/>
                </a:solidFill>
                <a:highlight>
                  <a:srgbClr val="75DCFE"/>
                </a:highlight>
                <a:ea typeface="Open Sans"/>
                <a:cs typeface="Open Sans"/>
                <a:sym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467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4713" y="418593"/>
            <a:ext cx="7201728" cy="5689379"/>
            <a:chOff x="522336" y="478358"/>
            <a:chExt cx="7201728" cy="5689379"/>
          </a:xfrm>
        </p:grpSpPr>
        <p:sp>
          <p:nvSpPr>
            <p:cNvPr id="171" name="Shape 171"/>
            <p:cNvSpPr/>
            <p:nvPr/>
          </p:nvSpPr>
          <p:spPr>
            <a:xfrm>
              <a:off x="522336" y="814121"/>
              <a:ext cx="5017852" cy="5017852"/>
            </a:xfrm>
            <a:prstGeom prst="ellipse">
              <a:avLst/>
            </a:prstGeom>
            <a:noFill/>
            <a:ln w="228600" cap="flat" cmpd="sng">
              <a:solidFill>
                <a:srgbClr val="75DCF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endParaRPr sz="6000" dirty="0">
                <a:solidFill>
                  <a:srgbClr val="FFFFFF"/>
                </a:solidFill>
                <a:highlight>
                  <a:srgbClr val="75DCFE"/>
                </a:highlight>
                <a:latin typeface="+mj-lt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 rot="5400000">
              <a:off x="3771379" y="2215052"/>
              <a:ext cx="5689379" cy="22159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it-IT" sz="13800" dirty="0" smtClean="0">
                  <a:solidFill>
                    <a:srgbClr val="FFFFFF"/>
                  </a:solidFill>
                  <a:highlight>
                    <a:srgbClr val="75DCFE"/>
                  </a:highlight>
                  <a:ea typeface="Open Sans"/>
                  <a:cs typeface="Open Sans"/>
                  <a:sym typeface="Open Sans"/>
                </a:rPr>
                <a:t>FUORI</a:t>
              </a:r>
              <a:endParaRPr lang="it-IT" sz="13800" dirty="0">
                <a:solidFill>
                  <a:srgbClr val="FFFFFF"/>
                </a:solidFill>
                <a:highlight>
                  <a:srgbClr val="75DCFE"/>
                </a:highlight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" name="Pie 1"/>
          <p:cNvSpPr/>
          <p:nvPr/>
        </p:nvSpPr>
        <p:spPr>
          <a:xfrm>
            <a:off x="1124583" y="952188"/>
            <a:ext cx="4485711" cy="4485711"/>
          </a:xfrm>
          <a:prstGeom prst="pie">
            <a:avLst>
              <a:gd name="adj1" fmla="val 10785328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Pie 6"/>
          <p:cNvSpPr/>
          <p:nvPr/>
        </p:nvSpPr>
        <p:spPr>
          <a:xfrm>
            <a:off x="1124583" y="1088665"/>
            <a:ext cx="4485711" cy="4485711"/>
          </a:xfrm>
          <a:prstGeom prst="pie">
            <a:avLst>
              <a:gd name="adj1" fmla="val 5367094"/>
              <a:gd name="adj2" fmla="val 107719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Pie 8"/>
          <p:cNvSpPr/>
          <p:nvPr/>
        </p:nvSpPr>
        <p:spPr>
          <a:xfrm flipH="1">
            <a:off x="1276983" y="952188"/>
            <a:ext cx="4485711" cy="4485711"/>
          </a:xfrm>
          <a:prstGeom prst="pie">
            <a:avLst>
              <a:gd name="adj1" fmla="val 10785328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Pie 9"/>
          <p:cNvSpPr/>
          <p:nvPr/>
        </p:nvSpPr>
        <p:spPr>
          <a:xfrm flipH="1">
            <a:off x="1276983" y="1088665"/>
            <a:ext cx="4485711" cy="4485711"/>
          </a:xfrm>
          <a:prstGeom prst="pie">
            <a:avLst>
              <a:gd name="adj1" fmla="val 5408931"/>
              <a:gd name="adj2" fmla="val 107719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0862" y="2363630"/>
            <a:ext cx="1968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COMPETENZE</a:t>
            </a:r>
          </a:p>
          <a:p>
            <a:r>
              <a:rPr lang="it-IT" sz="2000" b="1" dirty="0" smtClean="0">
                <a:solidFill>
                  <a:schemeClr val="bg1"/>
                </a:solidFill>
              </a:rPr>
              <a:t>HARD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0862" y="3470621"/>
            <a:ext cx="1968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COMPETENZE</a:t>
            </a:r>
          </a:p>
          <a:p>
            <a:r>
              <a:rPr lang="it-IT" sz="2000" b="1" dirty="0" smtClean="0">
                <a:solidFill>
                  <a:schemeClr val="bg1"/>
                </a:solidFill>
              </a:rPr>
              <a:t>SOFT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12092" y="2363630"/>
            <a:ext cx="1622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000" b="1" dirty="0" smtClean="0">
                <a:solidFill>
                  <a:schemeClr val="bg1"/>
                </a:solidFill>
              </a:rPr>
              <a:t>PROFILO</a:t>
            </a:r>
          </a:p>
          <a:p>
            <a:pPr algn="r"/>
            <a:r>
              <a:rPr lang="it-IT" sz="2000" b="1" dirty="0" smtClean="0">
                <a:solidFill>
                  <a:schemeClr val="bg1"/>
                </a:solidFill>
              </a:rPr>
              <a:t>COGNITIVO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70039" y="3470621"/>
            <a:ext cx="18646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000" b="1" dirty="0" smtClean="0">
                <a:solidFill>
                  <a:schemeClr val="bg1"/>
                </a:solidFill>
              </a:rPr>
              <a:t>MOTIVAZIONI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0568156">
            <a:off x="1128346" y="1096864"/>
            <a:ext cx="3749205" cy="523220"/>
          </a:xfrm>
          <a:prstGeom prst="rect">
            <a:avLst/>
          </a:prstGeom>
          <a:solidFill>
            <a:srgbClr val="75DCFE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SCRITTURA DEL CV</a:t>
            </a:r>
            <a:endParaRPr lang="it-IT" sz="2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568156">
            <a:off x="2009726" y="4842907"/>
            <a:ext cx="3749205" cy="523220"/>
          </a:xfrm>
          <a:prstGeom prst="rect">
            <a:avLst/>
          </a:prstGeom>
          <a:solidFill>
            <a:srgbClr val="75DCFE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INTERVISTA</a:t>
            </a:r>
            <a:endParaRPr lang="it-IT" sz="28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68788" y="689212"/>
            <a:ext cx="1651379" cy="5158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4801714" y="2933434"/>
            <a:ext cx="4453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MERCATO DEL LAVORO</a:t>
            </a:r>
            <a:endParaRPr lang="it-IT" sz="28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568156">
            <a:off x="4969565" y="5449243"/>
            <a:ext cx="3749205" cy="523220"/>
          </a:xfrm>
          <a:prstGeom prst="rect">
            <a:avLst/>
          </a:prstGeom>
          <a:solidFill>
            <a:srgbClr val="75DCFE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STRUMENTI</a:t>
            </a:r>
            <a:endParaRPr lang="it-I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32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isultati immagini per alex zanar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498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2816" y="316754"/>
            <a:ext cx="608051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8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DISABILE</a:t>
            </a:r>
            <a:endParaRPr lang="it-IT" sz="88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816" y="4831978"/>
            <a:ext cx="3980577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DIVERSAMENTE</a:t>
            </a:r>
          </a:p>
          <a:p>
            <a:pPr algn="ctr"/>
            <a:r>
              <a:rPr lang="it-IT" sz="88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ABILE</a:t>
            </a:r>
            <a:endParaRPr lang="it-IT" sz="88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21726" y="6550223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ALEX ZANARDI</a:t>
            </a:r>
            <a:endParaRPr lang="it-IT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97168" y="743181"/>
            <a:ext cx="6858000" cy="399200"/>
          </a:xfrm>
        </p:spPr>
        <p:txBody>
          <a:bodyPr>
            <a:noAutofit/>
          </a:bodyPr>
          <a:lstStyle/>
          <a:p>
            <a:pPr algn="l"/>
            <a:r>
              <a:rPr lang="it-IT" sz="2400" dirty="0">
                <a:solidFill>
                  <a:schemeClr val="bg1"/>
                </a:solidFill>
                <a:highlight>
                  <a:srgbClr val="75DCFE"/>
                </a:highlight>
                <a:latin typeface="+mj-lt"/>
              </a:rPr>
              <a:t>RICERCA OFFERTE DI STAGE/JOB DA STUDENTI APPARTENENTI A CATEGORIE PROTETTE</a:t>
            </a:r>
          </a:p>
        </p:txBody>
      </p:sp>
      <p:cxnSp>
        <p:nvCxnSpPr>
          <p:cNvPr id="30" name="Straight Arrow Connector 29"/>
          <p:cNvCxnSpPr>
            <a:stCxn id="4" idx="3"/>
            <a:endCxn id="9" idx="1"/>
          </p:cNvCxnSpPr>
          <p:nvPr/>
        </p:nvCxnSpPr>
        <p:spPr>
          <a:xfrm>
            <a:off x="2143406" y="2552905"/>
            <a:ext cx="293006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9" idx="3"/>
            <a:endCxn id="26" idx="1"/>
          </p:cNvCxnSpPr>
          <p:nvPr/>
        </p:nvCxnSpPr>
        <p:spPr>
          <a:xfrm>
            <a:off x="4425180" y="2552905"/>
            <a:ext cx="293006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154638" y="2169591"/>
            <a:ext cx="1988768" cy="766628"/>
            <a:chOff x="270650" y="2025545"/>
            <a:chExt cx="1988768" cy="766628"/>
          </a:xfrm>
        </p:grpSpPr>
        <p:sp>
          <p:nvSpPr>
            <p:cNvPr id="4" name="Rectangle 3"/>
            <p:cNvSpPr/>
            <p:nvPr/>
          </p:nvSpPr>
          <p:spPr>
            <a:xfrm>
              <a:off x="270651" y="2025545"/>
              <a:ext cx="1988767" cy="766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270650" y="2120319"/>
              <a:ext cx="198876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 smtClean="0">
                  <a:solidFill>
                    <a:schemeClr val="bg1"/>
                  </a:solidFill>
                </a:rPr>
                <a:t>STUDENTE DIVERSAMENTE  ABILE </a:t>
              </a:r>
              <a:endParaRPr lang="it-IT" sz="1050" dirty="0">
                <a:solidFill>
                  <a:schemeClr val="bg1"/>
                </a:solidFill>
              </a:endParaRPr>
            </a:p>
            <a:p>
              <a:pPr algn="ctr"/>
              <a:r>
                <a:rPr lang="it-IT" sz="1050" dirty="0">
                  <a:solidFill>
                    <a:schemeClr val="bg1"/>
                  </a:solidFill>
                </a:rPr>
                <a:t> Facoltà e Master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718186" y="2169591"/>
            <a:ext cx="1988767" cy="766628"/>
            <a:chOff x="4998722" y="1993726"/>
            <a:chExt cx="1988767" cy="766628"/>
          </a:xfrm>
        </p:grpSpPr>
        <p:sp>
          <p:nvSpPr>
            <p:cNvPr id="26" name="Rectangle 25"/>
            <p:cNvSpPr/>
            <p:nvPr/>
          </p:nvSpPr>
          <p:spPr>
            <a:xfrm>
              <a:off x="4998722" y="1993726"/>
              <a:ext cx="1988767" cy="766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5211629" y="2088499"/>
              <a:ext cx="156295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PEDAGOGISTE</a:t>
              </a:r>
              <a:endParaRPr lang="it-IT" sz="1050" dirty="0">
                <a:solidFill>
                  <a:schemeClr val="bg1"/>
                </a:solidFill>
              </a:endParaRPr>
            </a:p>
            <a:p>
              <a:pPr algn="ctr"/>
              <a:r>
                <a:rPr lang="it-IT" sz="1050" dirty="0">
                  <a:solidFill>
                    <a:schemeClr val="bg1"/>
                  </a:solidFill>
                </a:rPr>
                <a:t>Colloquio con studente e profilatura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718186" y="3532905"/>
            <a:ext cx="1988767" cy="1345448"/>
            <a:chOff x="5013436" y="3357040"/>
            <a:chExt cx="1988767" cy="1345448"/>
          </a:xfrm>
        </p:grpSpPr>
        <p:sp>
          <p:nvSpPr>
            <p:cNvPr id="45" name="Rectangle 44"/>
            <p:cNvSpPr/>
            <p:nvPr/>
          </p:nvSpPr>
          <p:spPr>
            <a:xfrm>
              <a:off x="5013436" y="3357040"/>
              <a:ext cx="1988767" cy="13454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6" name="CasellaDiTesto 9"/>
            <p:cNvSpPr txBox="1"/>
            <p:nvPr/>
          </p:nvSpPr>
          <p:spPr>
            <a:xfrm>
              <a:off x="5013436" y="3418058"/>
              <a:ext cx="1988766" cy="1223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SERVIZIO STAGE </a:t>
              </a:r>
              <a:r>
                <a:rPr lang="it-IT" sz="1050" b="1" dirty="0" smtClean="0">
                  <a:solidFill>
                    <a:schemeClr val="bg1"/>
                  </a:solidFill>
                </a:rPr>
                <a:t>&amp; PLACEMENT</a:t>
              </a:r>
              <a:endParaRPr lang="it-IT" sz="1050" b="1" dirty="0">
                <a:solidFill>
                  <a:schemeClr val="bg1"/>
                </a:solidFill>
              </a:endParaRPr>
            </a:p>
            <a:p>
              <a:pPr algn="ctr"/>
              <a:r>
                <a:rPr lang="it-IT" sz="1050" dirty="0">
                  <a:solidFill>
                    <a:schemeClr val="bg1"/>
                  </a:solidFill>
                </a:rPr>
                <a:t>Colloquio informativo sui servizi di </a:t>
              </a:r>
              <a:r>
                <a:rPr lang="it-IT" sz="1050" dirty="0" err="1">
                  <a:solidFill>
                    <a:schemeClr val="bg1"/>
                  </a:solidFill>
                </a:rPr>
                <a:t>placement</a:t>
              </a:r>
              <a:r>
                <a:rPr lang="it-IT" sz="1050" dirty="0">
                  <a:solidFill>
                    <a:schemeClr val="bg1"/>
                  </a:solidFill>
                </a:rPr>
                <a:t> offerti dall’Ateneo </a:t>
              </a:r>
              <a:r>
                <a:rPr lang="it-IT" sz="1050" i="1" dirty="0">
                  <a:solidFill>
                    <a:schemeClr val="bg1"/>
                  </a:solidFill>
                </a:rPr>
                <a:t>(Job </a:t>
              </a:r>
              <a:r>
                <a:rPr lang="it-IT" sz="1050" i="1" dirty="0" err="1">
                  <a:solidFill>
                    <a:schemeClr val="bg1"/>
                  </a:solidFill>
                </a:rPr>
                <a:t>Posting</a:t>
              </a:r>
              <a:r>
                <a:rPr lang="it-IT" sz="1050" i="1" dirty="0">
                  <a:solidFill>
                    <a:schemeClr val="bg1"/>
                  </a:solidFill>
                </a:rPr>
                <a:t>, consultazione CV, iniziative di </a:t>
              </a:r>
              <a:r>
                <a:rPr lang="it-IT" sz="1050" i="1" dirty="0" err="1">
                  <a:solidFill>
                    <a:schemeClr val="bg1"/>
                  </a:solidFill>
                </a:rPr>
                <a:t>placement</a:t>
              </a:r>
              <a:r>
                <a:rPr lang="it-IT" sz="1050" i="1" dirty="0">
                  <a:solidFill>
                    <a:schemeClr val="bg1"/>
                  </a:solidFill>
                </a:rPr>
                <a:t>)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436412" y="2169591"/>
            <a:ext cx="1988768" cy="766628"/>
            <a:chOff x="2634686" y="1993726"/>
            <a:chExt cx="1988768" cy="766628"/>
          </a:xfrm>
        </p:grpSpPr>
        <p:sp>
          <p:nvSpPr>
            <p:cNvPr id="23" name="Rectangle 22"/>
            <p:cNvSpPr/>
            <p:nvPr/>
          </p:nvSpPr>
          <p:spPr>
            <a:xfrm>
              <a:off x="2634687" y="1993726"/>
              <a:ext cx="1988767" cy="766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2634686" y="2007708"/>
              <a:ext cx="198876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SERVIZIO INTEGRAZIONE </a:t>
              </a:r>
              <a:r>
                <a:rPr lang="it-IT" sz="1050" b="1" dirty="0" smtClean="0">
                  <a:solidFill>
                    <a:schemeClr val="bg1"/>
                  </a:solidFill>
                </a:rPr>
                <a:t>DIVERSAMENTE ABILI</a:t>
              </a:r>
              <a:r>
                <a:rPr lang="it-IT" sz="1050" dirty="0">
                  <a:solidFill>
                    <a:schemeClr val="bg1"/>
                  </a:solidFill>
                </a:rPr>
                <a:t>:</a:t>
              </a:r>
            </a:p>
            <a:p>
              <a:pPr algn="ctr"/>
              <a:r>
                <a:rPr lang="it-IT" sz="1050" dirty="0" smtClean="0">
                  <a:solidFill>
                    <a:schemeClr val="bg1"/>
                  </a:solidFill>
                </a:rPr>
                <a:t>Accoglienza </a:t>
              </a:r>
              <a:r>
                <a:rPr lang="it-IT" sz="1050" dirty="0">
                  <a:solidFill>
                    <a:schemeClr val="bg1"/>
                  </a:solidFill>
                </a:rPr>
                <a:t>studenti e registrazione </a:t>
              </a:r>
            </a:p>
          </p:txBody>
        </p:sp>
      </p:grpSp>
      <p:cxnSp>
        <p:nvCxnSpPr>
          <p:cNvPr id="59" name="Straight Arrow Connector 58"/>
          <p:cNvCxnSpPr>
            <a:stCxn id="26" idx="2"/>
            <a:endCxn id="45" idx="0"/>
          </p:cNvCxnSpPr>
          <p:nvPr/>
        </p:nvCxnSpPr>
        <p:spPr>
          <a:xfrm>
            <a:off x="5712570" y="2936219"/>
            <a:ext cx="0" cy="596686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4425180" y="4205629"/>
            <a:ext cx="293006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45" idx="3"/>
            <a:endCxn id="48" idx="1"/>
          </p:cNvCxnSpPr>
          <p:nvPr/>
        </p:nvCxnSpPr>
        <p:spPr>
          <a:xfrm>
            <a:off x="6706953" y="4205629"/>
            <a:ext cx="293005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52" idx="2"/>
            <a:endCxn id="48" idx="2"/>
          </p:cNvCxnSpPr>
          <p:nvPr/>
        </p:nvCxnSpPr>
        <p:spPr>
          <a:xfrm rot="16200000" flipH="1">
            <a:off x="5712569" y="2307170"/>
            <a:ext cx="12700" cy="4563545"/>
          </a:xfrm>
          <a:prstGeom prst="bentConnector3">
            <a:avLst>
              <a:gd name="adj1" fmla="val 5075819"/>
            </a:avLst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2436413" y="3822315"/>
            <a:ext cx="1988767" cy="766628"/>
            <a:chOff x="2640866" y="3625681"/>
            <a:chExt cx="1988767" cy="766628"/>
          </a:xfrm>
        </p:grpSpPr>
        <p:sp>
          <p:nvSpPr>
            <p:cNvPr id="52" name="Rectangle 51"/>
            <p:cNvSpPr/>
            <p:nvPr/>
          </p:nvSpPr>
          <p:spPr>
            <a:xfrm>
              <a:off x="2640866" y="3625681"/>
              <a:ext cx="1988767" cy="766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CasellaDiTesto 9"/>
            <p:cNvSpPr txBox="1"/>
            <p:nvPr/>
          </p:nvSpPr>
          <p:spPr>
            <a:xfrm>
              <a:off x="2647044" y="3734690"/>
              <a:ext cx="197641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 smtClean="0">
                  <a:solidFill>
                    <a:schemeClr val="bg1"/>
                  </a:solidFill>
                </a:rPr>
                <a:t>FRANCESCO CUSARO</a:t>
              </a:r>
              <a:endParaRPr lang="it-IT" sz="1050" b="1" dirty="0">
                <a:solidFill>
                  <a:schemeClr val="bg1"/>
                </a:solidFill>
              </a:endParaRPr>
            </a:p>
            <a:p>
              <a:pPr algn="ctr"/>
              <a:r>
                <a:rPr lang="it-IT" sz="1050" dirty="0" smtClean="0">
                  <a:solidFill>
                    <a:schemeClr val="bg1"/>
                  </a:solidFill>
                </a:rPr>
                <a:t>Percorso </a:t>
              </a:r>
              <a:r>
                <a:rPr lang="it-IT" sz="1050" dirty="0">
                  <a:solidFill>
                    <a:schemeClr val="bg1"/>
                  </a:solidFill>
                </a:rPr>
                <a:t>individuale di orientamento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999958" y="3822315"/>
            <a:ext cx="1988767" cy="766628"/>
            <a:chOff x="7115970" y="3646450"/>
            <a:chExt cx="1988767" cy="766628"/>
          </a:xfrm>
        </p:grpSpPr>
        <p:sp>
          <p:nvSpPr>
            <p:cNvPr id="48" name="Rectangle 47"/>
            <p:cNvSpPr/>
            <p:nvPr/>
          </p:nvSpPr>
          <p:spPr>
            <a:xfrm>
              <a:off x="7115970" y="3646450"/>
              <a:ext cx="1988767" cy="766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9" name="CasellaDiTesto 9"/>
            <p:cNvSpPr txBox="1"/>
            <p:nvPr/>
          </p:nvSpPr>
          <p:spPr>
            <a:xfrm>
              <a:off x="7328877" y="3902806"/>
              <a:ext cx="156295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 smtClean="0">
                  <a:solidFill>
                    <a:schemeClr val="bg1"/>
                  </a:solidFill>
                </a:rPr>
                <a:t>EMPLOYER</a:t>
              </a:r>
              <a:endParaRPr lang="it-IT" sz="105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122" name="Picture 2" descr="Immagine correl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38" y="5371926"/>
            <a:ext cx="828392" cy="828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3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  <p:grpSp>
        <p:nvGrpSpPr>
          <p:cNvPr id="6" name="Group 5"/>
          <p:cNvGrpSpPr/>
          <p:nvPr/>
        </p:nvGrpSpPr>
        <p:grpSpPr>
          <a:xfrm>
            <a:off x="77094" y="322730"/>
            <a:ext cx="7856608" cy="5755341"/>
            <a:chOff x="-90239" y="322730"/>
            <a:chExt cx="7856608" cy="575534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25752" y="322730"/>
              <a:ext cx="5640617" cy="57553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TextBox 4"/>
            <p:cNvSpPr txBox="1"/>
            <p:nvPr/>
          </p:nvSpPr>
          <p:spPr>
            <a:xfrm rot="16200000">
              <a:off x="-1778041" y="2092405"/>
              <a:ext cx="5591595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800" b="1" dirty="0" smtClean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 Black" panose="020B0A04020102020204" pitchFamily="34" charset="0"/>
                </a:rPr>
                <a:t>ST&amp;P</a:t>
              </a:r>
              <a:endParaRPr lang="it-IT" sz="13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645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</TotalTime>
  <Words>279</Words>
  <Application>Microsoft Office PowerPoint</Application>
  <PresentationFormat>On-screen Show (4:3)</PresentationFormat>
  <Paragraphs>74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Wingdings</vt:lpstr>
      <vt:lpstr>Courier New</vt:lpstr>
      <vt:lpstr>Arial Black</vt:lpstr>
      <vt:lpstr>Oswald</vt:lpstr>
      <vt:lpstr>Open Sans</vt:lpstr>
      <vt:lpstr>Oberon template</vt:lpstr>
      <vt:lpstr> L’INSERIMENTO NEL MONDO DEL LAVORO DEGLI STUDENTI DIVERSAMENTE ABILI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RICERCA OFFERTE DI STAGE/JOB DA STUDENTI APPARTENENTI A CATEGORIE PROTETTE</vt:lpstr>
      <vt:lpstr>PowerPoint Presentation</vt:lpstr>
      <vt:lpstr>PROCESSO RICERCA AZIENDE DI PROFILI APPARTENENTI A CATEGORIE PROTETTE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Francesco Maria Cusaro</dc:creator>
  <cp:lastModifiedBy>Francesco Maria Cusaro</cp:lastModifiedBy>
  <cp:revision>78</cp:revision>
  <dcterms:modified xsi:type="dcterms:W3CDTF">2018-08-21T09:44:40Z</dcterms:modified>
</cp:coreProperties>
</file>