
<file path=[Content_Types].xml><?xml version="1.0" encoding="utf-8"?>
<Types xmlns="http://schemas.openxmlformats.org/package/2006/content-types">
  <Default Extension="png" ContentType="image/pn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7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86" r:id="rId4"/>
    <p:sldId id="261" r:id="rId5"/>
    <p:sldId id="262" r:id="rId6"/>
    <p:sldId id="263" r:id="rId7"/>
    <p:sldId id="287" r:id="rId8"/>
    <p:sldId id="265" r:id="rId9"/>
    <p:sldId id="274" r:id="rId10"/>
    <p:sldId id="289" r:id="rId11"/>
    <p:sldId id="296" r:id="rId12"/>
    <p:sldId id="297" r:id="rId13"/>
    <p:sldId id="298" r:id="rId14"/>
    <p:sldId id="299" r:id="rId15"/>
    <p:sldId id="267" r:id="rId16"/>
    <p:sldId id="279" r:id="rId17"/>
    <p:sldId id="280" r:id="rId18"/>
  </p:sldIdLst>
  <p:sldSz cx="9144000" cy="6858000" type="screen4x3"/>
  <p:notesSz cx="6858000" cy="9144000"/>
  <p:embeddedFontLs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Oswald" panose="02000303000000000000" pitchFamily="2" charset="77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8B5"/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25" autoAdjust="0"/>
    <p:restoredTop sz="86424" autoAdjust="0"/>
  </p:normalViewPr>
  <p:slideViewPr>
    <p:cSldViewPr snapToGrid="0" showGuides="1">
      <p:cViewPr varScale="1">
        <p:scale>
          <a:sx n="115" d="100"/>
          <a:sy n="115" d="100"/>
        </p:scale>
        <p:origin x="65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24/08/18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8517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935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3730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5659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85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829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8918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4037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207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20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79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E8B5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00E8B5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:a16="http://schemas.microsoft.com/office/drawing/2014/main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00E8B5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type="twoColTx">
  <p:cSld name="TITLE_AND_TWO_COLUMNS">
    <p:bg>
      <p:bgPr>
        <a:solidFill>
          <a:schemeClr val="bg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7429876" cy="81177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00E8B5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650826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C1E8E30-357B-4D70-A030-A2D21029F287}"/>
              </a:ext>
            </a:extLst>
          </p:cNvPr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CD8F80A-CD81-49CC-8AD7-828D4469043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5D3A31D-F454-4F9C-90B0-B169789AE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bg>
      <p:bgPr>
        <a:solidFill>
          <a:schemeClr val="bg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D76D6BA2-8879-4B07-A318-C96C41613C3C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5663650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39A6DE"/>
              </a:buClr>
              <a:buSzPts val="1800"/>
              <a:buFont typeface="Oswald"/>
              <a:buNone/>
              <a:defRPr sz="1800">
                <a:solidFill>
                  <a:srgbClr val="212131"/>
                </a:solidFill>
                <a:highlight>
                  <a:srgbClr val="FFFFFF"/>
                </a:highlight>
                <a:latin typeface="+mn-lt"/>
                <a:ea typeface="Oswald"/>
                <a:cs typeface="Oswald"/>
                <a:sym typeface="Oswald"/>
              </a:defRPr>
            </a:lvl1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195DE6F-33D7-4A6D-AD25-15B6C73499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7C11345-DD59-493D-812A-F6F99D2B01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/>
              <a:t>Donato De Ieso - CEO an Founder dilium srl - Realtà Aumentata. Il futuro che ci aspetta.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5" r:id="rId6"/>
    <p:sldLayoutId id="2147483656" r:id="rId7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donato@dilium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11082" r="6955"/>
          <a:stretch/>
        </p:blipFill>
        <p:spPr>
          <a:xfrm>
            <a:off x="4929580" y="0"/>
            <a:ext cx="4214420" cy="685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dirty="0">
                <a:latin typeface="Titillium Regular Upright" pitchFamily="2" charset="77"/>
              </a:rPr>
              <a:t>Realtà Aumentata.</a:t>
            </a:r>
            <a:br>
              <a:rPr lang="it-IT" sz="3600" dirty="0">
                <a:latin typeface="Titillium Regular Upright" pitchFamily="2" charset="77"/>
              </a:rPr>
            </a:br>
            <a:r>
              <a:rPr lang="it-IT" sz="3600" dirty="0">
                <a:latin typeface="Titillium Regular Upright" pitchFamily="2" charset="77"/>
              </a:rPr>
              <a:t>Il futuro che ci aspetta.</a:t>
            </a:r>
            <a:endParaRPr sz="3600" spc="-300" dirty="0">
              <a:latin typeface="Titillium Regular Upright" pitchFamily="2" charset="77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>
                <a:solidFill>
                  <a:schemeClr val="bg1"/>
                </a:solidFill>
                <a:latin typeface="Titillium Regular Upright" pitchFamily="2" charset="77"/>
              </a:rPr>
              <a:t>Donato De </a:t>
            </a:r>
            <a:r>
              <a:rPr lang="en-US" sz="1800" dirty="0" err="1">
                <a:solidFill>
                  <a:schemeClr val="bg1"/>
                </a:solidFill>
                <a:latin typeface="Titillium Regular Upright" pitchFamily="2" charset="77"/>
              </a:rPr>
              <a:t>Ieso</a:t>
            </a:r>
            <a:endParaRPr lang="en-US" sz="1800" dirty="0">
              <a:solidFill>
                <a:schemeClr val="bg1"/>
              </a:solidFill>
              <a:latin typeface="Titillium Regular Upright" pitchFamily="2" charset="77"/>
            </a:endParaRPr>
          </a:p>
          <a:p>
            <a:pPr marL="0" indent="0">
              <a:buFont typeface="Open Sans"/>
              <a:buNone/>
            </a:pPr>
            <a:r>
              <a:rPr lang="en-US" sz="1200" i="1" dirty="0">
                <a:solidFill>
                  <a:schemeClr val="bg1"/>
                </a:solidFill>
                <a:latin typeface="Titillium Regular Upright" pitchFamily="2" charset="77"/>
              </a:rPr>
              <a:t>CEO and </a:t>
            </a:r>
            <a:r>
              <a:rPr lang="en-US" sz="1200" i="1" dirty="0" err="1">
                <a:solidFill>
                  <a:schemeClr val="bg1"/>
                </a:solidFill>
                <a:latin typeface="Titillium Regular Upright" pitchFamily="2" charset="77"/>
              </a:rPr>
              <a:t>Fouder</a:t>
            </a:r>
            <a:r>
              <a:rPr lang="en-US" sz="1200" i="1" dirty="0">
                <a:solidFill>
                  <a:schemeClr val="bg1"/>
                </a:solidFill>
                <a:latin typeface="Titillium Regular Upright" pitchFamily="2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Titillium Regular Upright" pitchFamily="2" charset="77"/>
              </a:rPr>
              <a:t>dilium</a:t>
            </a:r>
            <a:r>
              <a:rPr lang="en-US" sz="1200" i="1" dirty="0">
                <a:solidFill>
                  <a:schemeClr val="bg1"/>
                </a:solidFill>
                <a:latin typeface="Titillium Regular Upright" pitchFamily="2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Titillium Regular Upright" pitchFamily="2" charset="77"/>
              </a:rPr>
              <a:t>srl</a:t>
            </a:r>
            <a:endParaRPr lang="en-US" sz="1200" i="1" dirty="0">
              <a:solidFill>
                <a:schemeClr val="bg1"/>
              </a:solidFill>
              <a:latin typeface="Titillium Regular Upright" pitchFamily="2" charset="77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Titillium Regular Upright" pitchFamily="2" charset="77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Titillium Regular Upright" pitchFamily="2" charset="77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09C7FA-0420-3D4D-BD4F-D4807654E7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548"/>
          <a:stretch/>
        </p:blipFill>
        <p:spPr>
          <a:xfrm>
            <a:off x="4929580" y="0"/>
            <a:ext cx="42144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MANUFACTURING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1880675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Manutenzione, Design and Development</a:t>
            </a:r>
            <a:b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</a:br>
            <a:endParaRPr lang="it-IT" sz="2200" dirty="0">
              <a:solidFill>
                <a:srgbClr val="212131"/>
              </a:solidFill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Posizionamenti, distribuzione dei modelli 3D nello spazio, supporto alla manutenzione e al </a:t>
            </a:r>
            <a:r>
              <a:rPr lang="it-IT" sz="2200" dirty="0" err="1">
                <a:solidFill>
                  <a:srgbClr val="212131"/>
                </a:solidFill>
                <a:latin typeface="Titillium Regular Upright" pitchFamily="2" charset="77"/>
              </a:rPr>
              <a:t>problem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 </a:t>
            </a:r>
            <a:r>
              <a:rPr lang="it-IT" sz="2200" dirty="0" err="1">
                <a:solidFill>
                  <a:srgbClr val="212131"/>
                </a:solidFill>
                <a:latin typeface="Titillium Regular Upright" pitchFamily="2" charset="77"/>
              </a:rPr>
              <a:t>solving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.</a:t>
            </a:r>
            <a:endParaRPr sz="2200" dirty="0">
              <a:solidFill>
                <a:srgbClr val="212131"/>
              </a:solidFill>
              <a:latin typeface="Titillium Regular Upright" pitchFamily="2" charset="77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B2D663-0887-E44A-8280-519B85320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964" y="215900"/>
            <a:ext cx="64262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76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3646779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TRAINING, EDUCATION AND ART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1880675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Realtà aumentata per inserire </a:t>
            </a: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informazioni aggiuntive 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all’interno di illustrazioni, modelli 3D e libri scolastici.</a:t>
            </a:r>
          </a:p>
          <a:p>
            <a:pPr marL="0" lvl="0" indent="0"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Entro il 2025, ci saranno 15 milioni di utenti di AR nell’ambito educativo e rappresenteranno un mercato da 700 milioni di dollari</a:t>
            </a:r>
          </a:p>
          <a:p>
            <a:pPr marL="0" lvl="0" indent="0">
              <a:buNone/>
            </a:pPr>
            <a:endParaRPr sz="2200" dirty="0">
              <a:solidFill>
                <a:srgbClr val="212131"/>
              </a:solidFill>
              <a:latin typeface="Titillium Regular Upright" pitchFamily="2" charset="77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FD3D78-81D2-BB49-93A8-695F4E1A6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762" y="0"/>
            <a:ext cx="64262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38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GAMES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1880675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b="1" dirty="0" err="1">
                <a:solidFill>
                  <a:srgbClr val="212131"/>
                </a:solidFill>
                <a:latin typeface="Titillium Regular Upright" pitchFamily="2" charset="77"/>
              </a:rPr>
              <a:t>Augmented</a:t>
            </a: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 Reality for </a:t>
            </a:r>
            <a:r>
              <a:rPr lang="it-IT" sz="2200" b="1" dirty="0" err="1">
                <a:solidFill>
                  <a:srgbClr val="212131"/>
                </a:solidFill>
                <a:latin typeface="Titillium Regular Upright" pitchFamily="2" charset="77"/>
              </a:rPr>
              <a:t>gamification</a:t>
            </a: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 </a:t>
            </a:r>
            <a:b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</a:br>
            <a:b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</a:b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In questo esempio abbiamo realizzato una demo per GDO , utile strumento ai marketer nelle definizione di campagne promozionali.</a:t>
            </a:r>
          </a:p>
          <a:p>
            <a:pPr marL="0" lvl="0" indent="0">
              <a:buNone/>
            </a:pPr>
            <a:endParaRPr sz="2200" spc="-100" dirty="0">
              <a:solidFill>
                <a:srgbClr val="212131"/>
              </a:solidFill>
              <a:latin typeface="Titillium Regular Upright" pitchFamily="2" charset="77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B88A43-85EC-4646-9E97-162459F21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204" y="-352540"/>
            <a:ext cx="5812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63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ADVERTISING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1880675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La realtà aumentata è una grande risorsa in ottica di </a:t>
            </a:r>
            <a:r>
              <a:rPr lang="it-IT" sz="2200" b="1" dirty="0" err="1">
                <a:solidFill>
                  <a:srgbClr val="212131"/>
                </a:solidFill>
                <a:latin typeface="Titillium Regular Upright" pitchFamily="2" charset="77"/>
              </a:rPr>
              <a:t>local</a:t>
            </a: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 marketing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, perché ha la possibilità di fornire numerose informazioni;</a:t>
            </a:r>
          </a:p>
          <a:p>
            <a:pPr marL="0" lvl="0" indent="0">
              <a:buNone/>
            </a:pP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P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recision </a:t>
            </a:r>
            <a:r>
              <a:rPr lang="it-IT" sz="2200" b="1" dirty="0" err="1">
                <a:solidFill>
                  <a:srgbClr val="212131"/>
                </a:solidFill>
                <a:latin typeface="Titillium Regular Upright" pitchFamily="2" charset="77"/>
              </a:rPr>
              <a:t>C</a:t>
            </a:r>
            <a:r>
              <a:rPr lang="it-IT" sz="2200" dirty="0" err="1">
                <a:solidFill>
                  <a:srgbClr val="212131"/>
                </a:solidFill>
                <a:latin typeface="Titillium Regular Upright" pitchFamily="2" charset="77"/>
              </a:rPr>
              <a:t>ustomer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 </a:t>
            </a:r>
            <a:r>
              <a:rPr lang="it-IT" sz="2200" b="1" dirty="0" err="1">
                <a:solidFill>
                  <a:srgbClr val="212131"/>
                </a:solidFill>
                <a:latin typeface="Titillium Regular Upright" pitchFamily="2" charset="77"/>
              </a:rPr>
              <a:t>P</a:t>
            </a:r>
            <a:r>
              <a:rPr lang="it-IT" sz="2200" dirty="0" err="1">
                <a:solidFill>
                  <a:srgbClr val="212131"/>
                </a:solidFill>
                <a:latin typeface="Titillium Regular Upright" pitchFamily="2" charset="77"/>
              </a:rPr>
              <a:t>rofile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;</a:t>
            </a:r>
          </a:p>
          <a:p>
            <a:pPr marL="0" lvl="0" indent="0"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Un nuovo modo di fare </a:t>
            </a:r>
            <a:r>
              <a:rPr lang="it-IT" sz="2200" dirty="0" err="1">
                <a:solidFill>
                  <a:srgbClr val="212131"/>
                </a:solidFill>
                <a:latin typeface="Titillium Regular Upright" pitchFamily="2" charset="77"/>
              </a:rPr>
              <a:t>content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 marketing;</a:t>
            </a: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7357A-1D28-3A4E-A5D4-622D770B2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921" y="-364759"/>
            <a:ext cx="6344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23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HEALTH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1880675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Una piattaforma digitale il cui obiettivo è semplificare l’approccio dei consumatori alla gestione della propria salute.</a:t>
            </a:r>
          </a:p>
          <a:p>
            <a:pPr marL="0" lvl="0" indent="0"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Entro il 2023, oltre </a:t>
            </a: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409 milioni di Euro 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allocati nel settore dell’</a:t>
            </a:r>
            <a:r>
              <a:rPr lang="it-IT" sz="2200" dirty="0" err="1">
                <a:solidFill>
                  <a:srgbClr val="212131"/>
                </a:solidFill>
                <a:latin typeface="Titillium Regular Upright" pitchFamily="2" charset="77"/>
              </a:rPr>
              <a:t>Health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 / Life Science.</a:t>
            </a:r>
          </a:p>
          <a:p>
            <a:pPr marL="0" lvl="0" indent="0">
              <a:buNone/>
            </a:pPr>
            <a:endParaRPr lang="it-IT" sz="2200" dirty="0">
              <a:solidFill>
                <a:srgbClr val="212131"/>
              </a:solidFill>
              <a:latin typeface="Titillium Regular Upright" pitchFamily="2" charset="77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  <p:pic>
        <p:nvPicPr>
          <p:cNvPr id="10" name="health">
            <a:hlinkClick r:id="" action="ppaction://media"/>
            <a:extLst>
              <a:ext uri="{FF2B5EF4-FFF2-40B4-BE49-F238E27FC236}">
                <a16:creationId xmlns:a16="http://schemas.microsoft.com/office/drawing/2014/main" id="{B3986659-3223-6E48-8585-E59B415B65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91882" y="261258"/>
            <a:ext cx="5152118" cy="515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5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" t="18257" r="-1398" b="33703"/>
          <a:stretch/>
        </p:blipFill>
        <p:spPr>
          <a:xfrm>
            <a:off x="-1" y="0"/>
            <a:ext cx="9274629" cy="6857999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50" y="788424"/>
            <a:ext cx="4109400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>
                <a:latin typeface="Titillium Regular Upright" pitchFamily="2" charset="77"/>
              </a:rPr>
              <a:t>PER IL FUTURO?</a:t>
            </a:r>
            <a:endParaRPr sz="3600" dirty="0">
              <a:latin typeface="Titillium Regular Upright" pitchFamily="2" charset="77"/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00E8B5"/>
                </a:solidFill>
                <a:highlight>
                  <a:srgbClr val="FFFFFF"/>
                </a:highlight>
                <a:latin typeface="Titillium Regular Upright" pitchFamily="2" charset="77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00E8B5"/>
                </a:solidFill>
                <a:highlight>
                  <a:srgbClr val="FFFFFF"/>
                </a:highlight>
                <a:latin typeface="Titillium Regular Upright" pitchFamily="2" charset="77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00E8B5"/>
              </a:solidFill>
              <a:highlight>
                <a:srgbClr val="FFFFFF"/>
              </a:highlight>
              <a:latin typeface="Titillium Regular Upright" pitchFamily="2" charset="77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8218714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Titillium Regular Upright" pitchFamily="2" charset="77"/>
              </a:rPr>
              <a:t>Potete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Titillium Regular Upright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donato@dilium.com</a:t>
            </a:r>
            <a:br>
              <a:rPr lang="it-IT" sz="2400" dirty="0">
                <a:solidFill>
                  <a:schemeClr val="bg1"/>
                </a:solidFill>
                <a:latin typeface="Titillium Regular Upright" pitchFamily="2" charset="77"/>
              </a:rPr>
            </a:br>
            <a:r>
              <a:rPr lang="it-IT" sz="2400" dirty="0">
                <a:solidFill>
                  <a:schemeClr val="bg1"/>
                </a:solidFill>
                <a:latin typeface="Titillium Regular Upright" pitchFamily="2" charset="77"/>
              </a:rPr>
              <a:t>o sull’APP </a:t>
            </a:r>
            <a:r>
              <a:rPr lang="it-IT" sz="2400" dirty="0" err="1">
                <a:solidFill>
                  <a:schemeClr val="bg1"/>
                </a:solidFill>
                <a:latin typeface="Titillium Regular Upright" pitchFamily="2" charset="77"/>
              </a:rPr>
              <a:t>MeshArea</a:t>
            </a:r>
            <a:endParaRPr lang="it-IT" sz="2400" dirty="0">
              <a:solidFill>
                <a:schemeClr val="bg1"/>
              </a:solidFill>
              <a:latin typeface="Titillium Regular Upright" pitchFamily="2" charset="77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THANKS AND ENJOY!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1A8C131-532F-472B-A095-DA9C7C3E77F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376035F-089F-43F8-936F-46B77428F1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17</a:t>
            </a:fld>
            <a:endParaRPr lang="it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37C569-6939-D34E-8249-246477592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4415" y="2264229"/>
            <a:ext cx="10543701" cy="48541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HELLO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6" y="39132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spc="-150" dirty="0">
                <a:solidFill>
                  <a:srgbClr val="00E8B5"/>
                </a:solidFill>
                <a:highlight>
                  <a:srgbClr val="FFFFFF"/>
                </a:highlight>
                <a:latin typeface="Titillium Regular Upright" pitchFamily="2" charset="77"/>
                <a:ea typeface="Oswald"/>
                <a:cs typeface="Oswald"/>
                <a:sym typeface="Oswald"/>
              </a:rPr>
              <a:t>SONO DONATO</a:t>
            </a:r>
            <a:endParaRPr sz="4800" spc="-150" dirty="0">
              <a:solidFill>
                <a:srgbClr val="00E8B5"/>
              </a:solidFill>
              <a:highlight>
                <a:srgbClr val="FFFFFF"/>
              </a:highlight>
              <a:latin typeface="Titillium Regular Upright" pitchFamily="2" charset="77"/>
              <a:ea typeface="Oswald"/>
              <a:cs typeface="Oswald"/>
              <a:sym typeface="Oswald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000" dirty="0">
                <a:latin typeface="Titillium Regular Upright" pitchFamily="2" charset="77"/>
              </a:rPr>
              <a:t>Già Docente di Sistemi Informatici in Istituto Tecnico ora Tutor all’Università degli Studi di Milano in Linguaggi di Programmazione per il Web e mobile. </a:t>
            </a:r>
            <a:r>
              <a:rPr lang="it-IT" sz="2000" dirty="0" err="1">
                <a:latin typeface="Titillium Regular Upright" pitchFamily="2" charset="77"/>
              </a:rPr>
              <a:t>Startupper</a:t>
            </a:r>
            <a:r>
              <a:rPr lang="it-IT" sz="2000" dirty="0">
                <a:latin typeface="Titillium Regular Upright" pitchFamily="2" charset="77"/>
              </a:rPr>
              <a:t>.</a:t>
            </a:r>
            <a:endParaRPr sz="2000" dirty="0">
              <a:latin typeface="Titillium Regular Upright" pitchFamily="2" charset="77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3511414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COSA FA’ DILIUM?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E83AF8-3560-1E48-BC78-228F2C6EF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402" y="1296670"/>
            <a:ext cx="4389444" cy="13939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Shape 509">
            <a:extLst>
              <a:ext uri="{FF2B5EF4-FFF2-40B4-BE49-F238E27FC236}">
                <a16:creationId xmlns:a16="http://schemas.microsoft.com/office/drawing/2014/main" id="{2B50437D-EADC-5D43-BE93-BD484756E962}"/>
              </a:ext>
            </a:extLst>
          </p:cNvPr>
          <p:cNvGrpSpPr/>
          <p:nvPr/>
        </p:nvGrpSpPr>
        <p:grpSpPr>
          <a:xfrm>
            <a:off x="4349614" y="1558103"/>
            <a:ext cx="4130960" cy="4131194"/>
            <a:chOff x="570875" y="4439363"/>
            <a:chExt cx="443300" cy="443325"/>
          </a:xfrm>
          <a:solidFill>
            <a:srgbClr val="FFFFFF">
              <a:alpha val="41000"/>
            </a:srgbClr>
          </a:solidFill>
        </p:grpSpPr>
        <p:sp>
          <p:nvSpPr>
            <p:cNvPr id="10" name="Shape 510">
              <a:extLst>
                <a:ext uri="{FF2B5EF4-FFF2-40B4-BE49-F238E27FC236}">
                  <a16:creationId xmlns:a16="http://schemas.microsoft.com/office/drawing/2014/main" id="{2FAC723D-9BB1-2C41-BB22-1540A8B9C3BA}"/>
                </a:ext>
              </a:extLst>
            </p:cNvPr>
            <p:cNvSpPr/>
            <p:nvPr/>
          </p:nvSpPr>
          <p:spPr>
            <a:xfrm>
              <a:off x="570875" y="4439363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Shape 511">
              <a:extLst>
                <a:ext uri="{FF2B5EF4-FFF2-40B4-BE49-F238E27FC236}">
                  <a16:creationId xmlns:a16="http://schemas.microsoft.com/office/drawing/2014/main" id="{12E648C1-882A-F848-A0AB-D50624E26DA7}"/>
                </a:ext>
              </a:extLst>
            </p:cNvPr>
            <p:cNvSpPr/>
            <p:nvPr/>
          </p:nvSpPr>
          <p:spPr>
            <a:xfrm>
              <a:off x="597725" y="4782513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512">
              <a:extLst>
                <a:ext uri="{FF2B5EF4-FFF2-40B4-BE49-F238E27FC236}">
                  <a16:creationId xmlns:a16="http://schemas.microsoft.com/office/drawing/2014/main" id="{44433A54-B192-B34D-B654-C9008D122A9E}"/>
                </a:ext>
              </a:extLst>
            </p:cNvPr>
            <p:cNvSpPr/>
            <p:nvPr/>
          </p:nvSpPr>
          <p:spPr>
            <a:xfrm>
              <a:off x="654525" y="4825263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513">
              <a:extLst>
                <a:ext uri="{FF2B5EF4-FFF2-40B4-BE49-F238E27FC236}">
                  <a16:creationId xmlns:a16="http://schemas.microsoft.com/office/drawing/2014/main" id="{AA98DCBD-9D32-8D41-8EAF-A46EC3F4316E}"/>
                </a:ext>
              </a:extLst>
            </p:cNvPr>
            <p:cNvSpPr/>
            <p:nvPr/>
          </p:nvSpPr>
          <p:spPr>
            <a:xfrm>
              <a:off x="581250" y="4751988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368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STARTUP INNOVATIVA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E8B5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dirty="0">
                <a:solidFill>
                  <a:srgbClr val="212131"/>
                </a:solidFill>
                <a:latin typeface="Titillium Regular Upright" pitchFamily="2" charset="77"/>
              </a:rPr>
              <a:t>Tecnologia di frontiera</a:t>
            </a:r>
            <a:endParaRPr sz="2400" dirty="0">
              <a:solidFill>
                <a:srgbClr val="212131"/>
              </a:solidFill>
              <a:latin typeface="Titillium Regular Upright" pitchFamily="2" charset="77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00E8B5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dirty="0">
                <a:solidFill>
                  <a:srgbClr val="212131"/>
                </a:solidFill>
                <a:latin typeface="Titillium Regular Upright" pitchFamily="2" charset="77"/>
              </a:rPr>
              <a:t>First </a:t>
            </a:r>
            <a:r>
              <a:rPr lang="it-IT" sz="2400" dirty="0" err="1">
                <a:solidFill>
                  <a:srgbClr val="212131"/>
                </a:solidFill>
                <a:latin typeface="Titillium Regular Upright" pitchFamily="2" charset="77"/>
              </a:rPr>
              <a:t>Moover</a:t>
            </a:r>
            <a:endParaRPr sz="2400" dirty="0">
              <a:solidFill>
                <a:srgbClr val="212131"/>
              </a:solidFill>
              <a:latin typeface="Titillium Regular Upright" pitchFamily="2" charset="77"/>
            </a:endParaRPr>
          </a:p>
          <a:p>
            <a:pPr lvl="0">
              <a:spcBef>
                <a:spcPts val="0"/>
              </a:spcBef>
              <a:buClr>
                <a:srgbClr val="00E8B5"/>
              </a:buClr>
              <a:buFont typeface="Courier New" panose="02070309020205020404" pitchFamily="49" charset="0"/>
              <a:buChar char="o"/>
            </a:pPr>
            <a:r>
              <a:rPr lang="it-IT" sz="2400" dirty="0">
                <a:solidFill>
                  <a:srgbClr val="212131"/>
                </a:solidFill>
                <a:latin typeface="Titillium Regular Upright" pitchFamily="2" charset="77"/>
              </a:rPr>
              <a:t>Formazione e forte esperienza</a:t>
            </a:r>
            <a:br>
              <a:rPr lang="it-IT" sz="2400" dirty="0">
                <a:solidFill>
                  <a:srgbClr val="212131"/>
                </a:solidFill>
                <a:latin typeface="Titillium Regular Upright" pitchFamily="2" charset="77"/>
              </a:rPr>
            </a:br>
            <a:r>
              <a:rPr lang="it-IT" sz="2400" dirty="0">
                <a:solidFill>
                  <a:srgbClr val="212131"/>
                </a:solidFill>
                <a:latin typeface="Titillium Regular Upright" pitchFamily="2" charset="77"/>
              </a:rPr>
              <a:t>lavorativa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1329D8-9B1C-514D-90D0-CF9B31B32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911" y="2296200"/>
            <a:ext cx="4191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1006302" y="3035306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>
                <a:solidFill>
                  <a:srgbClr val="00E8B5"/>
                </a:solidFill>
                <a:latin typeface="Titillium Regular Upright" pitchFamily="2" charset="77"/>
              </a:rPr>
              <a:t>NUOVI LAVORI</a:t>
            </a:r>
            <a:endParaRPr sz="8000" dirty="0">
              <a:solidFill>
                <a:srgbClr val="00E8B5"/>
              </a:solidFill>
              <a:latin typeface="Titillium Regular Upright" pitchFamily="2" charset="77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1874726"/>
            <a:ext cx="3606300" cy="43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</a:t>
            </a:r>
            <a:r>
              <a:rPr lang="it-IT" sz="2200" dirty="0" err="1">
                <a:latin typeface="Titillium Regular Upright" pitchFamily="2" charset="77"/>
              </a:rPr>
              <a:t>Augmented</a:t>
            </a:r>
            <a:r>
              <a:rPr lang="it-IT" sz="2200" dirty="0">
                <a:latin typeface="Titillium Regular Upright" pitchFamily="2" charset="77"/>
              </a:rPr>
              <a:t> Reality Developer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Virtual Reality Developer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UX/UI Designer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Game </a:t>
            </a:r>
            <a:r>
              <a:rPr lang="it-IT" sz="2200" dirty="0" err="1">
                <a:latin typeface="Titillium Regular Upright" pitchFamily="2" charset="77"/>
              </a:rPr>
              <a:t>Programmer</a:t>
            </a:r>
            <a:endParaRPr lang="it-IT" sz="2200" dirty="0"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Data </a:t>
            </a:r>
            <a:r>
              <a:rPr lang="it-IT" sz="2200" dirty="0" err="1">
                <a:latin typeface="Titillium Regular Upright" pitchFamily="2" charset="77"/>
              </a:rPr>
              <a:t>Engineering</a:t>
            </a:r>
            <a:endParaRPr lang="it-IT" sz="2200" dirty="0"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Digital </a:t>
            </a:r>
            <a:r>
              <a:rPr lang="it-IT" sz="2200" dirty="0" err="1">
                <a:latin typeface="Titillium Regular Upright" pitchFamily="2" charset="77"/>
              </a:rPr>
              <a:t>Trasformation</a:t>
            </a:r>
            <a:r>
              <a:rPr lang="it-IT" sz="2200" dirty="0">
                <a:latin typeface="Titillium Regular Upright" pitchFamily="2" charset="77"/>
              </a:rPr>
              <a:t> Manager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Game Artist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</a:t>
            </a:r>
            <a:r>
              <a:rPr lang="it-IT" sz="2200" dirty="0" err="1">
                <a:latin typeface="Titillium Regular Upright" pitchFamily="2" charset="77"/>
              </a:rPr>
              <a:t>Metrics</a:t>
            </a:r>
            <a:r>
              <a:rPr lang="it-IT" sz="2200" dirty="0">
                <a:latin typeface="Titillium Regular Upright" pitchFamily="2" charset="77"/>
              </a:rPr>
              <a:t> Software </a:t>
            </a:r>
            <a:r>
              <a:rPr lang="it-IT" sz="2200" dirty="0" err="1">
                <a:latin typeface="Titillium Regular Upright" pitchFamily="2" charset="77"/>
              </a:rPr>
              <a:t>Engineer</a:t>
            </a:r>
            <a:endParaRPr lang="it-IT" sz="2200" dirty="0">
              <a:latin typeface="Titillium Regular Upright" pitchFamily="2" charset="77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QUANTI DI VOI CONOSCONO QUESTI NUOVI LAVORI?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105" name="Shape 105"/>
          <p:cNvSpPr txBox="1">
            <a:spLocks noGrp="1"/>
          </p:cNvSpPr>
          <p:nvPr>
            <p:ph type="body" idx="2"/>
          </p:nvPr>
        </p:nvSpPr>
        <p:spPr>
          <a:xfrm>
            <a:off x="4653911" y="1874726"/>
            <a:ext cx="3606300" cy="43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Illustrator 3D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</a:t>
            </a:r>
            <a:r>
              <a:rPr lang="it-IT" sz="2200" dirty="0" err="1">
                <a:latin typeface="Titillium Regular Upright" pitchFamily="2" charset="77"/>
              </a:rPr>
              <a:t>Animation</a:t>
            </a:r>
            <a:r>
              <a:rPr lang="it-IT" sz="2200" dirty="0">
                <a:latin typeface="Titillium Regular Upright" pitchFamily="2" charset="77"/>
              </a:rPr>
              <a:t> </a:t>
            </a:r>
            <a:r>
              <a:rPr lang="it-IT" sz="2200" dirty="0" err="1">
                <a:latin typeface="Titillium Regular Upright" pitchFamily="2" charset="77"/>
              </a:rPr>
              <a:t>developer</a:t>
            </a:r>
            <a:endParaRPr lang="it-IT" sz="2200" dirty="0"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Digital Project Manager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</a:t>
            </a:r>
            <a:r>
              <a:rPr lang="it-IT" sz="2200" dirty="0" err="1">
                <a:latin typeface="Titillium Regular Upright" pitchFamily="2" charset="77"/>
              </a:rPr>
              <a:t>Cloud</a:t>
            </a:r>
            <a:r>
              <a:rPr lang="it-IT" sz="2200" dirty="0">
                <a:latin typeface="Titillium Regular Upright" pitchFamily="2" charset="77"/>
              </a:rPr>
              <a:t> </a:t>
            </a:r>
            <a:r>
              <a:rPr lang="it-IT" sz="2200" dirty="0" err="1">
                <a:latin typeface="Titillium Regular Upright" pitchFamily="2" charset="77"/>
              </a:rPr>
              <a:t>Engineer</a:t>
            </a:r>
            <a:endParaRPr lang="it-IT" sz="2200" dirty="0"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Machine Learning Developer</a:t>
            </a: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IA </a:t>
            </a:r>
            <a:r>
              <a:rPr lang="it-IT" sz="2200" dirty="0" err="1">
                <a:latin typeface="Titillium Regular Upright" pitchFamily="2" charset="77"/>
              </a:rPr>
              <a:t>developer</a:t>
            </a:r>
            <a:endParaRPr lang="it-IT" sz="2200" dirty="0"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AV Deployment </a:t>
            </a:r>
            <a:r>
              <a:rPr lang="it-IT" sz="2200" dirty="0" err="1">
                <a:latin typeface="Titillium Regular Upright" pitchFamily="2" charset="77"/>
              </a:rPr>
              <a:t>Engineer</a:t>
            </a:r>
            <a:endParaRPr lang="it-IT" sz="2200" dirty="0"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Integration Solution </a:t>
            </a:r>
            <a:r>
              <a:rPr lang="it-IT" sz="2200" dirty="0" err="1">
                <a:latin typeface="Titillium Regular Upright" pitchFamily="2" charset="77"/>
              </a:rPr>
              <a:t>Architech</a:t>
            </a:r>
            <a:endParaRPr lang="it-IT" sz="2200" dirty="0">
              <a:latin typeface="Titillium Regular Upright" pitchFamily="2" charset="77"/>
            </a:endParaRPr>
          </a:p>
          <a:p>
            <a:pPr marL="0" lvl="0" indent="0">
              <a:buNone/>
            </a:pPr>
            <a:r>
              <a:rPr lang="it-IT" sz="2200" dirty="0">
                <a:latin typeface="Titillium Regular Upright" pitchFamily="2" charset="77"/>
              </a:rPr>
              <a:t>- </a:t>
            </a:r>
            <a:r>
              <a:rPr lang="it-IT" sz="2200" dirty="0" err="1">
                <a:latin typeface="Titillium Regular Upright" pitchFamily="2" charset="77"/>
              </a:rPr>
              <a:t>BlockChain</a:t>
            </a:r>
            <a:r>
              <a:rPr lang="it-IT" sz="2200" dirty="0">
                <a:latin typeface="Titillium Regular Upright" pitchFamily="2" charset="77"/>
              </a:rPr>
              <a:t> Developer</a:t>
            </a:r>
          </a:p>
          <a:p>
            <a:pPr marL="0" lvl="0" indent="0">
              <a:buNone/>
            </a:pPr>
            <a:endParaRPr lang="it-IT" sz="2200" dirty="0">
              <a:latin typeface="Titillium Regular Upright" pitchFamily="2" charset="77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86FA149-4C1C-4CCB-B5B3-9D8E4899E02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745136" y="3187199"/>
            <a:ext cx="6093300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dirty="0">
                <a:latin typeface="Titillium Regular Upright" pitchFamily="2" charset="77"/>
              </a:rPr>
              <a:t>Scegli un lavoro che ami, e non dovrai lavorare neppure un giorno in vita tua.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  <p:sp>
        <p:nvSpPr>
          <p:cNvPr id="5" name="Shape 77">
            <a:extLst>
              <a:ext uri="{FF2B5EF4-FFF2-40B4-BE49-F238E27FC236}">
                <a16:creationId xmlns:a16="http://schemas.microsoft.com/office/drawing/2014/main" id="{F20A1C55-18EF-5B42-94CA-3A11BE88419B}"/>
              </a:ext>
            </a:extLst>
          </p:cNvPr>
          <p:cNvSpPr txBox="1">
            <a:spLocks/>
          </p:cNvSpPr>
          <p:nvPr/>
        </p:nvSpPr>
        <p:spPr>
          <a:xfrm>
            <a:off x="7089053" y="5363549"/>
            <a:ext cx="4109893" cy="99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◇"/>
              <a:defRPr sz="36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○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■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●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○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■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●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○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■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indent="0">
              <a:buFont typeface="Oswald"/>
              <a:buNone/>
            </a:pPr>
            <a:r>
              <a:rPr lang="it-IT" sz="2400" dirty="0">
                <a:latin typeface="Titillium Regular Upright" pitchFamily="2" charset="77"/>
              </a:rPr>
              <a:t>Confucio</a:t>
            </a:r>
          </a:p>
        </p:txBody>
      </p:sp>
    </p:spTree>
    <p:extLst>
      <p:ext uri="{BB962C8B-B14F-4D97-AF65-F5344CB8AC3E}">
        <p14:creationId xmlns:p14="http://schemas.microsoft.com/office/powerpoint/2010/main" val="121325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 descr="_0002_IMG_5803.jpg"/>
          <p:cNvPicPr preferRelativeResize="0"/>
          <p:nvPr/>
        </p:nvPicPr>
        <p:blipFill rotWithShape="1">
          <a:blip r:embed="rId3">
            <a:alphaModFix/>
          </a:blip>
          <a:srcRect l="24294" r="24299"/>
          <a:stretch/>
        </p:blipFill>
        <p:spPr>
          <a:xfrm>
            <a:off x="4443425" y="0"/>
            <a:ext cx="4700575" cy="6356350"/>
          </a:xfrm>
          <a:prstGeom prst="rect">
            <a:avLst/>
          </a:prstGeom>
          <a:noFill/>
          <a:ln>
            <a:noFill/>
          </a:ln>
          <a:effectLst>
            <a:outerShdw blurRad="50800" dist="38100" dir="11400000" algn="r" rotWithShape="0">
              <a:prstClr val="black">
                <a:alpha val="0"/>
              </a:prstClr>
            </a:outerShdw>
            <a:softEdge rad="0"/>
          </a:effectLst>
        </p:spPr>
      </p:pic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Titillium Regular Upright" pitchFamily="2" charset="77"/>
              </a:rPr>
              <a:t>COSA FA’ LA REALTA’ AUMENTATA?</a:t>
            </a:r>
            <a:endParaRPr dirty="0">
              <a:latin typeface="Titillium Regular Upright" pitchFamily="2" charset="77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1880675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Un successo mondiale che ha fatto scoprire al pubblico l’AR è stato sicuramente il gioco «Pokemon Go». Un successo da oltre </a:t>
            </a:r>
            <a:r>
              <a:rPr lang="it-IT" sz="2200" b="1" dirty="0">
                <a:solidFill>
                  <a:srgbClr val="212131"/>
                </a:solidFill>
                <a:latin typeface="Titillium Regular Upright" pitchFamily="2" charset="77"/>
              </a:rPr>
              <a:t>350 milioni di utenti </a:t>
            </a:r>
            <a:r>
              <a:rPr lang="it-IT" sz="2200" dirty="0">
                <a:solidFill>
                  <a:srgbClr val="212131"/>
                </a:solidFill>
                <a:latin typeface="Titillium Regular Upright" pitchFamily="2" charset="77"/>
              </a:rPr>
              <a:t>e un fatturato di 6,5M$ al giorno.</a:t>
            </a:r>
            <a:endParaRPr sz="2200" dirty="0">
              <a:solidFill>
                <a:srgbClr val="212131"/>
              </a:solidFill>
              <a:latin typeface="Titillium Regular Upright" pitchFamily="2" charset="77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5E011D-1065-EF4B-A721-0B6EAE333E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04" r="33594"/>
          <a:stretch/>
        </p:blipFill>
        <p:spPr>
          <a:xfrm>
            <a:off x="4443425" y="18439"/>
            <a:ext cx="4700575" cy="63489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F5EED9-5188-5F45-8A78-F5BE964D1CF3}"/>
              </a:ext>
            </a:extLst>
          </p:cNvPr>
          <p:cNvSpPr/>
          <p:nvPr/>
        </p:nvSpPr>
        <p:spPr>
          <a:xfrm>
            <a:off x="6508342" y="6048573"/>
            <a:ext cx="24978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888888"/>
                </a:solidFill>
                <a:latin typeface="Titillium Regular Upright" pitchFamily="2" charset="77"/>
              </a:rPr>
              <a:t>(Foto: </a:t>
            </a:r>
            <a:r>
              <a:rPr lang="it-IT" dirty="0" err="1">
                <a:solidFill>
                  <a:srgbClr val="888888"/>
                </a:solidFill>
                <a:latin typeface="Titillium Regular Upright" pitchFamily="2" charset="77"/>
              </a:rPr>
              <a:t>Georgeclerk</a:t>
            </a:r>
            <a:r>
              <a:rPr lang="it-IT" dirty="0">
                <a:solidFill>
                  <a:srgbClr val="888888"/>
                </a:solidFill>
                <a:latin typeface="Titillium Regular Upright" pitchFamily="2" charset="77"/>
              </a:rPr>
              <a:t>/</a:t>
            </a:r>
            <a:r>
              <a:rPr lang="it-IT" dirty="0" err="1">
                <a:solidFill>
                  <a:srgbClr val="888888"/>
                </a:solidFill>
                <a:latin typeface="Titillium Regular Upright" pitchFamily="2" charset="77"/>
              </a:rPr>
              <a:t>Getty</a:t>
            </a:r>
            <a:r>
              <a:rPr lang="it-IT" dirty="0">
                <a:solidFill>
                  <a:srgbClr val="888888"/>
                </a:solidFill>
                <a:latin typeface="Titillium Regular Upright" pitchFamily="2" charset="77"/>
              </a:rPr>
              <a:t> Images)</a:t>
            </a:r>
            <a:endParaRPr lang="it-IT" dirty="0">
              <a:latin typeface="Titillium Regular Upright" pitchFamily="2" charset="7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297950" y="5222669"/>
            <a:ext cx="8229600" cy="1059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 sz="2400" dirty="0">
                <a:latin typeface="Titillium Regular Upright" pitchFamily="2" charset="77"/>
              </a:rPr>
              <a:t>I nostri use case </a:t>
            </a:r>
            <a:r>
              <a:rPr lang="it-IT" sz="2400" dirty="0" err="1">
                <a:latin typeface="Titillium Regular Upright" pitchFamily="2" charset="77"/>
              </a:rPr>
              <a:t>History</a:t>
            </a:r>
            <a:r>
              <a:rPr lang="it-IT" sz="2400" dirty="0">
                <a:latin typeface="Titillium Regular Upright" pitchFamily="2" charset="77"/>
              </a:rPr>
              <a:t> AR </a:t>
            </a:r>
            <a:r>
              <a:rPr lang="it-IT" sz="2400" dirty="0" err="1">
                <a:latin typeface="Titillium Regular Upright" pitchFamily="2" charset="77"/>
              </a:rPr>
              <a:t>dilium</a:t>
            </a:r>
            <a:endParaRPr lang="it-IT" sz="2400" dirty="0">
              <a:latin typeface="Titillium Regular Upright" pitchFamily="2" charset="77"/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>
                <a:latin typeface="Titillium Regular Upright" pitchFamily="2" charset="77"/>
              </a:rPr>
              <a:t>Donato De </a:t>
            </a:r>
            <a:r>
              <a:rPr lang="it-IT" dirty="0" err="1">
                <a:latin typeface="Titillium Regular Upright" pitchFamily="2" charset="77"/>
              </a:rPr>
              <a:t>Ieso</a:t>
            </a:r>
            <a:r>
              <a:rPr lang="it-IT" dirty="0">
                <a:latin typeface="Titillium Regular Upright" pitchFamily="2" charset="77"/>
              </a:rPr>
              <a:t> - CEO an </a:t>
            </a:r>
            <a:r>
              <a:rPr lang="it-IT" dirty="0" err="1">
                <a:latin typeface="Titillium Regular Upright" pitchFamily="2" charset="77"/>
              </a:rPr>
              <a:t>Founder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dilium</a:t>
            </a:r>
            <a:r>
              <a:rPr lang="it-IT" dirty="0">
                <a:latin typeface="Titillium Regular Upright" pitchFamily="2" charset="77"/>
              </a:rPr>
              <a:t> </a:t>
            </a:r>
            <a:r>
              <a:rPr lang="it-IT" dirty="0" err="1">
                <a:latin typeface="Titillium Regular Upright" pitchFamily="2" charset="77"/>
              </a:rPr>
              <a:t>srl</a:t>
            </a:r>
            <a:r>
              <a:rPr lang="it-IT" dirty="0">
                <a:latin typeface="Titillium Regular Upright" pitchFamily="2" charset="77"/>
              </a:rPr>
              <a:t> - Realtà Aumentata. Il futuro che ci aspetta.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8" name="Shape 163">
            <a:extLst>
              <a:ext uri="{FF2B5EF4-FFF2-40B4-BE49-F238E27FC236}">
                <a16:creationId xmlns:a16="http://schemas.microsoft.com/office/drawing/2014/main" id="{C33A4A71-7A39-439D-A87B-AF146DCF020D}"/>
              </a:ext>
            </a:extLst>
          </p:cNvPr>
          <p:cNvSpPr txBox="1">
            <a:spLocks/>
          </p:cNvSpPr>
          <p:nvPr/>
        </p:nvSpPr>
        <p:spPr>
          <a:xfrm>
            <a:off x="827250" y="788424"/>
            <a:ext cx="4109400" cy="31003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-150">
                <a:solidFill>
                  <a:srgbClr val="F62263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3600" dirty="0">
                <a:solidFill>
                  <a:schemeClr val="bg1"/>
                </a:solidFill>
              </a:rPr>
              <a:t>SOSTITUISCI QUESTO VIDEO PER AVERE UN FILMATO A TUTTO SCHERMO </a:t>
            </a:r>
          </a:p>
        </p:txBody>
      </p:sp>
      <p:pic>
        <p:nvPicPr>
          <p:cNvPr id="2" name="PRESENTAZIONE_Augmented_Reality">
            <a:hlinkClick r:id="" action="ppaction://media"/>
            <a:extLst>
              <a:ext uri="{FF2B5EF4-FFF2-40B4-BE49-F238E27FC236}">
                <a16:creationId xmlns:a16="http://schemas.microsoft.com/office/drawing/2014/main" id="{974231FD-7D91-5E49-B003-BA675F5E73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4763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</TotalTime>
  <Words>681</Words>
  <Application>Microsoft Macintosh PowerPoint</Application>
  <PresentationFormat>On-screen Show (4:3)</PresentationFormat>
  <Paragraphs>92</Paragraphs>
  <Slides>17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Open Sans</vt:lpstr>
      <vt:lpstr>Arial</vt:lpstr>
      <vt:lpstr>Titillium Regular Upright</vt:lpstr>
      <vt:lpstr>Courier New</vt:lpstr>
      <vt:lpstr>Oswald</vt:lpstr>
      <vt:lpstr>Oberon template</vt:lpstr>
      <vt:lpstr>Realtà Aumentata. Il futuro che ci aspetta.</vt:lpstr>
      <vt:lpstr>PowerPoint Presentation</vt:lpstr>
      <vt:lpstr>COSA FA’ DILIUM?</vt:lpstr>
      <vt:lpstr>STARTUP INNOVATIVA</vt:lpstr>
      <vt:lpstr>NUOVI LAVORI</vt:lpstr>
      <vt:lpstr>QUANTI DI VOI CONOSCONO QUESTI NUOVI LAVORI?</vt:lpstr>
      <vt:lpstr>PowerPoint Presentation</vt:lpstr>
      <vt:lpstr>COSA FA’ LA REALTA’ AUMENTATA?</vt:lpstr>
      <vt:lpstr>PowerPoint Presentation</vt:lpstr>
      <vt:lpstr>MANUFACTURING</vt:lpstr>
      <vt:lpstr>TRAINING, EDUCATION AND ART</vt:lpstr>
      <vt:lpstr>GAMES</vt:lpstr>
      <vt:lpstr>ADVERTISING</vt:lpstr>
      <vt:lpstr>HEALTH</vt:lpstr>
      <vt:lpstr>PER IL FUTURO?</vt:lpstr>
      <vt:lpstr>PowerPoint Presentation</vt:lpstr>
      <vt:lpstr>THANKS AND ENJOY!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Donato Angelo De IEso</cp:lastModifiedBy>
  <cp:revision>63</cp:revision>
  <cp:lastPrinted>2018-08-23T19:24:12Z</cp:lastPrinted>
  <dcterms:modified xsi:type="dcterms:W3CDTF">2018-08-24T09:21:51Z</dcterms:modified>
</cp:coreProperties>
</file>