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8" r:id="rId3"/>
    <p:sldId id="263" r:id="rId4"/>
    <p:sldId id="287" r:id="rId5"/>
    <p:sldId id="289" r:id="rId6"/>
    <p:sldId id="290" r:id="rId7"/>
    <p:sldId id="291" r:id="rId8"/>
    <p:sldId id="292" r:id="rId9"/>
    <p:sldId id="293" r:id="rId10"/>
    <p:sldId id="295" r:id="rId11"/>
    <p:sldId id="294" r:id="rId12"/>
    <p:sldId id="297" r:id="rId13"/>
    <p:sldId id="296" r:id="rId14"/>
    <p:sldId id="298" r:id="rId15"/>
    <p:sldId id="299" r:id="rId16"/>
    <p:sldId id="286" r:id="rId17"/>
    <p:sldId id="279" r:id="rId18"/>
  </p:sldIdLst>
  <p:sldSz cx="9144000" cy="6858000" type="screen4x3"/>
  <p:notesSz cx="6858000" cy="9144000"/>
  <p:embeddedFontLst>
    <p:embeddedFont>
      <p:font typeface="Oswald" panose="020B0604020202020204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70" d="100"/>
          <a:sy n="70" d="100"/>
        </p:scale>
        <p:origin x="-846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13/08/2018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820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9820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54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007780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2 columns" type="twoColTx">
  <p:cSld name="TITLE_AND_TWO_COLUMNS">
    <p:bg>
      <p:bgPr>
        <a:solidFill>
          <a:schemeClr val="bg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7429876" cy="81177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007780"/>
                </a:highlight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650826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7C1E8E30-357B-4D70-A030-A2D21029F287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CD8F80A-CD81-49CC-8AD7-828D4469043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55D3A31D-F454-4F9C-90B0-B169789AE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Quot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0395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6" r:id="rId4"/>
    <p:sldLayoutId id="2147483658" r:id="rId5"/>
  </p:sldLayoutIdLst>
  <p:transition>
    <p:fade thruBlk="1"/>
  </p:transition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50026" y="2171997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LE SOFT SKILLS SONO LE NUOVE HARD SKILLS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2800" dirty="0" smtClean="0">
                <a:latin typeface="+mj-lt"/>
              </a:rPr>
              <a:t>Luca </a:t>
            </a:r>
            <a:r>
              <a:rPr lang="en-US" sz="2800" dirty="0" err="1" smtClean="0">
                <a:latin typeface="+mj-lt"/>
              </a:rPr>
              <a:t>Brambilla</a:t>
            </a:r>
            <a:endParaRPr lang="en-US" sz="2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4658" r="10641"/>
          <a:stretch/>
        </p:blipFill>
        <p:spPr>
          <a:xfrm>
            <a:off x="4372167" y="1"/>
            <a:ext cx="4771833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10450" y="2729999"/>
            <a:ext cx="6093300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 smtClean="0"/>
              <a:t>«Giudicate un uomo più dalle</a:t>
            </a:r>
            <a:r>
              <a:rPr lang="it-IT" dirty="0"/>
              <a:t> </a:t>
            </a:r>
            <a:r>
              <a:rPr lang="it-IT" dirty="0" smtClean="0"/>
              <a:t>sue domande che dalle sue risposte.»</a:t>
            </a:r>
          </a:p>
          <a:p>
            <a:pPr marL="0" lvl="0" indent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 smtClean="0"/>
              <a:t>Voltaire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sp>
        <p:nvSpPr>
          <p:cNvPr id="5" name="Shape 104"/>
          <p:cNvSpPr txBox="1">
            <a:spLocks/>
          </p:cNvSpPr>
          <p:nvPr/>
        </p:nvSpPr>
        <p:spPr>
          <a:xfrm>
            <a:off x="827249" y="788425"/>
            <a:ext cx="57373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spc="-150">
                <a:solidFill>
                  <a:srgbClr val="F62263"/>
                </a:solidFill>
                <a:latin typeface="+mj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400" dirty="0" smtClean="0">
                <a:solidFill>
                  <a:schemeClr val="bg1"/>
                </a:solidFill>
              </a:rPr>
              <a:t>2. DOMANDA</a:t>
            </a:r>
            <a:r>
              <a:rPr lang="it-IT" sz="1600" dirty="0" smtClean="0"/>
              <a:t/>
            </a:r>
            <a:br>
              <a:rPr lang="it-IT" sz="1600" dirty="0" smtClean="0"/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2314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1542198"/>
            <a:ext cx="7579771" cy="6277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dirty="0" smtClean="0">
                <a:ea typeface="Oswald"/>
                <a:cs typeface="Oswald"/>
                <a:sym typeface="Oswald"/>
              </a:rPr>
              <a:t>BOWLING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7373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2.DOMANDA</a:t>
            </a:r>
            <a:br>
              <a:rPr lang="it-IT" dirty="0" smtClean="0"/>
            </a:b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092" y="2270591"/>
            <a:ext cx="6431816" cy="351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3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1542198"/>
            <a:ext cx="7579771" cy="6277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dirty="0" smtClean="0">
                <a:ea typeface="Oswald"/>
                <a:cs typeface="Oswald"/>
                <a:sym typeface="Oswald"/>
              </a:rPr>
              <a:t>BOWLING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7373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2.DOMANDA</a:t>
            </a:r>
            <a:br>
              <a:rPr lang="it-IT" dirty="0" smtClean="0"/>
            </a:b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52"/>
          <a:stretch/>
        </p:blipFill>
        <p:spPr>
          <a:xfrm>
            <a:off x="1783598" y="2183757"/>
            <a:ext cx="5576804" cy="383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6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1542198"/>
            <a:ext cx="7579771" cy="6277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dirty="0" smtClean="0">
                <a:ea typeface="Oswald"/>
                <a:cs typeface="Oswald"/>
                <a:sym typeface="Oswald"/>
              </a:rPr>
              <a:t>LA RICERCA (trascrizioni – Fisher 1987)</a:t>
            </a:r>
            <a:endParaRPr lang="it-IT" sz="2400" dirty="0" smtClean="0">
              <a:ea typeface="Oswald"/>
              <a:cs typeface="Oswald"/>
              <a:sym typeface="Oswald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7373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2.DOMANDA</a:t>
            </a:r>
            <a:br>
              <a:rPr lang="it-IT" dirty="0" smtClean="0"/>
            </a:b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Luca Brambilla - Docente di Soft </a:t>
            </a:r>
            <a:r>
              <a:rPr lang="it-IT" dirty="0" err="1" smtClean="0"/>
              <a:t>Skills</a:t>
            </a:r>
            <a:r>
              <a:rPr lang="it-IT" dirty="0" smtClean="0"/>
              <a:t> </a:t>
            </a:r>
            <a:r>
              <a:rPr lang="it-IT" dirty="0" err="1" smtClean="0"/>
              <a:t>Neuroscientifiche</a:t>
            </a:r>
            <a:r>
              <a:rPr lang="it-IT" dirty="0" smtClean="0"/>
              <a:t> - Le Soft </a:t>
            </a:r>
            <a:r>
              <a:rPr lang="it-IT" dirty="0" err="1" smtClean="0"/>
              <a:t>Skills</a:t>
            </a:r>
            <a:r>
              <a:rPr lang="it-IT" dirty="0" smtClean="0"/>
              <a:t> sono le nuove Hard </a:t>
            </a:r>
            <a:r>
              <a:rPr lang="it-IT" dirty="0" err="1" smtClean="0"/>
              <a:t>Skills</a:t>
            </a:r>
            <a:endParaRPr lang="it-IT" dirty="0"/>
          </a:p>
        </p:txBody>
      </p:sp>
      <p:sp>
        <p:nvSpPr>
          <p:cNvPr id="6" name="Freccia bidirezionale verticale 5"/>
          <p:cNvSpPr/>
          <p:nvPr/>
        </p:nvSpPr>
        <p:spPr>
          <a:xfrm>
            <a:off x="3527884" y="2870951"/>
            <a:ext cx="2088232" cy="2376264"/>
          </a:xfrm>
          <a:prstGeom prst="upDownArrow">
            <a:avLst/>
          </a:prstGeom>
          <a:solidFill>
            <a:srgbClr val="007780"/>
          </a:solidFill>
          <a:ln>
            <a:solidFill>
              <a:srgbClr val="0077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375756" y="3789053"/>
            <a:ext cx="4392488" cy="540060"/>
          </a:xfrm>
          <a:prstGeom prst="rect">
            <a:avLst/>
          </a:prstGeom>
          <a:solidFill>
            <a:srgbClr val="007780"/>
          </a:solidFill>
          <a:ln>
            <a:solidFill>
              <a:srgbClr val="0077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Shape 103"/>
          <p:cNvSpPr txBox="1">
            <a:spLocks noGrp="1"/>
          </p:cNvSpPr>
          <p:nvPr>
            <p:ph type="body" idx="1"/>
          </p:nvPr>
        </p:nvSpPr>
        <p:spPr>
          <a:xfrm>
            <a:off x="782115" y="3701317"/>
            <a:ext cx="7579771" cy="6277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000" dirty="0" smtClean="0">
                <a:solidFill>
                  <a:schemeClr val="tx1"/>
                </a:solidFill>
                <a:ea typeface="Oswald"/>
                <a:cs typeface="Oswald"/>
                <a:sym typeface="Oswald"/>
              </a:rPr>
              <a:t>SU 10 DOMANDE</a:t>
            </a:r>
            <a:endParaRPr lang="it-IT" sz="2000" dirty="0" smtClean="0">
              <a:solidFill>
                <a:schemeClr val="tx1"/>
              </a:solidFill>
              <a:ea typeface="Oswald"/>
              <a:cs typeface="Oswald"/>
              <a:sym typeface="Oswald"/>
            </a:endParaRPr>
          </a:p>
        </p:txBody>
      </p:sp>
      <p:sp>
        <p:nvSpPr>
          <p:cNvPr id="9" name="Shape 103"/>
          <p:cNvSpPr txBox="1">
            <a:spLocks noGrp="1"/>
          </p:cNvSpPr>
          <p:nvPr>
            <p:ph type="body" idx="1"/>
          </p:nvPr>
        </p:nvSpPr>
        <p:spPr>
          <a:xfrm>
            <a:off x="782115" y="5247215"/>
            <a:ext cx="7579771" cy="6277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000" dirty="0" smtClean="0">
                <a:solidFill>
                  <a:schemeClr val="tx1"/>
                </a:solidFill>
                <a:ea typeface="Oswald"/>
                <a:cs typeface="Oswald"/>
                <a:sym typeface="Oswald"/>
              </a:rPr>
              <a:t>9 CHIUSE</a:t>
            </a:r>
            <a:endParaRPr lang="it-IT" sz="2000" dirty="0" smtClean="0">
              <a:solidFill>
                <a:schemeClr val="tx1"/>
              </a:solidFill>
              <a:ea typeface="Oswald"/>
              <a:cs typeface="Oswald"/>
              <a:sym typeface="Oswald"/>
            </a:endParaRPr>
          </a:p>
        </p:txBody>
      </p:sp>
      <p:sp>
        <p:nvSpPr>
          <p:cNvPr id="10" name="Shape 103"/>
          <p:cNvSpPr txBox="1">
            <a:spLocks noGrp="1"/>
          </p:cNvSpPr>
          <p:nvPr>
            <p:ph type="body" idx="1"/>
          </p:nvPr>
        </p:nvSpPr>
        <p:spPr>
          <a:xfrm>
            <a:off x="782115" y="2243155"/>
            <a:ext cx="7579771" cy="6277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000" dirty="0" smtClean="0">
                <a:solidFill>
                  <a:schemeClr val="tx1"/>
                </a:solidFill>
                <a:ea typeface="Oswald"/>
                <a:cs typeface="Oswald"/>
                <a:sym typeface="Oswald"/>
              </a:rPr>
              <a:t>1 APERTA</a:t>
            </a:r>
            <a:endParaRPr lang="it-IT" sz="2000" dirty="0" smtClean="0">
              <a:solidFill>
                <a:schemeClr val="tx1"/>
              </a:solidFill>
              <a:ea typeface="Oswald"/>
              <a:cs typeface="Oswald"/>
              <a:sym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62316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1842448"/>
            <a:ext cx="7579771" cy="40670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Vendita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000" dirty="0" smtClean="0">
              <a:ea typeface="Oswald"/>
              <a:cs typeface="Oswald"/>
              <a:sym typeface="Oswald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Negoziazione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000" dirty="0" smtClean="0">
              <a:ea typeface="Oswald"/>
              <a:cs typeface="Oswald"/>
              <a:sym typeface="Oswald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err="1" smtClean="0">
                <a:ea typeface="Oswald"/>
                <a:cs typeface="Oswald"/>
                <a:sym typeface="Oswald"/>
              </a:rPr>
              <a:t>Change</a:t>
            </a:r>
            <a:r>
              <a:rPr lang="it-IT" sz="2000" dirty="0" smtClean="0">
                <a:ea typeface="Oswald"/>
                <a:cs typeface="Oswald"/>
                <a:sym typeface="Oswald"/>
              </a:rPr>
              <a:t> Management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000" dirty="0">
              <a:ea typeface="Oswald"/>
              <a:cs typeface="Oswald"/>
              <a:sym typeface="Oswald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000" dirty="0" smtClean="0">
              <a:ea typeface="Oswald"/>
              <a:cs typeface="Oswald"/>
              <a:sym typeface="Oswald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000" dirty="0">
              <a:ea typeface="Oswald"/>
              <a:cs typeface="Oswald"/>
              <a:sym typeface="Oswald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000" dirty="0" smtClean="0">
              <a:ea typeface="Oswald"/>
              <a:cs typeface="Oswald"/>
              <a:sym typeface="Oswald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Co-progettazione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000" dirty="0">
              <a:ea typeface="Oswald"/>
              <a:cs typeface="Oswald"/>
              <a:sym typeface="Oswald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7373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3. INTERVENTO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sp>
        <p:nvSpPr>
          <p:cNvPr id="3" name="Freccia in giù 2"/>
          <p:cNvSpPr/>
          <p:nvPr/>
        </p:nvSpPr>
        <p:spPr>
          <a:xfrm>
            <a:off x="1651376" y="4189863"/>
            <a:ext cx="1228299" cy="1009934"/>
          </a:xfrm>
          <a:prstGeom prst="downArrow">
            <a:avLst/>
          </a:prstGeom>
          <a:solidFill>
            <a:srgbClr val="007780"/>
          </a:solidFill>
          <a:ln>
            <a:solidFill>
              <a:srgbClr val="0077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70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1842448"/>
            <a:ext cx="7579771" cy="40670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rgbClr val="007780"/>
              </a:buClr>
              <a:buNone/>
            </a:pPr>
            <a:r>
              <a:rPr lang="it-IT" sz="4000" dirty="0"/>
              <a:t>Le soft </a:t>
            </a:r>
            <a:r>
              <a:rPr lang="it-IT" sz="4000" dirty="0" err="1"/>
              <a:t>skills</a:t>
            </a:r>
            <a:r>
              <a:rPr lang="it-IT" sz="4000" dirty="0"/>
              <a:t> </a:t>
            </a:r>
            <a:r>
              <a:rPr lang="it-IT" sz="4000" dirty="0" smtClean="0"/>
              <a:t>sono un </a:t>
            </a:r>
            <a:r>
              <a:rPr lang="it-IT" sz="4000" dirty="0"/>
              <a:t>alleato indispensabile per una migliore vita professionale…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None/>
            </a:pPr>
            <a:endParaRPr lang="it-IT" sz="2000" dirty="0">
              <a:ea typeface="Oswald"/>
              <a:cs typeface="Oswald"/>
              <a:sym typeface="Oswald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7373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IN CONCLUSIONE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609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" r="14518" b="4682"/>
          <a:stretch/>
        </p:blipFill>
        <p:spPr>
          <a:xfrm>
            <a:off x="6523022" y="3138985"/>
            <a:ext cx="2620978" cy="321404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10450" y="2292825"/>
            <a:ext cx="6093300" cy="35223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Formale (le persone) così bene che se ne possano andare via, che siano in grado di andarsene </a:t>
            </a:r>
            <a:r>
              <a:rPr lang="it-IT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via. Ma trattale </a:t>
            </a: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così bene che invece vogliano restare</a:t>
            </a:r>
            <a:r>
              <a:rPr lang="it-IT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r">
              <a:buNone/>
            </a:pPr>
            <a:r>
              <a:rPr lang="it-IT" sz="2400" dirty="0" smtClean="0"/>
              <a:t>Richard Branson</a:t>
            </a:r>
            <a:endParaRPr lang="it-IT" sz="24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96036" y="627797"/>
            <a:ext cx="4094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/>
              <a:t>…e </a:t>
            </a:r>
            <a:r>
              <a:rPr lang="it-IT" sz="4000" dirty="0" smtClean="0"/>
              <a:t>personale.</a:t>
            </a:r>
            <a:endParaRPr lang="it-IT" sz="4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575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007780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</a:t>
            </a:r>
            <a:r>
              <a:rPr lang="it-IT" sz="2400" dirty="0" smtClean="0">
                <a:solidFill>
                  <a:schemeClr val="bg1"/>
                </a:solidFill>
                <a:latin typeface="+mj-lt"/>
              </a:rPr>
              <a:t>scrivere </a:t>
            </a:r>
            <a:r>
              <a:rPr lang="it-IT" sz="2400" dirty="0">
                <a:solidFill>
                  <a:schemeClr val="bg1"/>
                </a:solidFill>
                <a:latin typeface="+mj-lt"/>
              </a:rPr>
              <a:t>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solidFill>
                  <a:schemeClr val="bg1"/>
                </a:solidFill>
                <a:latin typeface="+mj-lt"/>
              </a:rPr>
              <a:t>amministrazione</a:t>
            </a:r>
            <a:r>
              <a:rPr lang="it-IT" sz="2400" dirty="0" smtClean="0">
                <a:solidFill>
                  <a:schemeClr val="bg1"/>
                </a:solidFill>
                <a:latin typeface="+mj-lt"/>
              </a:rPr>
              <a:t>@copiaoriginale.it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9803"/>
            <a:ext cx="9144000" cy="3296345"/>
          </a:xfrm>
          <a:prstGeom prst="rect">
            <a:avLst/>
          </a:prstGeom>
        </p:spPr>
      </p:pic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06858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COSA SONO LE SOFT SKILLS?</a:t>
            </a:r>
            <a:endParaRPr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50354" y="1430300"/>
            <a:ext cx="7443293" cy="13674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200" i="1" spc="-100" dirty="0" smtClean="0">
                <a:solidFill>
                  <a:srgbClr val="212131"/>
                </a:solidFill>
                <a:latin typeface="+mn-lt"/>
              </a:rPr>
              <a:t>Con Soft </a:t>
            </a:r>
            <a:r>
              <a:rPr lang="it-IT" sz="2200" i="1" spc="-100" dirty="0" err="1" smtClean="0">
                <a:solidFill>
                  <a:srgbClr val="212131"/>
                </a:solidFill>
                <a:latin typeface="+mn-lt"/>
              </a:rPr>
              <a:t>Skills</a:t>
            </a:r>
            <a:r>
              <a:rPr lang="it-IT" sz="2200" i="1" spc="-100" dirty="0" smtClean="0">
                <a:solidFill>
                  <a:srgbClr val="212131"/>
                </a:solidFill>
                <a:latin typeface="+mn-lt"/>
              </a:rPr>
              <a:t> si intendono capacità di stampo cognitivo relazionale e comunicativo, che differiscono dalle competenze e capacità tecniche legate a specifiche mansioni o ruoli.</a:t>
            </a:r>
            <a:endParaRPr sz="2200" i="1" spc="-1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xmlns="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960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2552131"/>
            <a:ext cx="7579771" cy="33573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 smtClean="0">
                <a:ea typeface="Oswald"/>
                <a:cs typeface="Oswald"/>
                <a:sym typeface="Oswald"/>
              </a:rPr>
              <a:t>Da  </a:t>
            </a:r>
            <a:r>
              <a:rPr lang="it-IT" b="1" dirty="0" smtClean="0">
                <a:ea typeface="Oswald"/>
                <a:cs typeface="Oswald"/>
                <a:sym typeface="Oswald"/>
              </a:rPr>
              <a:t>I.I. </a:t>
            </a:r>
            <a:r>
              <a:rPr lang="it-IT" dirty="0" smtClean="0">
                <a:ea typeface="Oswald"/>
                <a:cs typeface="Oswald"/>
                <a:sym typeface="Oswald"/>
              </a:rPr>
              <a:t>(Inconsciamente Ignorante)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 smtClean="0">
                <a:ea typeface="Oswald"/>
                <a:cs typeface="Oswald"/>
                <a:sym typeface="Oswald"/>
              </a:rPr>
              <a:t>a  </a:t>
            </a:r>
            <a:r>
              <a:rPr lang="it-IT" b="1" dirty="0" smtClean="0">
                <a:ea typeface="Oswald"/>
                <a:cs typeface="Oswald"/>
                <a:sym typeface="Oswald"/>
              </a:rPr>
              <a:t>S.I.</a:t>
            </a:r>
            <a:r>
              <a:rPr lang="it-IT" dirty="0" smtClean="0">
                <a:ea typeface="Oswald"/>
                <a:cs typeface="Oswald"/>
                <a:sym typeface="Oswald"/>
              </a:rPr>
              <a:t>  (Sapientemente Ignorante)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>
              <a:sym typeface="Oswald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 smtClean="0">
              <a:sym typeface="Oswald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>
              <a:sym typeface="Oswald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b="1" spc="-150" dirty="0" smtClean="0"/>
              <a:t>INFORMAZIONE</a:t>
            </a:r>
            <a:endParaRPr lang="it-IT" sz="2400" b="1" spc="-150" dirty="0" smtClean="0">
              <a:sym typeface="Oswald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7373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 LIVELLI DI APPRENDIMENTO COGNITIVO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Primo Passaggio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sp>
        <p:nvSpPr>
          <p:cNvPr id="6" name="Freccia in giù 5"/>
          <p:cNvSpPr/>
          <p:nvPr/>
        </p:nvSpPr>
        <p:spPr>
          <a:xfrm>
            <a:off x="3910084" y="3862316"/>
            <a:ext cx="1323833" cy="846162"/>
          </a:xfrm>
          <a:prstGeom prst="downArrow">
            <a:avLst/>
          </a:prstGeom>
          <a:solidFill>
            <a:srgbClr val="0077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2552131"/>
            <a:ext cx="7579771" cy="33573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 smtClean="0">
                <a:ea typeface="Oswald"/>
                <a:cs typeface="Oswald"/>
                <a:sym typeface="Oswald"/>
              </a:rPr>
              <a:t>Da  </a:t>
            </a:r>
            <a:r>
              <a:rPr lang="it-IT" b="1" dirty="0">
                <a:ea typeface="Oswald"/>
                <a:cs typeface="Oswald"/>
                <a:sym typeface="Oswald"/>
              </a:rPr>
              <a:t>S</a:t>
            </a:r>
            <a:r>
              <a:rPr lang="it-IT" b="1" dirty="0" smtClean="0">
                <a:ea typeface="Oswald"/>
                <a:cs typeface="Oswald"/>
                <a:sym typeface="Oswald"/>
              </a:rPr>
              <a:t>.I. </a:t>
            </a:r>
            <a:r>
              <a:rPr lang="it-IT" dirty="0" smtClean="0">
                <a:ea typeface="Oswald"/>
                <a:cs typeface="Oswald"/>
                <a:sym typeface="Oswald"/>
              </a:rPr>
              <a:t>(Sapientemente Ignorante)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 smtClean="0">
                <a:ea typeface="Oswald"/>
                <a:cs typeface="Oswald"/>
                <a:sym typeface="Oswald"/>
              </a:rPr>
              <a:t>a  </a:t>
            </a:r>
            <a:r>
              <a:rPr lang="it-IT" b="1" dirty="0" smtClean="0">
                <a:ea typeface="Oswald"/>
                <a:cs typeface="Oswald"/>
                <a:sym typeface="Oswald"/>
              </a:rPr>
              <a:t>S.S.</a:t>
            </a:r>
            <a:r>
              <a:rPr lang="it-IT" dirty="0" smtClean="0">
                <a:ea typeface="Oswald"/>
                <a:cs typeface="Oswald"/>
                <a:sym typeface="Oswald"/>
              </a:rPr>
              <a:t>  (Sapientemente Sapiente)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>
              <a:sym typeface="Oswald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 smtClean="0">
              <a:sym typeface="Oswald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>
              <a:sym typeface="Oswald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b="1" spc="-150" dirty="0" smtClean="0"/>
              <a:t>FORMAZIONE</a:t>
            </a:r>
            <a:endParaRPr lang="it-IT" sz="2400" b="1" spc="-150" dirty="0" smtClean="0">
              <a:sym typeface="Oswald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887449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 LIVELLI DI APPRENDIMENTO COGNITIVO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Secondo Passaggio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sp>
        <p:nvSpPr>
          <p:cNvPr id="6" name="Freccia in giù 5"/>
          <p:cNvSpPr/>
          <p:nvPr/>
        </p:nvSpPr>
        <p:spPr>
          <a:xfrm>
            <a:off x="3910084" y="3862316"/>
            <a:ext cx="1323833" cy="846162"/>
          </a:xfrm>
          <a:prstGeom prst="downArrow">
            <a:avLst/>
          </a:prstGeom>
          <a:solidFill>
            <a:srgbClr val="0077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17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2552131"/>
            <a:ext cx="7579771" cy="33573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 smtClean="0">
                <a:ea typeface="Oswald"/>
                <a:cs typeface="Oswald"/>
                <a:sym typeface="Oswald"/>
              </a:rPr>
              <a:t>Da  </a:t>
            </a:r>
            <a:r>
              <a:rPr lang="it-IT" b="1" dirty="0" smtClean="0">
                <a:ea typeface="Oswald"/>
                <a:cs typeface="Oswald"/>
                <a:sym typeface="Oswald"/>
              </a:rPr>
              <a:t>S</a:t>
            </a:r>
            <a:r>
              <a:rPr lang="it-IT" b="1" dirty="0" smtClean="0">
                <a:ea typeface="Oswald"/>
                <a:cs typeface="Oswald"/>
                <a:sym typeface="Oswald"/>
              </a:rPr>
              <a:t>.S. </a:t>
            </a:r>
            <a:r>
              <a:rPr lang="it-IT" dirty="0" smtClean="0">
                <a:ea typeface="Oswald"/>
                <a:cs typeface="Oswald"/>
                <a:sym typeface="Oswald"/>
              </a:rPr>
              <a:t>(Sapientemente Sapiente)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>
                <a:ea typeface="Oswald"/>
                <a:cs typeface="Oswald"/>
                <a:sym typeface="Oswald"/>
              </a:rPr>
              <a:t> </a:t>
            </a:r>
            <a:r>
              <a:rPr lang="it-IT" dirty="0" smtClean="0">
                <a:ea typeface="Oswald"/>
                <a:cs typeface="Oswald"/>
                <a:sym typeface="Oswald"/>
              </a:rPr>
              <a:t>a  </a:t>
            </a:r>
            <a:r>
              <a:rPr lang="it-IT" b="1" dirty="0" smtClean="0">
                <a:ea typeface="Oswald"/>
                <a:cs typeface="Oswald"/>
                <a:sym typeface="Oswald"/>
              </a:rPr>
              <a:t>S.I.</a:t>
            </a:r>
            <a:r>
              <a:rPr lang="it-IT" dirty="0" smtClean="0">
                <a:ea typeface="Oswald"/>
                <a:cs typeface="Oswald"/>
                <a:sym typeface="Oswald"/>
              </a:rPr>
              <a:t>  (Sapientemente Incosciente)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>
              <a:sym typeface="Oswald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 smtClean="0">
              <a:sym typeface="Oswald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>
              <a:sym typeface="Oswald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b="1" i="1" spc="-150" dirty="0" smtClean="0"/>
              <a:t>ONE TO ONE</a:t>
            </a:r>
            <a:endParaRPr lang="it-IT" sz="2400" b="1" i="1" spc="-150" dirty="0" smtClean="0">
              <a:sym typeface="Oswald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6078517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 LIVELLI DI APPRENDIMENTO COGNITIVO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Terzo Passaggio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sp>
        <p:nvSpPr>
          <p:cNvPr id="6" name="Freccia in giù 5"/>
          <p:cNvSpPr/>
          <p:nvPr/>
        </p:nvSpPr>
        <p:spPr>
          <a:xfrm>
            <a:off x="3910084" y="3862316"/>
            <a:ext cx="1323833" cy="846162"/>
          </a:xfrm>
          <a:prstGeom prst="downArrow">
            <a:avLst/>
          </a:prstGeom>
          <a:solidFill>
            <a:srgbClr val="0077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7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7020214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IL PASSAGGIO DALLA COMUNICAZIONE EFFICACE</a:t>
            </a:r>
            <a:br>
              <a:rPr lang="it-IT" dirty="0" smtClean="0"/>
            </a:br>
            <a:r>
              <a:rPr lang="it-IT" dirty="0" smtClean="0"/>
              <a:t>ALLA COMUNICAZIONE STRATEGICA:</a:t>
            </a:r>
            <a:endParaRPr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09411" y="1989860"/>
            <a:ext cx="3721645" cy="13674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sz="2800" b="1" spc="-100" dirty="0" smtClean="0">
                <a:solidFill>
                  <a:srgbClr val="212131"/>
                </a:solidFill>
                <a:latin typeface="+mn-lt"/>
              </a:rPr>
              <a:t>Il </a:t>
            </a:r>
            <a:r>
              <a:rPr lang="it-IT" sz="2800" b="1" spc="-100" dirty="0">
                <a:solidFill>
                  <a:srgbClr val="212131"/>
                </a:solidFill>
                <a:latin typeface="+mn-lt"/>
              </a:rPr>
              <a:t>metodo O.D.I</a:t>
            </a:r>
            <a:r>
              <a:rPr lang="it-IT" sz="2800" b="1" spc="-100" dirty="0" smtClean="0">
                <a:solidFill>
                  <a:srgbClr val="212131"/>
                </a:solidFill>
                <a:latin typeface="+mn-lt"/>
              </a:rPr>
              <a:t>.</a:t>
            </a:r>
            <a:r>
              <a:rPr lang="it-IT" sz="2800" b="1" spc="-100" baseline="30000" dirty="0" smtClean="0">
                <a:solidFill>
                  <a:srgbClr val="212131"/>
                </a:solidFill>
                <a:latin typeface="+mn-lt"/>
              </a:rPr>
              <a:t>® </a:t>
            </a:r>
            <a:endParaRPr lang="it-IT" sz="3200" b="1" baseline="30000" dirty="0"/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xmlns="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sp>
        <p:nvSpPr>
          <p:cNvPr id="8" name="Shape 121"/>
          <p:cNvSpPr txBox="1">
            <a:spLocks noGrp="1"/>
          </p:cNvSpPr>
          <p:nvPr>
            <p:ph type="body" idx="4294967295"/>
          </p:nvPr>
        </p:nvSpPr>
        <p:spPr>
          <a:xfrm>
            <a:off x="811686" y="3070308"/>
            <a:ext cx="3721645" cy="26481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457200"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400" spc="-100" dirty="0" smtClean="0">
                <a:solidFill>
                  <a:srgbClr val="212131"/>
                </a:solidFill>
                <a:latin typeface="+mn-lt"/>
              </a:rPr>
              <a:t>Osserva</a:t>
            </a:r>
          </a:p>
          <a:p>
            <a:pPr indent="-457200"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400" spc="-100" dirty="0">
              <a:solidFill>
                <a:srgbClr val="212131"/>
              </a:solidFill>
              <a:latin typeface="+mn-lt"/>
            </a:endParaRPr>
          </a:p>
          <a:p>
            <a:pPr indent="-457200"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400" spc="-100" dirty="0" smtClean="0">
                <a:solidFill>
                  <a:srgbClr val="212131"/>
                </a:solidFill>
                <a:latin typeface="+mn-lt"/>
              </a:rPr>
              <a:t>Domanda</a:t>
            </a:r>
          </a:p>
          <a:p>
            <a:pPr indent="-457200"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400" spc="-100" dirty="0">
              <a:solidFill>
                <a:srgbClr val="212131"/>
              </a:solidFill>
              <a:latin typeface="+mn-lt"/>
            </a:endParaRPr>
          </a:p>
          <a:p>
            <a:pPr indent="-457200"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400" spc="-100" dirty="0" smtClean="0">
                <a:solidFill>
                  <a:srgbClr val="212131"/>
                </a:solidFill>
                <a:latin typeface="+mn-lt"/>
              </a:rPr>
              <a:t>Intervieni</a:t>
            </a:r>
          </a:p>
        </p:txBody>
      </p:sp>
    </p:spTree>
    <p:extLst>
      <p:ext uri="{BB962C8B-B14F-4D97-AF65-F5344CB8AC3E}">
        <p14:creationId xmlns:p14="http://schemas.microsoft.com/office/powerpoint/2010/main" val="181052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358" y="1542197"/>
            <a:ext cx="3400440" cy="458373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04" y="1644747"/>
            <a:ext cx="3332863" cy="4481189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1. OSSERVA</a:t>
            </a:r>
            <a:br>
              <a:rPr lang="it-IT" dirty="0" smtClean="0"/>
            </a:br>
            <a:r>
              <a:rPr lang="it-IT" dirty="0" smtClean="0"/>
              <a:t>LA PRIMA IMPRESSIONE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734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2088107"/>
            <a:ext cx="7579771" cy="38213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000" dirty="0" smtClean="0">
                <a:ea typeface="Oswald"/>
                <a:cs typeface="Oswald"/>
                <a:sym typeface="Oswald"/>
              </a:rPr>
              <a:t>La prima impressione si formula in circa 3-7 secondi (fase olfattiva) ed è una SENSAZIONE.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it-IT" sz="2000" dirty="0">
              <a:ea typeface="Oswald"/>
              <a:cs typeface="Oswald"/>
              <a:sym typeface="Oswald"/>
            </a:endParaRP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Cordialità</a:t>
            </a: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000" dirty="0" smtClean="0">
              <a:ea typeface="Oswald"/>
              <a:cs typeface="Oswald"/>
              <a:sym typeface="Oswald"/>
            </a:endParaRP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Dominanza</a:t>
            </a: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endParaRPr lang="it-IT" sz="2000" dirty="0" smtClean="0">
              <a:ea typeface="Oswald"/>
              <a:cs typeface="Oswald"/>
              <a:sym typeface="Oswald"/>
            </a:endParaRP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Compatibilità sessuale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>
              <a:sym typeface="Oswald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7373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1.OSSERVA</a:t>
            </a:r>
            <a:br>
              <a:rPr lang="it-IT" dirty="0" smtClean="0"/>
            </a:br>
            <a:r>
              <a:rPr lang="it-IT" dirty="0" smtClean="0"/>
              <a:t>AMIGDALA E PRIMA IMPRESSIONE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635" y="3403244"/>
            <a:ext cx="3204817" cy="168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2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27249" y="1842448"/>
            <a:ext cx="7579771" cy="40670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000" dirty="0" smtClean="0">
                <a:ea typeface="Oswald"/>
                <a:cs typeface="Oswald"/>
                <a:sym typeface="Oswald"/>
              </a:rPr>
              <a:t>La prima impressione è influenzata dai seguenti fattori.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it-IT" sz="2000" dirty="0">
              <a:ea typeface="Oswald"/>
              <a:cs typeface="Oswald"/>
              <a:sym typeface="Oswald"/>
            </a:endParaRP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Postura</a:t>
            </a: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Portamento</a:t>
            </a: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Espressione facciale (specialmente sorriso)</a:t>
            </a: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Contatto oculare</a:t>
            </a: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Abbigliamento/Look/Make-up</a:t>
            </a: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Odore</a:t>
            </a:r>
          </a:p>
          <a:p>
            <a:pPr lvl="0" indent="-45720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Font typeface="Courier New" panose="02070309020205020404" pitchFamily="49" charset="0"/>
              <a:buChar char="o"/>
            </a:pPr>
            <a:r>
              <a:rPr lang="it-IT" sz="2000" dirty="0" smtClean="0">
                <a:ea typeface="Oswald"/>
                <a:cs typeface="Oswald"/>
                <a:sym typeface="Oswald"/>
              </a:rPr>
              <a:t>Uso delle mani nei gesti</a:t>
            </a:r>
            <a:endParaRPr lang="it-IT" sz="2000" dirty="0" smtClean="0">
              <a:ea typeface="Oswald"/>
              <a:cs typeface="Oswald"/>
              <a:sym typeface="Oswald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737323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1.OSSERVA</a:t>
            </a:r>
            <a:br>
              <a:rPr lang="it-IT" dirty="0" smtClean="0"/>
            </a:br>
            <a:r>
              <a:rPr lang="it-IT" dirty="0" smtClean="0"/>
              <a:t>LA PRIMA IMPRESSIONE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Luca Brambilla - Docente di Soft Skills Neuroscientifiche - Le Soft Skills sono le nuove Hard Skills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741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549</Words>
  <Application>Microsoft Office PowerPoint</Application>
  <PresentationFormat>Presentazione su schermo (4:3)</PresentationFormat>
  <Paragraphs>101</Paragraphs>
  <Slides>17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Oswald</vt:lpstr>
      <vt:lpstr>Courier New</vt:lpstr>
      <vt:lpstr>Open Sans</vt:lpstr>
      <vt:lpstr>Oberon template</vt:lpstr>
      <vt:lpstr>LE SOFT SKILLS SONO LE NUOVE HARD SKILLS</vt:lpstr>
      <vt:lpstr>COSA SONO LE SOFT SKILLS?</vt:lpstr>
      <vt:lpstr>I LIVELLI DI APPRENDIMENTO COGNITIVO  Primo Passaggio</vt:lpstr>
      <vt:lpstr>I LIVELLI DI APPRENDIMENTO COGNITIVO  Secondo Passaggio</vt:lpstr>
      <vt:lpstr>I LIVELLI DI APPRENDIMENTO COGNITIVO  Terzo Passaggio</vt:lpstr>
      <vt:lpstr>IL PASSAGGIO DALLA COMUNICAZIONE EFFICACE ALLA COMUNICAZIONE STRATEGICA:</vt:lpstr>
      <vt:lpstr>1. OSSERVA LA PRIMA IMPRESSIONE</vt:lpstr>
      <vt:lpstr>1.OSSERVA AMIGDALA E PRIMA IMPRESSIONE</vt:lpstr>
      <vt:lpstr>1.OSSERVA LA PRIMA IMPRESSIONE</vt:lpstr>
      <vt:lpstr>Presentazione standard di PowerPoint</vt:lpstr>
      <vt:lpstr>2.DOMANDA </vt:lpstr>
      <vt:lpstr>2.DOMANDA </vt:lpstr>
      <vt:lpstr>2.DOMANDA </vt:lpstr>
      <vt:lpstr>3. INTERVENTO</vt:lpstr>
      <vt:lpstr>IN CONCLUSIONE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Joji</dc:creator>
  <cp:lastModifiedBy>Joji</cp:lastModifiedBy>
  <cp:revision>59</cp:revision>
  <dcterms:modified xsi:type="dcterms:W3CDTF">2018-08-13T14:44:14Z</dcterms:modified>
</cp:coreProperties>
</file>