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59" r:id="rId4"/>
    <p:sldId id="260" r:id="rId5"/>
    <p:sldId id="261" r:id="rId6"/>
    <p:sldId id="286" r:id="rId7"/>
    <p:sldId id="287" r:id="rId8"/>
    <p:sldId id="288" r:id="rId9"/>
    <p:sldId id="262" r:id="rId10"/>
    <p:sldId id="289" r:id="rId11"/>
    <p:sldId id="290" r:id="rId12"/>
    <p:sldId id="291" r:id="rId13"/>
    <p:sldId id="272" r:id="rId14"/>
    <p:sldId id="279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2263"/>
    <a:srgbClr val="2D3548"/>
    <a:srgbClr val="FFDD48"/>
    <a:srgbClr val="212131"/>
    <a:srgbClr val="75DCFE"/>
    <a:srgbClr val="007780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1" autoAdjust="0"/>
    <p:restoredTop sz="85095" autoAdjust="0"/>
  </p:normalViewPr>
  <p:slideViewPr>
    <p:cSldViewPr snapToGrid="0" showGuides="1">
      <p:cViewPr varScale="1">
        <p:scale>
          <a:sx n="104" d="100"/>
          <a:sy n="104" d="100"/>
        </p:scale>
        <p:origin x="-183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23/08/2018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6512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5847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2877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0675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78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305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9231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447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9724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0817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7847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Non</a:t>
            </a:r>
            <a:r>
              <a:rPr lang="it-IT" baseline="0" dirty="0" smtClean="0"/>
              <a:t> so cosa sono bravo a fare ma soprattutto non so per quanto tempo questo essere bravo mi darà vantaggio competitivo rispetto agli altri.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4852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2D35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2D3548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2D35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2D35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6" r:id="rId5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alessandro.braga@talentgarden.or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cialprogressindex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cityindex.e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2D3548"/>
            </a:gs>
            <a:gs pos="100000">
              <a:srgbClr val="2D35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11082" r="6955"/>
          <a:stretch/>
        </p:blipFill>
        <p:spPr>
          <a:xfrm>
            <a:off x="4929580" y="0"/>
            <a:ext cx="4214420" cy="6858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1885394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solidFill>
                  <a:srgbClr val="212131"/>
                </a:solidFill>
                <a:latin typeface="+mn-lt"/>
              </a:rPr>
              <a:t>LAVORO E </a:t>
            </a:r>
            <a:r>
              <a:rPr lang="it-IT" sz="3600" spc="-300" dirty="0" smtClean="0">
                <a:solidFill>
                  <a:srgbClr val="212131"/>
                </a:solidFill>
                <a:latin typeface="+mn-lt"/>
              </a:rPr>
              <a:t>OCCUPAZIONE </a:t>
            </a:r>
            <a:endParaRPr sz="36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Restare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impiegabili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per </a:t>
            </a:r>
            <a:r>
              <a:rPr lang="en-US" sz="1800" dirty="0" err="1" smtClean="0">
                <a:solidFill>
                  <a:schemeClr val="bg1"/>
                </a:solidFill>
                <a:latin typeface="+mj-lt"/>
              </a:rPr>
              <a:t>tutta</a:t>
            </a: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 la vita.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 smtClean="0">
                <a:solidFill>
                  <a:schemeClr val="bg1"/>
                </a:solidFill>
                <a:latin typeface="+mj-lt"/>
              </a:rPr>
              <a:t>Alessandro Braga.</a:t>
            </a:r>
          </a:p>
          <a:p>
            <a:pPr marL="0" indent="0">
              <a:buFont typeface="Open Sans"/>
              <a:buNone/>
            </a:pPr>
            <a:r>
              <a:rPr lang="en-US" sz="1200" i="1" dirty="0" err="1" smtClean="0">
                <a:solidFill>
                  <a:schemeClr val="bg1"/>
                </a:solidFill>
                <a:latin typeface="+mj-lt"/>
              </a:rPr>
              <a:t>Sostituisci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i="1" dirty="0" err="1" smtClean="0">
                <a:solidFill>
                  <a:schemeClr val="bg1"/>
                </a:solidFill>
                <a:latin typeface="+mj-lt"/>
              </a:rPr>
              <a:t>l’immagine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</a:rPr>
              <a:t> a </a:t>
            </a:r>
            <a:r>
              <a:rPr lang="en-US" sz="1200" i="1" dirty="0" err="1" smtClean="0">
                <a:solidFill>
                  <a:schemeClr val="bg1"/>
                </a:solidFill>
                <a:latin typeface="+mj-lt"/>
              </a:rPr>
              <a:t>destra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</a:rPr>
              <a:t> con </a:t>
            </a:r>
            <a:r>
              <a:rPr lang="en-US" sz="1200" i="1" dirty="0" err="1" smtClean="0">
                <a:solidFill>
                  <a:schemeClr val="bg1"/>
                </a:solidFill>
                <a:latin typeface="+mj-lt"/>
              </a:rPr>
              <a:t>una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i="1" dirty="0" err="1" smtClean="0">
                <a:solidFill>
                  <a:schemeClr val="bg1"/>
                </a:solidFill>
                <a:latin typeface="+mj-lt"/>
              </a:rPr>
              <a:t>tua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i="1" dirty="0" err="1" smtClean="0">
                <a:solidFill>
                  <a:schemeClr val="bg1"/>
                </a:solidFill>
                <a:latin typeface="+mj-lt"/>
              </a:rPr>
              <a:t>foto</a:t>
            </a:r>
            <a:r>
              <a:rPr lang="en-US" sz="12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i="1" dirty="0" err="1" smtClean="0">
                <a:solidFill>
                  <a:schemeClr val="bg1"/>
                </a:solidFill>
                <a:latin typeface="+mj-lt"/>
              </a:rPr>
              <a:t>profilo</a:t>
            </a:r>
            <a:endParaRPr lang="en-US" sz="1200" i="1" dirty="0" smtClean="0">
              <a:solidFill>
                <a:schemeClr val="bg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 smtClean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 </a:t>
            </a:r>
            <a:endParaRPr lang="en-US" sz="1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5" r="23768"/>
          <a:stretch/>
        </p:blipFill>
        <p:spPr>
          <a:xfrm>
            <a:off x="4929580" y="0"/>
            <a:ext cx="421386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 smtClean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3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COSA FA UN CDO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PER UN PO’ DI TEMPO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8344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810449" y="2729999"/>
            <a:ext cx="7058543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dirty="0" err="1" smtClean="0"/>
              <a:t>Someone</a:t>
            </a:r>
            <a:r>
              <a:rPr lang="it-IT" dirty="0" smtClean="0"/>
              <a:t> </a:t>
            </a:r>
            <a:r>
              <a:rPr lang="it-IT" dirty="0" err="1" smtClean="0"/>
              <a:t>who</a:t>
            </a:r>
            <a:r>
              <a:rPr lang="it-IT" dirty="0" smtClean="0"/>
              <a:t> </a:t>
            </a:r>
            <a:r>
              <a:rPr lang="it-IT" dirty="0" err="1" smtClean="0"/>
              <a:t>does</a:t>
            </a:r>
            <a:r>
              <a:rPr lang="it-IT" dirty="0" smtClean="0"/>
              <a:t> </a:t>
            </a:r>
            <a:r>
              <a:rPr lang="it-IT" dirty="0" err="1" smtClean="0"/>
              <a:t>transformative</a:t>
            </a:r>
            <a:r>
              <a:rPr lang="it-IT" dirty="0" smtClean="0"/>
              <a:t> </a:t>
            </a:r>
            <a:r>
              <a:rPr lang="it-IT" dirty="0" err="1" smtClean="0"/>
              <a:t>initiatives</a:t>
            </a:r>
            <a:r>
              <a:rPr lang="it-IT" dirty="0" smtClean="0"/>
              <a:t> </a:t>
            </a:r>
            <a:r>
              <a:rPr lang="it-IT" dirty="0" err="1" smtClean="0"/>
              <a:t>based</a:t>
            </a:r>
            <a:r>
              <a:rPr lang="it-IT" dirty="0" smtClean="0"/>
              <a:t> on </a:t>
            </a:r>
            <a:r>
              <a:rPr lang="it-IT" dirty="0" err="1" smtClean="0"/>
              <a:t>unreliable</a:t>
            </a:r>
            <a:r>
              <a:rPr lang="it-IT" dirty="0" smtClean="0"/>
              <a:t> data </a:t>
            </a:r>
            <a:r>
              <a:rPr lang="it-IT" dirty="0" err="1" smtClean="0"/>
              <a:t>provided</a:t>
            </a:r>
            <a:r>
              <a:rPr lang="it-IT" dirty="0" smtClean="0"/>
              <a:t> by </a:t>
            </a:r>
            <a:r>
              <a:rPr lang="it-IT" dirty="0" err="1" smtClean="0"/>
              <a:t>others</a:t>
            </a:r>
            <a:r>
              <a:rPr lang="it-IT" dirty="0" smtClean="0"/>
              <a:t> with </a:t>
            </a:r>
            <a:r>
              <a:rPr lang="it-IT" dirty="0" err="1" smtClean="0"/>
              <a:t>questionable</a:t>
            </a:r>
            <a:r>
              <a:rPr lang="it-IT" dirty="0" smtClean="0"/>
              <a:t> </a:t>
            </a:r>
            <a:r>
              <a:rPr lang="it-IT" dirty="0" err="1" smtClean="0"/>
              <a:t>knowldge</a:t>
            </a:r>
            <a:r>
              <a:rPr lang="it-IT" dirty="0" smtClean="0"/>
              <a:t> of the </a:t>
            </a:r>
            <a:r>
              <a:rPr lang="it-IT" dirty="0" err="1" smtClean="0"/>
              <a:t>matter</a:t>
            </a:r>
            <a:r>
              <a:rPr lang="it-IT" dirty="0"/>
              <a:t>.</a:t>
            </a:r>
            <a:endParaRPr lang="it-IT" dirty="0" smtClean="0"/>
          </a:p>
          <a:p>
            <a:pPr marL="0" lvl="0" indent="0">
              <a:buNone/>
            </a:pPr>
            <a:r>
              <a:rPr lang="it-IT" sz="2000" i="1" dirty="0"/>
              <a:t>- </a:t>
            </a:r>
            <a:r>
              <a:rPr lang="it-IT" sz="2000" i="1" dirty="0" err="1"/>
              <a:t>see</a:t>
            </a:r>
            <a:r>
              <a:rPr lang="it-IT" sz="2000" i="1" dirty="0"/>
              <a:t> </a:t>
            </a:r>
            <a:r>
              <a:rPr lang="it-IT" sz="2000" i="1" dirty="0" err="1"/>
              <a:t>also</a:t>
            </a:r>
            <a:r>
              <a:rPr lang="it-IT" sz="2000" i="1" dirty="0"/>
              <a:t> </a:t>
            </a:r>
            <a:r>
              <a:rPr lang="it-IT" sz="2000" i="1" dirty="0" err="1"/>
              <a:t>wizard</a:t>
            </a:r>
            <a:r>
              <a:rPr lang="it-IT" sz="2000" i="1" dirty="0"/>
              <a:t>, </a:t>
            </a:r>
            <a:r>
              <a:rPr lang="it-IT" sz="2000" i="1" dirty="0" err="1"/>
              <a:t>magician</a:t>
            </a:r>
            <a:r>
              <a:rPr lang="it-IT" sz="2000" i="1" dirty="0"/>
              <a:t>, </a:t>
            </a:r>
            <a:r>
              <a:rPr lang="it-IT" sz="2000" i="1" dirty="0" err="1"/>
              <a:t>crazy</a:t>
            </a:r>
            <a:r>
              <a:rPr lang="it-IT" sz="2000" i="1" dirty="0"/>
              <a:t> -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772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500688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COS’È DIGITAL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600200"/>
            <a:ext cx="7690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Lavora su iniziative di trasformazione che possano generare valore per gli stakeholder  (guida il team)</a:t>
            </a:r>
          </a:p>
          <a:p>
            <a:pPr>
              <a:buClr>
                <a:srgbClr val="2D3548"/>
              </a:buClr>
              <a:buFont typeface="Courier New" panose="02070309020205020404" pitchFamily="49" charset="0"/>
              <a:buChar char="o"/>
            </a:pPr>
            <a:r>
              <a:rPr lang="it-IT" sz="2400" spc="-150" dirty="0">
                <a:solidFill>
                  <a:srgbClr val="212131"/>
                </a:solidFill>
                <a:latin typeface="+mn-lt"/>
              </a:rPr>
              <a:t>Racconta al resto dell’azienda le potenzialità del 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Digitale (</a:t>
            </a:r>
            <a:r>
              <a:rPr lang="it-IT" sz="2400" spc="-150" dirty="0" err="1" smtClean="0">
                <a:solidFill>
                  <a:srgbClr val="212131"/>
                </a:solidFill>
                <a:latin typeface="+mn-lt"/>
              </a:rPr>
              <a:t>storyteller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)</a:t>
            </a:r>
            <a:endParaRPr lang="it-IT" sz="2400" spc="-150" dirty="0">
              <a:solidFill>
                <a:srgbClr val="212131"/>
              </a:solidFill>
              <a:latin typeface="+mn-lt"/>
            </a:endParaRP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Usa Dati e UX come elementi chiave del suo lavoro (ricerca quantitativa e qualitativa, no </a:t>
            </a:r>
            <a:r>
              <a:rPr lang="it-IT" sz="2400" spc="-150" dirty="0" err="1" smtClean="0">
                <a:solidFill>
                  <a:srgbClr val="212131"/>
                </a:solidFill>
                <a:latin typeface="+mn-lt"/>
              </a:rPr>
              <a:t>Bias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)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Conosce l’agilità e cerca di rilasciare valore velocemente (</a:t>
            </a:r>
            <a:r>
              <a:rPr lang="it-IT" sz="2400" spc="-150" dirty="0" err="1" smtClean="0">
                <a:solidFill>
                  <a:srgbClr val="212131"/>
                </a:solidFill>
                <a:latin typeface="+mn-lt"/>
              </a:rPr>
              <a:t>lean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 startup </a:t>
            </a:r>
            <a:r>
              <a:rPr lang="it-IT" sz="2400" spc="-150" dirty="0" err="1" smtClean="0">
                <a:solidFill>
                  <a:srgbClr val="212131"/>
                </a:solidFill>
                <a:latin typeface="+mn-lt"/>
              </a:rPr>
              <a:t>approach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)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7552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ctrTitle" idx="4294967295"/>
          </p:nvPr>
        </p:nvSpPr>
        <p:spPr>
          <a:xfrm>
            <a:off x="838200" y="864000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dirty="0" smtClean="0">
                <a:solidFill>
                  <a:srgbClr val="2D3548"/>
                </a:solidFill>
                <a:latin typeface="+mj-lt"/>
              </a:rPr>
              <a:t>500-700 mila</a:t>
            </a:r>
            <a:endParaRPr sz="72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19" name="Shape 219"/>
          <p:cNvSpPr txBox="1">
            <a:spLocks noGrp="1"/>
          </p:cNvSpPr>
          <p:nvPr>
            <p:ph type="subTitle" idx="4294967295"/>
          </p:nvPr>
        </p:nvSpPr>
        <p:spPr>
          <a:xfrm>
            <a:off x="838200" y="1881745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dirty="0" smtClean="0"/>
              <a:t>Posti di lavoro entro il 2020 solo in EU</a:t>
            </a:r>
            <a:endParaRPr sz="2400" dirty="0"/>
          </a:p>
        </p:txBody>
      </p:sp>
      <p:sp>
        <p:nvSpPr>
          <p:cNvPr id="220" name="Shape 220"/>
          <p:cNvSpPr txBox="1">
            <a:spLocks noGrp="1"/>
          </p:cNvSpPr>
          <p:nvPr>
            <p:ph type="ctrTitle" idx="4294967295"/>
          </p:nvPr>
        </p:nvSpPr>
        <p:spPr>
          <a:xfrm>
            <a:off x="838200" y="4369200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dirty="0" smtClean="0">
                <a:solidFill>
                  <a:srgbClr val="2D3548"/>
                </a:solidFill>
                <a:latin typeface="+mj-lt"/>
              </a:rPr>
              <a:t>3,6</a:t>
            </a:r>
            <a:r>
              <a:rPr lang="en" sz="7200" dirty="0" smtClean="0">
                <a:solidFill>
                  <a:srgbClr val="2D3548"/>
                </a:solidFill>
                <a:latin typeface="+mj-lt"/>
              </a:rPr>
              <a:t>%</a:t>
            </a:r>
            <a:endParaRPr sz="72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21" name="Shape 221"/>
          <p:cNvSpPr txBox="1">
            <a:spLocks noGrp="1"/>
          </p:cNvSpPr>
          <p:nvPr>
            <p:ph type="subTitle" idx="4294967295"/>
          </p:nvPr>
        </p:nvSpPr>
        <p:spPr>
          <a:xfrm>
            <a:off x="838200" y="5386945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dirty="0" smtClean="0"/>
              <a:t>Forza lavoro EU ha specializzazione tecnologica</a:t>
            </a:r>
            <a:endParaRPr sz="2400" dirty="0"/>
          </a:p>
        </p:txBody>
      </p:sp>
      <p:sp>
        <p:nvSpPr>
          <p:cNvPr id="222" name="Shape 222"/>
          <p:cNvSpPr txBox="1">
            <a:spLocks noGrp="1"/>
          </p:cNvSpPr>
          <p:nvPr>
            <p:ph type="ctrTitle" idx="4294967295"/>
          </p:nvPr>
        </p:nvSpPr>
        <p:spPr>
          <a:xfrm>
            <a:off x="838200" y="2616600"/>
            <a:ext cx="7772400" cy="11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200" dirty="0" smtClean="0">
                <a:solidFill>
                  <a:srgbClr val="2D3548"/>
                </a:solidFill>
                <a:latin typeface="+mj-lt"/>
              </a:rPr>
              <a:t>1,3 milioni</a:t>
            </a:r>
            <a:endParaRPr sz="7200" dirty="0">
              <a:solidFill>
                <a:srgbClr val="2D3548"/>
              </a:solidFill>
              <a:latin typeface="+mj-lt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subTitle" idx="4294967295"/>
          </p:nvPr>
        </p:nvSpPr>
        <p:spPr>
          <a:xfrm>
            <a:off x="838200" y="3634345"/>
            <a:ext cx="77724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dirty="0" smtClean="0"/>
              <a:t>Di posti di lavoro creati già nel 2015</a:t>
            </a:r>
            <a:endParaRPr sz="24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742186A-443E-4574-828B-49421161DE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9974B69-CC34-4FA4-8120-F57358DF162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13</a:t>
            </a:fld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2D35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671704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solidFill>
                  <a:schemeClr val="bg1"/>
                </a:solidFill>
                <a:highlight>
                  <a:srgbClr val="F62263"/>
                </a:highlight>
                <a:latin typeface="+mj-lt"/>
              </a:rPr>
              <a:t>@</a:t>
            </a:r>
            <a:r>
              <a:rPr lang="it-IT" sz="2400" dirty="0" err="1" smtClean="0">
                <a:solidFill>
                  <a:schemeClr val="bg1"/>
                </a:solidFill>
                <a:highlight>
                  <a:srgbClr val="F62263"/>
                </a:highlight>
                <a:latin typeface="+mj-lt"/>
              </a:rPr>
              <a:t>brainbraga</a:t>
            </a:r>
            <a:endParaRPr lang="it-IT" sz="2400" dirty="0" smtClean="0">
              <a:solidFill>
                <a:schemeClr val="bg1"/>
              </a:solidFill>
              <a:highlight>
                <a:srgbClr val="F62263"/>
              </a:highlight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solidFill>
                  <a:schemeClr val="bg1"/>
                </a:solidFill>
                <a:highlight>
                  <a:srgbClr val="F62263"/>
                </a:highlight>
                <a:latin typeface="+mj-lt"/>
                <a:hlinkClick r:id="rId3"/>
              </a:rPr>
              <a:t>alessandro.braga@talentgarden.org</a:t>
            </a:r>
            <a:endParaRPr lang="it-IT" sz="2400" dirty="0" smtClean="0">
              <a:solidFill>
                <a:schemeClr val="bg1"/>
              </a:solidFill>
              <a:highlight>
                <a:srgbClr val="F62263"/>
              </a:highlight>
              <a:latin typeface="+mj-lt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it-IT" sz="2400" dirty="0" err="1">
                <a:solidFill>
                  <a:schemeClr val="bg1"/>
                </a:solidFill>
                <a:highlight>
                  <a:srgbClr val="F62263"/>
                </a:highlight>
                <a:latin typeface="+mj-lt"/>
              </a:rPr>
              <a:t>https</a:t>
            </a:r>
            <a:r>
              <a:rPr lang="it-IT" sz="2400" dirty="0">
                <a:solidFill>
                  <a:schemeClr val="bg1"/>
                </a:solidFill>
                <a:highlight>
                  <a:srgbClr val="F62263"/>
                </a:highlight>
                <a:latin typeface="+mj-lt"/>
              </a:rPr>
              <a:t>://</a:t>
            </a:r>
            <a:r>
              <a:rPr lang="it-IT" sz="2400" dirty="0" err="1">
                <a:solidFill>
                  <a:schemeClr val="bg1"/>
                </a:solidFill>
                <a:highlight>
                  <a:srgbClr val="F62263"/>
                </a:highlight>
                <a:latin typeface="+mj-lt"/>
              </a:rPr>
              <a:t>www.linkedin.com</a:t>
            </a:r>
            <a:r>
              <a:rPr lang="it-IT" sz="2400" dirty="0">
                <a:solidFill>
                  <a:schemeClr val="bg1"/>
                </a:solidFill>
                <a:highlight>
                  <a:srgbClr val="F62263"/>
                </a:highlight>
                <a:latin typeface="+mj-lt"/>
              </a:rPr>
              <a:t>/in/alessandrobraga1976/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14</a:t>
            </a:fld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784449" y="792800"/>
            <a:ext cx="7512926" cy="29361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+mj-lt"/>
              </a:rPr>
              <a:t>HELLO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+mj-lt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subTitle" idx="4294967295"/>
          </p:nvPr>
        </p:nvSpPr>
        <p:spPr>
          <a:xfrm>
            <a:off x="693906" y="3913225"/>
            <a:ext cx="8335368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 spc="-150" dirty="0" smtClean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SONO </a:t>
            </a:r>
            <a:r>
              <a:rPr lang="it-IT" sz="4800" spc="-150" dirty="0" smtClean="0">
                <a:solidFill>
                  <a:srgbClr val="2D3548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ALESSANDRO BRAGA</a:t>
            </a:r>
            <a:endParaRPr sz="4800" spc="-150" dirty="0">
              <a:solidFill>
                <a:srgbClr val="2D3548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>
                <a:latin typeface="+mn-lt"/>
              </a:rPr>
              <a:t>Sono qui perché lavoro per </a:t>
            </a:r>
            <a:r>
              <a:rPr lang="it-IT" sz="2400" spc="-150" dirty="0" smtClean="0">
                <a:latin typeface="+mn-lt"/>
              </a:rPr>
              <a:t>raccontarvi cosa fa il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err="1" smtClean="0">
                <a:latin typeface="+mn-lt"/>
              </a:rPr>
              <a:t>Chief</a:t>
            </a:r>
            <a:r>
              <a:rPr lang="it-IT" sz="2400" spc="-150" dirty="0" smtClean="0">
                <a:latin typeface="+mn-lt"/>
              </a:rPr>
              <a:t> Digital </a:t>
            </a:r>
            <a:r>
              <a:rPr lang="it-IT" sz="2400" spc="-150" dirty="0" err="1" smtClean="0">
                <a:latin typeface="+mn-lt"/>
              </a:rPr>
              <a:t>Officer</a:t>
            </a:r>
            <a:r>
              <a:rPr lang="it-IT" sz="2400" spc="-150" dirty="0" smtClean="0">
                <a:latin typeface="+mn-lt"/>
              </a:rPr>
              <a:t> di Talent Garden </a:t>
            </a:r>
            <a:endParaRPr lang="it-IT" sz="2400" spc="-150" dirty="0">
              <a:latin typeface="+mn-lt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400" spc="-150" dirty="0">
              <a:latin typeface="+mn-lt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19FF3232-2744-48B3-82C5-BD391062DA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</a:t>
            </a:fld>
            <a:endParaRPr lang="it-IT"/>
          </a:p>
        </p:txBody>
      </p:sp>
      <p:sp>
        <p:nvSpPr>
          <p:cNvPr id="7" name="Segnaposto piè di pagina 1">
            <a:extLst>
              <a:ext uri="{FF2B5EF4-FFF2-40B4-BE49-F238E27FC236}">
                <a16:creationId xmlns:a16="http://schemas.microsoft.com/office/drawing/2014/main" xmlns="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Alessandro Braga </a:t>
            </a:r>
            <a:r>
              <a:rPr lang="mr-IN" dirty="0" smtClean="0"/>
              <a:t>–</a:t>
            </a:r>
            <a:r>
              <a:rPr lang="it-IT" dirty="0" smtClean="0"/>
              <a:t> CDO @Talent Garden </a:t>
            </a:r>
            <a:r>
              <a:rPr lang="mr-IN" dirty="0" smtClean="0"/>
              <a:t>–</a:t>
            </a:r>
            <a:r>
              <a:rPr lang="it-IT" dirty="0" smtClean="0"/>
              <a:t> Lavoro e Occupazione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1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LA TEMPESTA PERFETTA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CONTESTO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3</a:t>
            </a:fld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810449" y="2729999"/>
            <a:ext cx="7058543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dirty="0" err="1"/>
              <a:t>Computers</a:t>
            </a:r>
            <a:r>
              <a:rPr lang="it-IT" dirty="0"/>
              <a:t> and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digital</a:t>
            </a:r>
            <a:r>
              <a:rPr lang="it-IT" dirty="0"/>
              <a:t> </a:t>
            </a:r>
            <a:r>
              <a:rPr lang="it-IT" dirty="0" err="1"/>
              <a:t>advances</a:t>
            </a:r>
            <a:r>
              <a:rPr lang="it-IT" dirty="0"/>
              <a:t> are </a:t>
            </a:r>
            <a:r>
              <a:rPr lang="it-IT" dirty="0" err="1"/>
              <a:t>doing</a:t>
            </a:r>
            <a:r>
              <a:rPr lang="it-IT" dirty="0"/>
              <a:t> </a:t>
            </a:r>
            <a:r>
              <a:rPr lang="it-IT" dirty="0" smtClean="0"/>
              <a:t>for </a:t>
            </a:r>
            <a:r>
              <a:rPr lang="it-IT" dirty="0" err="1" smtClean="0"/>
              <a:t>mental</a:t>
            </a:r>
            <a:r>
              <a:rPr lang="it-IT" dirty="0" smtClean="0"/>
              <a:t> </a:t>
            </a:r>
            <a:r>
              <a:rPr lang="it-IT" dirty="0" err="1"/>
              <a:t>power</a:t>
            </a:r>
            <a:r>
              <a:rPr lang="it-IT" dirty="0"/>
              <a:t> </a:t>
            </a:r>
            <a:r>
              <a:rPr lang="it-IT" dirty="0" err="1"/>
              <a:t>what</a:t>
            </a:r>
            <a:r>
              <a:rPr lang="it-IT" dirty="0"/>
              <a:t> the </a:t>
            </a:r>
            <a:r>
              <a:rPr lang="it-IT" dirty="0" err="1"/>
              <a:t>steam</a:t>
            </a:r>
            <a:r>
              <a:rPr lang="it-IT" dirty="0"/>
              <a:t> </a:t>
            </a:r>
            <a:r>
              <a:rPr lang="it-IT" dirty="0" err="1"/>
              <a:t>engine</a:t>
            </a:r>
            <a:r>
              <a:rPr lang="it-IT" dirty="0"/>
              <a:t> and </a:t>
            </a:r>
            <a:r>
              <a:rPr lang="it-IT" dirty="0" err="1" smtClean="0"/>
              <a:t>its</a:t>
            </a:r>
            <a:r>
              <a:rPr lang="it-IT" dirty="0" smtClean="0"/>
              <a:t> </a:t>
            </a:r>
            <a:r>
              <a:rPr lang="it-IT" dirty="0" err="1" smtClean="0"/>
              <a:t>descendants</a:t>
            </a:r>
            <a:r>
              <a:rPr lang="it-IT" dirty="0" smtClean="0"/>
              <a:t> </a:t>
            </a:r>
            <a:r>
              <a:rPr lang="it-IT" dirty="0" err="1"/>
              <a:t>did</a:t>
            </a:r>
            <a:r>
              <a:rPr lang="it-IT" dirty="0"/>
              <a:t> for </a:t>
            </a:r>
            <a:r>
              <a:rPr lang="it-IT" dirty="0" err="1"/>
              <a:t>muscle</a:t>
            </a:r>
            <a:r>
              <a:rPr lang="it-IT" dirty="0"/>
              <a:t> </a:t>
            </a:r>
            <a:r>
              <a:rPr lang="it-IT" dirty="0" err="1"/>
              <a:t>power</a:t>
            </a:r>
            <a:r>
              <a:rPr lang="it-IT" dirty="0" smtClean="0"/>
              <a:t>.</a:t>
            </a:r>
          </a:p>
          <a:p>
            <a:pPr marL="0" lvl="0" indent="0">
              <a:buNone/>
            </a:pPr>
            <a:r>
              <a:rPr lang="it-IT" sz="2000" i="1" dirty="0" err="1" smtClean="0"/>
              <a:t>Brynjolfsson</a:t>
            </a:r>
            <a:r>
              <a:rPr lang="it-IT" sz="2000" i="1" dirty="0" smtClean="0"/>
              <a:t> </a:t>
            </a:r>
            <a:r>
              <a:rPr lang="it-IT" sz="2000" i="1" dirty="0"/>
              <a:t>and McAfee, The Second Machine Age</a:t>
            </a:r>
            <a:endParaRPr sz="2000" i="1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4</a:t>
            </a:fld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SECOND MACHINE AGE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600200"/>
            <a:ext cx="7690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Tecnologie si sommano e ricombinano</a:t>
            </a:r>
          </a:p>
          <a:p>
            <a:pPr>
              <a:buClr>
                <a:srgbClr val="2D3548"/>
              </a:buClr>
              <a:buFont typeface="Courier New" panose="02070309020205020404" pitchFamily="49" charset="0"/>
              <a:buChar char="o"/>
            </a:pPr>
            <a:r>
              <a:rPr lang="it-IT" sz="2400" spc="-150" dirty="0">
                <a:solidFill>
                  <a:srgbClr val="212131"/>
                </a:solidFill>
                <a:latin typeface="+mn-lt"/>
              </a:rPr>
              <a:t>Tecnologia (digitale e non) diventa 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acceleratore esponenziale</a:t>
            </a:r>
            <a:endParaRPr lang="it-IT" sz="2400" spc="-150" dirty="0">
              <a:solidFill>
                <a:srgbClr val="212131"/>
              </a:solidFill>
              <a:latin typeface="+mn-lt"/>
            </a:endParaRP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Innovazione trasforma tecnologie in valore</a:t>
            </a:r>
            <a:endParaRPr sz="2400" spc="-150" dirty="0" smtClean="0">
              <a:solidFill>
                <a:srgbClr val="21213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rgbClr val="2D3548"/>
              </a:buClr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Migliora la qualità della vita (per chi ha accesso alle innovazioni)</a:t>
            </a:r>
          </a:p>
          <a:p>
            <a:pPr marL="38100" lvl="0" indent="0">
              <a:spcBef>
                <a:spcPts val="0"/>
              </a:spcBef>
              <a:buClr>
                <a:srgbClr val="2D3548"/>
              </a:buClr>
              <a:buNone/>
            </a:pPr>
            <a:endParaRPr lang="it-IT" sz="2400" spc="-150" dirty="0" smtClean="0">
              <a:solidFill>
                <a:srgbClr val="212131"/>
              </a:solidFill>
              <a:latin typeface="+mn-lt"/>
              <a:hlinkClick r:id="rId3"/>
            </a:endParaRPr>
          </a:p>
          <a:p>
            <a:pPr marL="38100" lvl="0" indent="0">
              <a:spcBef>
                <a:spcPts val="0"/>
              </a:spcBef>
              <a:buClr>
                <a:srgbClr val="2D3548"/>
              </a:buClr>
              <a:buNone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  <a:hlinkClick r:id="rId3"/>
              </a:rPr>
              <a:t>https</a:t>
            </a:r>
            <a:r>
              <a:rPr lang="it-IT" sz="2400" spc="-150" dirty="0">
                <a:solidFill>
                  <a:srgbClr val="212131"/>
                </a:solidFill>
                <a:latin typeface="+mn-lt"/>
                <a:hlinkClick r:id="rId3"/>
              </a:rPr>
              <a:t>://www.socialprogressindex.com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  <a:hlinkClick r:id="rId3"/>
              </a:rPr>
              <a:t>/</a:t>
            </a:r>
            <a:endParaRPr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Your audience will listen to you or read the content, but won’t do both.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5</a:t>
            </a:fld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7019075" y="851175"/>
            <a:ext cx="1286350" cy="5139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 smtClean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2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COSA SUCCEDE AL LAVORO</a:t>
            </a:r>
            <a:endParaRPr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IMPIEGABILITÀ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822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810449" y="2729999"/>
            <a:ext cx="7058543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dirty="0" err="1" smtClean="0"/>
              <a:t>Opportunity</a:t>
            </a:r>
            <a:r>
              <a:rPr lang="it-IT" dirty="0" smtClean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missed</a:t>
            </a:r>
            <a:r>
              <a:rPr lang="it-IT" dirty="0"/>
              <a:t> by </a:t>
            </a:r>
            <a:r>
              <a:rPr lang="it-IT" dirty="0" err="1"/>
              <a:t>most</a:t>
            </a:r>
            <a:r>
              <a:rPr lang="it-IT" dirty="0"/>
              <a:t> </a:t>
            </a:r>
            <a:r>
              <a:rPr lang="it-IT" dirty="0" err="1"/>
              <a:t>people</a:t>
            </a:r>
            <a:r>
              <a:rPr lang="it-IT" dirty="0"/>
              <a:t> </a:t>
            </a:r>
            <a:r>
              <a:rPr lang="it-IT" dirty="0" err="1"/>
              <a:t>because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isdressed</a:t>
            </a:r>
            <a:r>
              <a:rPr lang="it-IT" dirty="0"/>
              <a:t> in </a:t>
            </a:r>
            <a:r>
              <a:rPr lang="it-IT" dirty="0" err="1"/>
              <a:t>overalls</a:t>
            </a:r>
            <a:r>
              <a:rPr lang="it-IT" dirty="0"/>
              <a:t> and </a:t>
            </a:r>
            <a:r>
              <a:rPr lang="it-IT" dirty="0" err="1"/>
              <a:t>looks</a:t>
            </a:r>
            <a:r>
              <a:rPr lang="it-IT" dirty="0"/>
              <a:t> </a:t>
            </a:r>
            <a:r>
              <a:rPr lang="it-IT" dirty="0" err="1"/>
              <a:t>like</a:t>
            </a:r>
            <a:r>
              <a:rPr lang="it-IT" dirty="0"/>
              <a:t> </a:t>
            </a:r>
            <a:r>
              <a:rPr lang="it-IT" dirty="0" smtClean="0"/>
              <a:t>work.</a:t>
            </a:r>
          </a:p>
          <a:p>
            <a:pPr marL="0" indent="0">
              <a:buNone/>
            </a:pPr>
            <a:r>
              <a:rPr lang="it-IT" sz="2000" i="1" dirty="0"/>
              <a:t>Thomas A. </a:t>
            </a:r>
            <a:r>
              <a:rPr lang="it-IT" sz="2000" i="1" dirty="0" smtClean="0"/>
              <a:t>Edison</a:t>
            </a:r>
            <a:endParaRPr lang="it-IT" sz="2000" i="1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531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500688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mtClean="0"/>
              <a:t>OCCUPAZIONE E POSSIBILITÀ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600200"/>
            <a:ext cx="7690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Perimetro Europa (o Mondo)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Tipologia di contratto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Tipo professione</a:t>
            </a:r>
          </a:p>
          <a:p>
            <a:pPr marL="38100" lvl="0" indent="0" rtl="0">
              <a:spcBef>
                <a:spcPts val="600"/>
              </a:spcBef>
              <a:spcAft>
                <a:spcPts val="0"/>
              </a:spcAft>
              <a:buClr>
                <a:srgbClr val="2D3548"/>
              </a:buClr>
              <a:buSzPts val="3000"/>
              <a:buNone/>
            </a:pPr>
            <a:endParaRPr lang="it-IT" sz="2400" spc="-150" dirty="0" smtClean="0">
              <a:solidFill>
                <a:srgbClr val="212131"/>
              </a:solidFill>
              <a:latin typeface="+mn-lt"/>
            </a:endParaRPr>
          </a:p>
          <a:p>
            <a:pPr marL="38100" lvl="0" indent="0">
              <a:buClr>
                <a:srgbClr val="2D3548"/>
              </a:buClr>
              <a:buNone/>
            </a:pPr>
            <a:r>
              <a:rPr lang="it-IT" sz="2400" spc="-150" dirty="0">
                <a:solidFill>
                  <a:srgbClr val="212131"/>
                </a:solidFill>
                <a:latin typeface="+mn-lt"/>
                <a:hlinkClick r:id="rId3"/>
              </a:rPr>
              <a:t>https://digitalcityindex.eu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  <a:hlinkClick r:id="rId3"/>
              </a:rPr>
              <a:t>/</a:t>
            </a:r>
            <a:endParaRPr lang="it-IT" sz="2400" spc="-150" dirty="0" smtClean="0">
              <a:solidFill>
                <a:srgbClr val="212131"/>
              </a:solidFill>
              <a:latin typeface="+mn-lt"/>
            </a:endParaRPr>
          </a:p>
          <a:p>
            <a:pPr marL="38100" lvl="0" indent="0">
              <a:buClr>
                <a:srgbClr val="2D3548"/>
              </a:buClr>
              <a:buNone/>
            </a:pPr>
            <a:endParaRPr lang="it-IT" sz="2400" spc="-150" dirty="0" smtClean="0">
              <a:solidFill>
                <a:srgbClr val="212131"/>
              </a:solidFill>
              <a:latin typeface="+mn-lt"/>
            </a:endParaRP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lang="it-IT"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/>
              <a:t>Your </a:t>
            </a:r>
            <a:r>
              <a:rPr lang="en" dirty="0"/>
              <a:t>audience will listen to you or read the content, but won’t do both.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6678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9000" y="2206375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 smtClean="0">
                <a:solidFill>
                  <a:srgbClr val="2D3548"/>
                </a:solidFill>
                <a:latin typeface="+mj-lt"/>
              </a:rPr>
              <a:t>LIFELONG LEARNING &amp; TESTING</a:t>
            </a:r>
            <a:endParaRPr sz="8000" dirty="0">
              <a:solidFill>
                <a:srgbClr val="2D3548"/>
              </a:solidFill>
              <a:latin typeface="+mj-lt"/>
            </a:endParaRPr>
          </a:p>
        </p:txBody>
      </p:sp>
      <p:grpSp>
        <p:nvGrpSpPr>
          <p:cNvPr id="92" name="Shape 92"/>
          <p:cNvGrpSpPr/>
          <p:nvPr/>
        </p:nvGrpSpPr>
        <p:grpSpPr>
          <a:xfrm>
            <a:off x="1007705" y="321615"/>
            <a:ext cx="2066436" cy="2201734"/>
            <a:chOff x="5970800" y="1619250"/>
            <a:chExt cx="428650" cy="456725"/>
          </a:xfrm>
        </p:grpSpPr>
        <p:sp>
          <p:nvSpPr>
            <p:cNvPr id="93" name="Shape 93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/>
              <a:t>Alessandro Braga </a:t>
            </a:r>
            <a:r>
              <a:rPr lang="mr-IN" dirty="0"/>
              <a:t>–</a:t>
            </a:r>
            <a:r>
              <a:rPr lang="it-IT" dirty="0"/>
              <a:t> CDO @Talent Garden </a:t>
            </a:r>
            <a:r>
              <a:rPr lang="mr-IN" dirty="0"/>
              <a:t>–</a:t>
            </a:r>
            <a:r>
              <a:rPr lang="it-IT" dirty="0"/>
              <a:t> Lavoro e Occupazione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9</a:t>
            </a:fld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521</Words>
  <Application>Microsoft Office PowerPoint</Application>
  <PresentationFormat>Presentazione su schermo (4:3)</PresentationFormat>
  <Paragraphs>87</Paragraphs>
  <Slides>14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Oberon template</vt:lpstr>
      <vt:lpstr>LAVORO E OCCUPAZIONE </vt:lpstr>
      <vt:lpstr>Presentazione standard di PowerPoint</vt:lpstr>
      <vt:lpstr>LA TEMPESTA PERFETTA</vt:lpstr>
      <vt:lpstr>Presentazione standard di PowerPoint</vt:lpstr>
      <vt:lpstr>SECOND MACHINE AGE</vt:lpstr>
      <vt:lpstr>COSA SUCCEDE AL LAVORO</vt:lpstr>
      <vt:lpstr>Presentazione standard di PowerPoint</vt:lpstr>
      <vt:lpstr>OCCUPAZIONE E POSSIBILITÀ</vt:lpstr>
      <vt:lpstr>LIFELONG LEARNING &amp; TESTING</vt:lpstr>
      <vt:lpstr>COSA FA UN CDO</vt:lpstr>
      <vt:lpstr>Presentazione standard di PowerPoint</vt:lpstr>
      <vt:lpstr>COS’È DIGITAL</vt:lpstr>
      <vt:lpstr>500-700 mila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59</cp:revision>
  <dcterms:modified xsi:type="dcterms:W3CDTF">2018-08-23T12:22:06Z</dcterms:modified>
</cp:coreProperties>
</file>