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7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8" r:id="rId3"/>
    <p:sldId id="299" r:id="rId4"/>
    <p:sldId id="260" r:id="rId5"/>
    <p:sldId id="265" r:id="rId6"/>
    <p:sldId id="295" r:id="rId7"/>
    <p:sldId id="296" r:id="rId8"/>
    <p:sldId id="298" r:id="rId9"/>
    <p:sldId id="294" r:id="rId10"/>
    <p:sldId id="268" r:id="rId11"/>
    <p:sldId id="286" r:id="rId12"/>
    <p:sldId id="287" r:id="rId13"/>
    <p:sldId id="291" r:id="rId14"/>
    <p:sldId id="288" r:id="rId15"/>
    <p:sldId id="289" r:id="rId16"/>
    <p:sldId id="290" r:id="rId17"/>
    <p:sldId id="293" r:id="rId18"/>
    <p:sldId id="272" r:id="rId19"/>
    <p:sldId id="297" r:id="rId20"/>
    <p:sldId id="279" r:id="rId21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2962"/>
    <a:srgbClr val="456CA8"/>
    <a:srgbClr val="4167A2"/>
    <a:srgbClr val="3A81BA"/>
    <a:srgbClr val="212131"/>
    <a:srgbClr val="F62263"/>
    <a:srgbClr val="EC5E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C640DFA-2569-42E5-B38A-1A39FE260900}">
  <a:tblStyle styleId="{DC640DFA-2569-42E5-B38A-1A39FE2609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5897" autoAdjust="0"/>
  </p:normalViewPr>
  <p:slideViewPr>
    <p:cSldViewPr snapToGrid="0" showGuides="1">
      <p:cViewPr>
        <p:scale>
          <a:sx n="110" d="100"/>
          <a:sy n="110" d="100"/>
        </p:scale>
        <p:origin x="-1644" y="-360"/>
      </p:cViewPr>
      <p:guideLst>
        <p:guide orient="horz" pos="2160"/>
        <p:guide pos="285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38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="" xmlns:a16="http://schemas.microsoft.com/office/drawing/2014/main" id="{E712EF3A-FD6E-4F42-BFFE-BC56EC5E41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="" xmlns:a16="http://schemas.microsoft.com/office/drawing/2014/main" id="{31FC1DBB-030F-4C1A-8D3C-75016D7495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E46D6-E64B-4C26-985B-2B56E1ECD71B}" type="datetimeFigureOut">
              <a:rPr lang="it-IT" smtClean="0"/>
              <a:t>20/08/2018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="" xmlns:a16="http://schemas.microsoft.com/office/drawing/2014/main" id="{24D4D000-799B-49E2-B6CF-6BAEB34E6E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="" xmlns:a16="http://schemas.microsoft.com/office/drawing/2014/main" id="{F3C43586-00E4-4CB8-9145-2E38AD2654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F1BCBC-613E-405B-865A-C35030756C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9759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F34B1EA3-057E-46E1-BCAF-F8E33AF1F21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86003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48169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Shape 1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097883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Shape 1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023563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Shape 1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70469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Shape 1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853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Shape 1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72461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Shape 1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0553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Shape 1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7800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25233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Shape 2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306755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Shape 2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5780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3058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152533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74479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798200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2580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703762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007932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Shape 1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2827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userDrawn="1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776975" y="665975"/>
            <a:ext cx="6255300" cy="5407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 spc="-150">
                <a:solidFill>
                  <a:srgbClr val="F62263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4F8C7533-6EB9-4E0E-8148-65AFAD61D8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smtClean="0"/>
              <a:t>Maurizio Terenzi - Business Coach - Work to Work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C5255DF8-FF4D-4C4A-8732-2EECE360A45E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12" name="Segnaposto immagine 11">
            <a:extLst>
              <a:ext uri="{FF2B5EF4-FFF2-40B4-BE49-F238E27FC236}">
                <a16:creationId xmlns="" xmlns:a16="http://schemas.microsoft.com/office/drawing/2014/main" id="{6A03F7BA-9473-4CD8-8D4F-EA102F3B8B7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42975" y="495300"/>
            <a:ext cx="3333750" cy="2286000"/>
          </a:xfrm>
          <a:solidFill>
            <a:schemeClr val="bg1"/>
          </a:solidFill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 userDrawn="1">
  <p:cSld name="TITLE_1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ctrTitle"/>
          </p:nvPr>
        </p:nvSpPr>
        <p:spPr>
          <a:xfrm>
            <a:off x="838200" y="3482725"/>
            <a:ext cx="43329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774E92"/>
              </a:buClr>
              <a:buSzPts val="4800"/>
              <a:buNone/>
              <a:defRPr sz="4800" spc="-150">
                <a:solidFill>
                  <a:srgbClr val="F62263"/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  <p:sp>
        <p:nvSpPr>
          <p:cNvPr id="14" name="Shape 14"/>
          <p:cNvSpPr txBox="1">
            <a:spLocks noGrp="1"/>
          </p:cNvSpPr>
          <p:nvPr>
            <p:ph type="subTitle" idx="1"/>
          </p:nvPr>
        </p:nvSpPr>
        <p:spPr>
          <a:xfrm>
            <a:off x="838200" y="5082150"/>
            <a:ext cx="43329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pc="-150">
                <a:latin typeface="+mj-lt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80575" y="6352859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6075F7D9-F1D8-4187-83C7-F865D648C19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Maurizio Terenzi - Business Coach - Work to Work</a:t>
            </a:r>
            <a:endParaRPr lang="it-IT" dirty="0"/>
          </a:p>
        </p:txBody>
      </p:sp>
      <p:sp>
        <p:nvSpPr>
          <p:cNvPr id="6" name="Segnaposto immagine 6">
            <a:extLst>
              <a:ext uri="{FF2B5EF4-FFF2-40B4-BE49-F238E27FC236}">
                <a16:creationId xmlns="" xmlns:a16="http://schemas.microsoft.com/office/drawing/2014/main" id="{83D9E175-2BE6-47DD-9973-55D32C2275D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625" y="6356350"/>
            <a:ext cx="2205038" cy="501650"/>
          </a:xfrm>
        </p:spPr>
        <p:txBody>
          <a:bodyPr/>
          <a:lstStyle>
            <a:lvl1pPr>
              <a:defRPr sz="800">
                <a:latin typeface="+mj-lt"/>
              </a:defRPr>
            </a:lvl1pPr>
          </a:lstStyle>
          <a:p>
            <a:r>
              <a:rPr lang="it-IT" dirty="0">
                <a:latin typeface="+mj-lt"/>
              </a:rPr>
              <a:t>Hai un immagine da inserire?</a:t>
            </a:r>
            <a:endParaRPr lang="it-I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 userDrawn="1">
  <p:cSld name="TITLE_1_1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810450" y="2730000"/>
            <a:ext cx="60933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57200" rtl="0">
              <a:spcBef>
                <a:spcPts val="600"/>
              </a:spcBef>
              <a:spcAft>
                <a:spcPts val="0"/>
              </a:spcAft>
              <a:buSzPts val="3600"/>
              <a:buFont typeface="Oswald"/>
              <a:buChar char="◇"/>
              <a:defRPr sz="3600" spc="-150">
                <a:latin typeface="+mj-lt"/>
                <a:ea typeface="Oswald"/>
                <a:cs typeface="Oswald"/>
                <a:sym typeface="Oswald"/>
              </a:defRPr>
            </a:lvl1pPr>
            <a:lvl2pPr marL="914400" lvl="1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○"/>
              <a:defRPr sz="3600">
                <a:latin typeface="Oswald"/>
                <a:ea typeface="Oswald"/>
                <a:cs typeface="Oswald"/>
                <a:sym typeface="Oswald"/>
              </a:defRPr>
            </a:lvl2pPr>
            <a:lvl3pPr marL="1371600" lvl="2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■"/>
              <a:defRPr sz="3600">
                <a:latin typeface="Oswald"/>
                <a:ea typeface="Oswald"/>
                <a:cs typeface="Oswald"/>
                <a:sym typeface="Oswald"/>
              </a:defRPr>
            </a:lvl3pPr>
            <a:lvl4pPr marL="1828800" lvl="3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●"/>
              <a:defRPr sz="3600">
                <a:latin typeface="Oswald"/>
                <a:ea typeface="Oswald"/>
                <a:cs typeface="Oswald"/>
                <a:sym typeface="Oswald"/>
              </a:defRPr>
            </a:lvl4pPr>
            <a:lvl5pPr marL="2286000" lvl="4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○"/>
              <a:defRPr sz="3600">
                <a:latin typeface="Oswald"/>
                <a:ea typeface="Oswald"/>
                <a:cs typeface="Oswald"/>
                <a:sym typeface="Oswald"/>
              </a:defRPr>
            </a:lvl5pPr>
            <a:lvl6pPr marL="2743200" lvl="5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■"/>
              <a:defRPr sz="3600">
                <a:latin typeface="Oswald"/>
                <a:ea typeface="Oswald"/>
                <a:cs typeface="Oswald"/>
                <a:sym typeface="Oswald"/>
              </a:defRPr>
            </a:lvl6pPr>
            <a:lvl7pPr marL="3200400" lvl="6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●"/>
              <a:defRPr sz="3600">
                <a:latin typeface="Oswald"/>
                <a:ea typeface="Oswald"/>
                <a:cs typeface="Oswald"/>
                <a:sym typeface="Oswald"/>
              </a:defRPr>
            </a:lvl7pPr>
            <a:lvl8pPr marL="3657600" lvl="7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○"/>
              <a:defRPr sz="3600">
                <a:latin typeface="Oswald"/>
                <a:ea typeface="Oswald"/>
                <a:cs typeface="Oswald"/>
                <a:sym typeface="Oswald"/>
              </a:defRPr>
            </a:lvl8pPr>
            <a:lvl9pPr marL="4114800" lvl="8" indent="-45720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■"/>
              <a:defRPr sz="3600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18" name="Shape 18"/>
          <p:cNvSpPr/>
          <p:nvPr/>
        </p:nvSpPr>
        <p:spPr>
          <a:xfrm>
            <a:off x="5374772" y="843525"/>
            <a:ext cx="2963200" cy="27406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Arial"/>
              </a:rPr>
              <a:t>”</a:t>
            </a:r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latin typeface="+mj-lt"/>
                <a:ea typeface="Oswald"/>
                <a:cs typeface="Oswald"/>
                <a:sym typeface="Oswald"/>
              </a:defRPr>
            </a:lvl1pPr>
            <a:lvl2pPr lvl="1"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3F58038C-B9E4-47C7-8C67-41EDAE401F0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smtClean="0"/>
              <a:t>Maurizio Terenzi - Business Coach - Work to Work</a:t>
            </a:r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+ 1 column" type="tx">
  <p:cSld name="TITLE_AND_BODY">
    <p:bg>
      <p:bgPr>
        <a:solidFill>
          <a:schemeClr val="bg1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="" xmlns:a16="http://schemas.microsoft.com/office/drawing/2014/main" id="{3E3055AE-801B-461A-916F-C4A278EDBD22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F6226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Shape 21"/>
          <p:cNvSpPr txBox="1">
            <a:spLocks noGrp="1"/>
          </p:cNvSpPr>
          <p:nvPr>
            <p:ph type="title" hasCustomPrompt="1"/>
          </p:nvPr>
        </p:nvSpPr>
        <p:spPr>
          <a:xfrm>
            <a:off x="827250" y="788425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chemeClr val="bg1"/>
                </a:solidFill>
                <a:highlight>
                  <a:srgbClr val="F62263"/>
                </a:highlight>
                <a:latin typeface="+mj-lt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it-IT" dirty="0"/>
              <a:t>Inserire un titolo</a:t>
            </a:r>
            <a:endParaRPr dirty="0"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49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38100" lvl="0" indent="0" rtl="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None/>
              <a:defRPr lang="it-IT" sz="2400" b="0" i="0" smtClean="0">
                <a:solidFill>
                  <a:srgbClr val="212131"/>
                </a:solidFill>
                <a:effectLst/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1CA7407D-C859-4206-924A-4385B9598ED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smtClean="0"/>
              <a:t>Maurizio Terenzi - Business Coach - Work to Work</a:t>
            </a:r>
            <a:endParaRPr lang="it-IT" dirty="0"/>
          </a:p>
        </p:txBody>
      </p:sp>
      <p:pic>
        <p:nvPicPr>
          <p:cNvPr id="10" name="Immagine 9">
            <a:extLst>
              <a:ext uri="{FF2B5EF4-FFF2-40B4-BE49-F238E27FC236}">
                <a16:creationId xmlns="" xmlns:a16="http://schemas.microsoft.com/office/drawing/2014/main" id="{5423E973-FAB3-4C0F-B7E7-95F9C73B50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1009" y="257141"/>
            <a:ext cx="672655" cy="65726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+ 2 columns" type="twoColTx">
  <p:cSld name="TITLE_AND_TWO_COLUMNS">
    <p:bg>
      <p:bgPr>
        <a:solidFill>
          <a:schemeClr val="bg1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 hasCustomPrompt="1"/>
          </p:nvPr>
        </p:nvSpPr>
        <p:spPr>
          <a:xfrm>
            <a:off x="827250" y="788425"/>
            <a:ext cx="7429876" cy="811774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bg1"/>
                </a:solidFill>
                <a:highlight>
                  <a:srgbClr val="F62263"/>
                </a:highlight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r>
              <a:rPr lang="it-IT" dirty="0"/>
              <a:t>Fare click per inserire un titolo</a:t>
            </a:r>
            <a:endParaRPr dirty="0"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3606300" cy="475615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93700">
              <a:spcBef>
                <a:spcPts val="600"/>
              </a:spcBef>
              <a:spcAft>
                <a:spcPts val="0"/>
              </a:spcAft>
              <a:buSzPts val="2600"/>
              <a:buChar char="◇"/>
              <a:defRPr sz="2600">
                <a:solidFill>
                  <a:srgbClr val="212131"/>
                </a:solidFill>
                <a:latin typeface="+mj-lt"/>
              </a:defRPr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9pPr>
          </a:lstStyle>
          <a:p>
            <a:endParaRPr dirty="0"/>
          </a:p>
        </p:txBody>
      </p:sp>
      <p:sp>
        <p:nvSpPr>
          <p:cNvPr id="27" name="Shape 27"/>
          <p:cNvSpPr txBox="1">
            <a:spLocks noGrp="1"/>
          </p:cNvSpPr>
          <p:nvPr>
            <p:ph type="body" idx="2"/>
          </p:nvPr>
        </p:nvSpPr>
        <p:spPr>
          <a:xfrm>
            <a:off x="4650826" y="1600200"/>
            <a:ext cx="3606300" cy="475615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93700">
              <a:spcBef>
                <a:spcPts val="600"/>
              </a:spcBef>
              <a:spcAft>
                <a:spcPts val="0"/>
              </a:spcAft>
              <a:buSzPts val="2600"/>
              <a:buChar char="◇"/>
              <a:defRPr sz="2600">
                <a:solidFill>
                  <a:srgbClr val="212131"/>
                </a:solidFill>
                <a:latin typeface="+mj-lt"/>
              </a:defRPr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9pPr>
          </a:lstStyle>
          <a:p>
            <a:endParaRPr dirty="0"/>
          </a:p>
        </p:txBody>
      </p:sp>
      <p:sp>
        <p:nvSpPr>
          <p:cNvPr id="7" name="Rettangolo 6">
            <a:extLst>
              <a:ext uri="{FF2B5EF4-FFF2-40B4-BE49-F238E27FC236}">
                <a16:creationId xmlns="" xmlns:a16="http://schemas.microsoft.com/office/drawing/2014/main" id="{7C1E8E30-357B-4D70-A030-A2D21029F287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F6226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FCD8F80A-CD81-49CC-8AD7-828D4469043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smtClean="0"/>
              <a:t>Maurizio Terenzi - Business Coach - Work to Work</a:t>
            </a:r>
            <a:endParaRPr lang="it-IT" dirty="0"/>
          </a:p>
        </p:txBody>
      </p:sp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55D3A31D-F454-4F9C-90B0-B169789AE0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1009" y="257141"/>
            <a:ext cx="672655" cy="6572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 type="titleOnly">
  <p:cSld name="TITLE_ONLY">
    <p:bg>
      <p:bgPr>
        <a:solidFill>
          <a:schemeClr val="bg1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="" xmlns:a16="http://schemas.microsoft.com/office/drawing/2014/main" id="{828B4C29-B317-47F2-946A-E0D5FB0E7297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F6226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6" name="Shape 36"/>
          <p:cNvSpPr txBox="1">
            <a:spLocks noGrp="1"/>
          </p:cNvSpPr>
          <p:nvPr>
            <p:ph type="title" hasCustomPrompt="1"/>
          </p:nvPr>
        </p:nvSpPr>
        <p:spPr>
          <a:xfrm>
            <a:off x="827250" y="788425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bg1"/>
                </a:solidFill>
                <a:highlight>
                  <a:srgbClr val="F62263"/>
                </a:highlight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r>
              <a:rPr lang="it-IT" dirty="0"/>
              <a:t>Fare click per inserire un titolo</a:t>
            </a:r>
            <a:endParaRPr dirty="0"/>
          </a:p>
        </p:txBody>
      </p:sp>
      <p:sp>
        <p:nvSpPr>
          <p:cNvPr id="37" name="Shape 37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BB4E59F3-F6BF-453B-855F-812E66EDEBE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smtClean="0"/>
              <a:t>Maurizio Terenzi - Business Coach - Work to Work</a:t>
            </a:r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="" xmlns:a16="http://schemas.microsoft.com/office/drawing/2014/main" id="{135CF720-AD7E-4E40-A3CC-52C0994D3D3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1009" y="257141"/>
            <a:ext cx="672655" cy="6572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80574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5CD096E5-2E08-418B-835F-034FE9E1F30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Maurizio Terenzi - Business Coach - Work to Work</a:t>
            </a:r>
            <a:endParaRPr lang="it-IT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 flip="none" rotWithShape="1">
          <a:gsLst>
            <a:gs pos="0">
              <a:srgbClr val="F62263"/>
            </a:gs>
            <a:gs pos="100000">
              <a:srgbClr val="F62263">
                <a:lumMod val="79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="" xmlns:a16="http://schemas.microsoft.com/office/drawing/2014/main" id="{238E382B-2F3B-4530-A638-9A7CD0036061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F6226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hape 6"/>
          <p:cNvSpPr/>
          <p:nvPr userDrawn="1"/>
        </p:nvSpPr>
        <p:spPr>
          <a:xfrm>
            <a:off x="0" y="100"/>
            <a:ext cx="9143999" cy="6356249"/>
          </a:xfrm>
          <a:prstGeom prst="rect">
            <a:avLst/>
          </a:prstGeom>
          <a:gradFill flip="none" rotWithShape="1">
            <a:gsLst>
              <a:gs pos="0">
                <a:srgbClr val="073763">
                  <a:alpha val="0"/>
                </a:srgbClr>
              </a:gs>
              <a:gs pos="100000">
                <a:srgbClr val="010B15">
                  <a:alpha val="2823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it-IT" dirty="0"/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480575" y="6356351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 sz="120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3195" y="-282513"/>
            <a:ext cx="1809391" cy="1809391"/>
          </a:xfrm>
          <a:prstGeom prst="rect">
            <a:avLst/>
          </a:prstGeom>
        </p:spPr>
      </p:pic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93E5B250-0D09-424B-804F-4E070EBBF5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bg1"/>
                </a:solidFill>
              </a:defRPr>
            </a:lvl1pPr>
          </a:lstStyle>
          <a:p>
            <a:r>
              <a:rPr lang="it-IT" smtClean="0"/>
              <a:t>Maurizio Terenzi - Business Coach - Work to Work</a:t>
            </a:r>
            <a:endParaRPr lang="it-IT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4" r:id="rId6"/>
    <p:sldLayoutId id="2147483656" r:id="rId7"/>
  </p:sldLayoutIdLst>
  <p:transition>
    <p:fade thruBlk="1"/>
  </p:transition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-150">
          <a:solidFill>
            <a:srgbClr val="F62263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F62263"/>
            </a:gs>
            <a:gs pos="100000">
              <a:srgbClr val="F62263">
                <a:lumMod val="78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4140" y="-42030"/>
            <a:ext cx="2819884" cy="2819884"/>
          </a:xfrm>
          <a:prstGeom prst="rect">
            <a:avLst/>
          </a:prstGeom>
        </p:spPr>
      </p:pic>
      <p:sp>
        <p:nvSpPr>
          <p:cNvPr id="47" name="Shape 47"/>
          <p:cNvSpPr txBox="1">
            <a:spLocks noGrp="1"/>
          </p:cNvSpPr>
          <p:nvPr>
            <p:ph type="ctrTitle"/>
          </p:nvPr>
        </p:nvSpPr>
        <p:spPr>
          <a:xfrm>
            <a:off x="144949" y="1305012"/>
            <a:ext cx="5445624" cy="206108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t-IT" sz="4800" spc="-300" dirty="0" smtClean="0">
                <a:solidFill>
                  <a:srgbClr val="F62263"/>
                </a:solidFill>
                <a:latin typeface="+mn-lt"/>
              </a:rPr>
              <a:t>WORK TO WORK </a:t>
            </a:r>
            <a:endParaRPr sz="4800" spc="-300" dirty="0">
              <a:solidFill>
                <a:srgbClr val="F62263"/>
              </a:solidFill>
              <a:latin typeface="+mn-lt"/>
            </a:endParaRPr>
          </a:p>
        </p:txBody>
      </p:sp>
      <p:sp>
        <p:nvSpPr>
          <p:cNvPr id="8" name="Shape 121">
            <a:extLst>
              <a:ext uri="{FF2B5EF4-FFF2-40B4-BE49-F238E27FC236}">
                <a16:creationId xmlns="" xmlns:a16="http://schemas.microsoft.com/office/drawing/2014/main" id="{3E42F58E-2CFC-4C6E-BEF4-F58DD96D4400}"/>
              </a:ext>
            </a:extLst>
          </p:cNvPr>
          <p:cNvSpPr txBox="1">
            <a:spLocks/>
          </p:cNvSpPr>
          <p:nvPr/>
        </p:nvSpPr>
        <p:spPr>
          <a:xfrm>
            <a:off x="144949" y="3366100"/>
            <a:ext cx="4844493" cy="143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spcBef>
                <a:spcPts val="0"/>
              </a:spcBef>
              <a:buFont typeface="Open Sans"/>
              <a:buNone/>
            </a:pPr>
            <a:r>
              <a:rPr lang="en-US" dirty="0" smtClean="0">
                <a:latin typeface="+mn-lt"/>
              </a:rPr>
              <a:t>Il </a:t>
            </a:r>
            <a:r>
              <a:rPr lang="en-US" dirty="0" err="1" smtClean="0">
                <a:latin typeface="+mn-lt"/>
              </a:rPr>
              <a:t>metodo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che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aiuta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concretamente</a:t>
            </a:r>
            <a:r>
              <a:rPr lang="en-US" dirty="0" smtClean="0">
                <a:latin typeface="+mn-lt"/>
              </a:rPr>
              <a:t> </a:t>
            </a:r>
          </a:p>
          <a:p>
            <a:pPr marL="0" indent="0">
              <a:spcBef>
                <a:spcPts val="0"/>
              </a:spcBef>
              <a:buFont typeface="Open Sans"/>
              <a:buNone/>
            </a:pPr>
            <a:r>
              <a:rPr lang="en-US" dirty="0" smtClean="0">
                <a:latin typeface="+mn-lt"/>
              </a:rPr>
              <a:t>i </a:t>
            </a:r>
            <a:r>
              <a:rPr lang="en-US" dirty="0" err="1" smtClean="0">
                <a:latin typeface="+mn-lt"/>
              </a:rPr>
              <a:t>giovani</a:t>
            </a:r>
            <a:r>
              <a:rPr lang="en-US" dirty="0" smtClean="0">
                <a:latin typeface="+mn-lt"/>
              </a:rPr>
              <a:t> a </a:t>
            </a:r>
            <a:r>
              <a:rPr lang="en-US" dirty="0" err="1" smtClean="0">
                <a:latin typeface="+mn-lt"/>
              </a:rPr>
              <a:t>trovare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lavoro</a:t>
            </a:r>
            <a:r>
              <a:rPr lang="en-US" dirty="0" smtClean="0">
                <a:latin typeface="+mn-lt"/>
              </a:rPr>
              <a:t> </a:t>
            </a:r>
          </a:p>
          <a:p>
            <a:pPr marL="0" indent="0">
              <a:spcBef>
                <a:spcPts val="0"/>
              </a:spcBef>
              <a:buFont typeface="Open Sans"/>
              <a:buNone/>
            </a:pPr>
            <a:r>
              <a:rPr lang="en-US" dirty="0" smtClean="0">
                <a:latin typeface="+mn-lt"/>
              </a:rPr>
              <a:t>in sole 12 </a:t>
            </a:r>
            <a:r>
              <a:rPr lang="en-US" dirty="0" err="1" smtClean="0">
                <a:latin typeface="+mn-lt"/>
              </a:rPr>
              <a:t>settimane</a:t>
            </a:r>
            <a:endParaRPr lang="en-US" dirty="0" smtClean="0">
              <a:latin typeface="+mj-lt"/>
            </a:endParaRPr>
          </a:p>
          <a:p>
            <a:pPr marL="0" indent="0">
              <a:buFont typeface="Open Sans"/>
              <a:buNone/>
            </a:pPr>
            <a:endParaRPr lang="en-US" sz="1800" dirty="0" smtClean="0">
              <a:latin typeface="+mj-lt"/>
            </a:endParaRPr>
          </a:p>
          <a:p>
            <a:pPr marL="0" indent="0">
              <a:buFont typeface="Open Sans"/>
              <a:buNone/>
            </a:pPr>
            <a:endParaRPr lang="en-US" sz="1800" dirty="0">
              <a:latin typeface="+mj-lt"/>
            </a:endParaRPr>
          </a:p>
          <a:p>
            <a:pPr marL="0" indent="0">
              <a:buFont typeface="Open Sans"/>
              <a:buNone/>
            </a:pPr>
            <a:endParaRPr lang="en-US" sz="1800" dirty="0">
              <a:latin typeface="+mj-lt"/>
            </a:endParaRPr>
          </a:p>
          <a:p>
            <a:pPr marL="0" indent="0">
              <a:buFont typeface="Open Sans"/>
              <a:buNone/>
            </a:pPr>
            <a:r>
              <a:rPr lang="en-US" sz="1800" dirty="0" smtClean="0">
                <a:latin typeface="+mj-lt"/>
              </a:rPr>
              <a:t>Maurizio </a:t>
            </a:r>
            <a:r>
              <a:rPr lang="en-US" sz="1800" dirty="0" err="1" smtClean="0">
                <a:latin typeface="+mj-lt"/>
              </a:rPr>
              <a:t>Terenzi</a:t>
            </a:r>
            <a:endParaRPr lang="en-US" sz="1800" dirty="0">
              <a:latin typeface="+mj-lt"/>
            </a:endParaRPr>
          </a:p>
          <a:p>
            <a:pPr marL="0" indent="0">
              <a:buFont typeface="Open Sans"/>
              <a:buNone/>
            </a:pPr>
            <a:endParaRPr lang="en-US" sz="1800" dirty="0">
              <a:latin typeface="+mj-lt"/>
            </a:endParaRPr>
          </a:p>
          <a:p>
            <a:pPr marL="0" indent="0">
              <a:buFont typeface="Open Sans"/>
              <a:buNone/>
            </a:pPr>
            <a:r>
              <a:rPr lang="en-US" sz="1800" dirty="0">
                <a:latin typeface="+mj-lt"/>
              </a:rPr>
              <a:t> </a:t>
            </a: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89442" y="0"/>
            <a:ext cx="415455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12920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cap="all" dirty="0" smtClean="0"/>
              <a:t>Il Tuo Piano d’Azione </a:t>
            </a:r>
            <a:endParaRPr cap="all" dirty="0"/>
          </a:p>
        </p:txBody>
      </p:sp>
      <p:sp>
        <p:nvSpPr>
          <p:cNvPr id="170" name="Shape 170"/>
          <p:cNvSpPr/>
          <p:nvPr/>
        </p:nvSpPr>
        <p:spPr>
          <a:xfrm>
            <a:off x="5831274" y="2080517"/>
            <a:ext cx="2649300" cy="2649300"/>
          </a:xfrm>
          <a:prstGeom prst="ellipse">
            <a:avLst/>
          </a:prstGeom>
          <a:solidFill>
            <a:schemeClr val="bg1"/>
          </a:solidFill>
          <a:ln w="228600" cap="flat" cmpd="sng">
            <a:solidFill>
              <a:srgbClr val="F6296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7200" b="1" dirty="0" smtClean="0">
                <a:solidFill>
                  <a:srgbClr val="212131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6E097FF7-A996-471F-9DE1-A586F916482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Maurizio Terenzi - Business Coach - Work to Work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DD307AAD-937B-4CF0-AFA1-9D24D79D363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10</a:t>
            </a:fld>
            <a:endParaRPr lang="it-IT"/>
          </a:p>
        </p:txBody>
      </p:sp>
      <p:sp>
        <p:nvSpPr>
          <p:cNvPr id="10" name="Shape 112"/>
          <p:cNvSpPr txBox="1">
            <a:spLocks/>
          </p:cNvSpPr>
          <p:nvPr/>
        </p:nvSpPr>
        <p:spPr>
          <a:xfrm>
            <a:off x="827249" y="1434471"/>
            <a:ext cx="3664069" cy="42349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it-IT" sz="2400" dirty="0" smtClean="0">
                <a:solidFill>
                  <a:schemeClr val="tx1"/>
                </a:solidFill>
                <a:ea typeface="Century Gothic" charset="0"/>
                <a:cs typeface="Century Gothic" charset="0"/>
              </a:rPr>
              <a:t>Pianificazione </a:t>
            </a:r>
            <a:r>
              <a:rPr lang="it-IT" sz="2400" dirty="0">
                <a:solidFill>
                  <a:schemeClr val="tx1"/>
                </a:solidFill>
                <a:ea typeface="Century Gothic" charset="0"/>
                <a:cs typeface="Century Gothic" charset="0"/>
              </a:rPr>
              <a:t>Attività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it-IT" sz="2400" dirty="0">
                <a:solidFill>
                  <a:schemeClr val="tx1"/>
                </a:solidFill>
                <a:ea typeface="Century Gothic" charset="0"/>
                <a:cs typeface="Century Gothic" charset="0"/>
              </a:rPr>
              <a:t>Cosa Fare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it-IT" sz="2400" dirty="0">
                <a:solidFill>
                  <a:schemeClr val="tx1"/>
                </a:solidFill>
                <a:ea typeface="Century Gothic" charset="0"/>
                <a:cs typeface="Century Gothic" charset="0"/>
              </a:rPr>
              <a:t>Come Fare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it-IT" sz="2400" dirty="0">
                <a:solidFill>
                  <a:schemeClr val="tx1"/>
                </a:solidFill>
                <a:ea typeface="Century Gothic" charset="0"/>
                <a:cs typeface="Century Gothic" charset="0"/>
              </a:rPr>
              <a:t>Quando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it-IT" sz="2400" dirty="0">
                <a:solidFill>
                  <a:schemeClr val="tx1"/>
                </a:solidFill>
                <a:ea typeface="Century Gothic" charset="0"/>
                <a:cs typeface="Century Gothic" charset="0"/>
              </a:rPr>
              <a:t>Dove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it-IT" sz="2400" dirty="0">
                <a:solidFill>
                  <a:schemeClr val="tx1"/>
                </a:solidFill>
                <a:ea typeface="Century Gothic" charset="0"/>
                <a:cs typeface="Century Gothic" charset="0"/>
              </a:rPr>
              <a:t>A chi Rivolgersi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it-IT" sz="2400" dirty="0">
                <a:solidFill>
                  <a:schemeClr val="tx1"/>
                </a:solidFill>
                <a:ea typeface="Century Gothic" charset="0"/>
                <a:cs typeface="Century Gothic" charset="0"/>
              </a:rPr>
              <a:t>Quali Strumenti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it-IT" sz="2400" dirty="0">
                <a:solidFill>
                  <a:schemeClr val="tx1"/>
                </a:solidFill>
                <a:ea typeface="Century Gothic" charset="0"/>
                <a:cs typeface="Century Gothic" charset="0"/>
              </a:rPr>
              <a:t>Le tue Risorse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>
            <a:spLocks noGrp="1"/>
          </p:cNvSpPr>
          <p:nvPr>
            <p:ph type="title"/>
          </p:nvPr>
        </p:nvSpPr>
        <p:spPr>
          <a:xfrm>
            <a:off x="827249" y="788425"/>
            <a:ext cx="5340469" cy="12920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cap="all" dirty="0" smtClean="0"/>
              <a:t>Il Marketing del Tuo Prodotto </a:t>
            </a:r>
            <a:endParaRPr cap="all" dirty="0"/>
          </a:p>
        </p:txBody>
      </p:sp>
      <p:sp>
        <p:nvSpPr>
          <p:cNvPr id="170" name="Shape 170"/>
          <p:cNvSpPr/>
          <p:nvPr/>
        </p:nvSpPr>
        <p:spPr>
          <a:xfrm>
            <a:off x="5831274" y="2080517"/>
            <a:ext cx="2649300" cy="2649300"/>
          </a:xfrm>
          <a:prstGeom prst="ellipse">
            <a:avLst/>
          </a:prstGeom>
          <a:solidFill>
            <a:schemeClr val="bg1"/>
          </a:solidFill>
          <a:ln w="228600" cap="flat" cmpd="sng">
            <a:solidFill>
              <a:srgbClr val="F6296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7200" b="1" dirty="0">
                <a:solidFill>
                  <a:srgbClr val="212131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endParaRPr lang="it-IT" sz="7200" b="1" dirty="0" smtClean="0">
              <a:solidFill>
                <a:srgbClr val="21213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6E097FF7-A996-471F-9DE1-A586F916482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Maurizio Terenzi - Business Coach - Work to Work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DD307AAD-937B-4CF0-AFA1-9D24D79D363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11</a:t>
            </a:fld>
            <a:endParaRPr lang="it-IT"/>
          </a:p>
        </p:txBody>
      </p:sp>
      <p:sp>
        <p:nvSpPr>
          <p:cNvPr id="10" name="Shape 112"/>
          <p:cNvSpPr txBox="1">
            <a:spLocks/>
          </p:cNvSpPr>
          <p:nvPr/>
        </p:nvSpPr>
        <p:spPr>
          <a:xfrm>
            <a:off x="827249" y="1434471"/>
            <a:ext cx="4659151" cy="42349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50000"/>
              </a:lnSpc>
            </a:pPr>
            <a:r>
              <a:rPr lang="it-IT" sz="2400" dirty="0">
                <a:solidFill>
                  <a:schemeClr val="tx1"/>
                </a:solidFill>
                <a:ea typeface="Century Gothic" charset="0"/>
                <a:cs typeface="Century Gothic" charset="0"/>
              </a:rPr>
              <a:t>La tua Personalità - DNA</a:t>
            </a:r>
          </a:p>
          <a:p>
            <a:pPr>
              <a:lnSpc>
                <a:spcPct val="150000"/>
              </a:lnSpc>
            </a:pPr>
            <a:r>
              <a:rPr lang="it-IT" sz="2400" dirty="0">
                <a:solidFill>
                  <a:schemeClr val="tx1"/>
                </a:solidFill>
                <a:ea typeface="Century Gothic" charset="0"/>
                <a:cs typeface="Century Gothic" charset="0"/>
              </a:rPr>
              <a:t>La tua Predisposizione - Talento</a:t>
            </a:r>
          </a:p>
          <a:p>
            <a:pPr>
              <a:lnSpc>
                <a:spcPct val="150000"/>
              </a:lnSpc>
            </a:pPr>
            <a:r>
              <a:rPr lang="it-IT" sz="2400" dirty="0">
                <a:solidFill>
                  <a:schemeClr val="tx1"/>
                </a:solidFill>
                <a:ea typeface="Century Gothic" charset="0"/>
                <a:cs typeface="Century Gothic" charset="0"/>
              </a:rPr>
              <a:t>Le tue Competenze - Esperienze</a:t>
            </a:r>
          </a:p>
          <a:p>
            <a:pPr>
              <a:lnSpc>
                <a:spcPct val="150000"/>
              </a:lnSpc>
            </a:pPr>
            <a:r>
              <a:rPr lang="it-IT" sz="2400" dirty="0">
                <a:solidFill>
                  <a:schemeClr val="tx1"/>
                </a:solidFill>
                <a:ea typeface="Century Gothic" charset="0"/>
                <a:cs typeface="Century Gothic" charset="0"/>
              </a:rPr>
              <a:t>Perché Scegliere </a:t>
            </a:r>
            <a:r>
              <a:rPr lang="it-IT" sz="2400" dirty="0" smtClean="0">
                <a:solidFill>
                  <a:schemeClr val="tx1"/>
                </a:solidFill>
                <a:ea typeface="Century Gothic" charset="0"/>
                <a:cs typeface="Century Gothic" charset="0"/>
              </a:rPr>
              <a:t>Te?</a:t>
            </a:r>
          </a:p>
          <a:p>
            <a:pPr>
              <a:lnSpc>
                <a:spcPct val="150000"/>
              </a:lnSpc>
            </a:pPr>
            <a:r>
              <a:rPr lang="it-IT" sz="2400" dirty="0" smtClean="0">
                <a:solidFill>
                  <a:schemeClr val="tx1"/>
                </a:solidFill>
                <a:ea typeface="Century Gothic" charset="0"/>
                <a:cs typeface="Century Gothic" charset="0"/>
              </a:rPr>
              <a:t>(Le </a:t>
            </a:r>
            <a:r>
              <a:rPr lang="it-IT" sz="2400" dirty="0">
                <a:solidFill>
                  <a:schemeClr val="tx1"/>
                </a:solidFill>
                <a:ea typeface="Century Gothic" charset="0"/>
                <a:cs typeface="Century Gothic" charset="0"/>
              </a:rPr>
              <a:t>tue Caratteristiche – Vantaggi – Benefici)</a:t>
            </a:r>
          </a:p>
        </p:txBody>
      </p:sp>
    </p:spTree>
    <p:extLst>
      <p:ext uri="{BB962C8B-B14F-4D97-AF65-F5344CB8AC3E}">
        <p14:creationId xmlns:p14="http://schemas.microsoft.com/office/powerpoint/2010/main" val="12166355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12920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cap="all" dirty="0" smtClean="0"/>
              <a:t>La Tua Banca Dati </a:t>
            </a:r>
            <a:endParaRPr cap="all" dirty="0"/>
          </a:p>
        </p:txBody>
      </p:sp>
      <p:sp>
        <p:nvSpPr>
          <p:cNvPr id="170" name="Shape 170"/>
          <p:cNvSpPr/>
          <p:nvPr/>
        </p:nvSpPr>
        <p:spPr>
          <a:xfrm>
            <a:off x="5831274" y="2080517"/>
            <a:ext cx="2649300" cy="2649300"/>
          </a:xfrm>
          <a:prstGeom prst="ellipse">
            <a:avLst/>
          </a:prstGeom>
          <a:solidFill>
            <a:schemeClr val="bg1"/>
          </a:solidFill>
          <a:ln w="228600" cap="flat" cmpd="sng">
            <a:solidFill>
              <a:srgbClr val="F6296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7200" b="1" dirty="0">
                <a:solidFill>
                  <a:srgbClr val="212131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endParaRPr lang="it-IT" sz="7200" b="1" dirty="0" smtClean="0">
              <a:solidFill>
                <a:srgbClr val="21213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6E097FF7-A996-471F-9DE1-A586F916482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Maurizio Terenzi - Business Coach - Work to Work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DD307AAD-937B-4CF0-AFA1-9D24D79D363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12</a:t>
            </a:fld>
            <a:endParaRPr lang="it-IT"/>
          </a:p>
        </p:txBody>
      </p:sp>
      <p:sp>
        <p:nvSpPr>
          <p:cNvPr id="10" name="Shape 112"/>
          <p:cNvSpPr txBox="1">
            <a:spLocks/>
          </p:cNvSpPr>
          <p:nvPr/>
        </p:nvSpPr>
        <p:spPr>
          <a:xfrm>
            <a:off x="827249" y="1434471"/>
            <a:ext cx="4766729" cy="42349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it-IT" sz="2400" dirty="0">
                <a:solidFill>
                  <a:schemeClr val="tx1"/>
                </a:solidFill>
                <a:latin typeface="+mn-lt"/>
                <a:ea typeface="Century Gothic" charset="0"/>
                <a:cs typeface="Century Gothic" charset="0"/>
              </a:rPr>
              <a:t>Il tuo Data Base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it-IT" sz="2400" dirty="0">
                <a:solidFill>
                  <a:schemeClr val="tx1"/>
                </a:solidFill>
                <a:latin typeface="+mn-lt"/>
                <a:ea typeface="Century Gothic" charset="0"/>
                <a:cs typeface="Century Gothic" charset="0"/>
              </a:rPr>
              <a:t>Nome - Settore – Attività – Zona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it-IT" sz="2400" dirty="0">
                <a:solidFill>
                  <a:schemeClr val="tx1"/>
                </a:solidFill>
                <a:latin typeface="+mn-lt"/>
                <a:ea typeface="Century Gothic" charset="0"/>
                <a:cs typeface="Century Gothic" charset="0"/>
              </a:rPr>
              <a:t>Link Utili 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it-IT" sz="2400" dirty="0">
                <a:solidFill>
                  <a:schemeClr val="tx1"/>
                </a:solidFill>
                <a:latin typeface="+mn-lt"/>
                <a:ea typeface="Century Gothic" charset="0"/>
                <a:cs typeface="Century Gothic" charset="0"/>
              </a:rPr>
              <a:t>Annunci Lavoro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it-IT" sz="2400" dirty="0">
                <a:solidFill>
                  <a:schemeClr val="tx1"/>
                </a:solidFill>
                <a:latin typeface="+mn-lt"/>
                <a:ea typeface="Century Gothic" charset="0"/>
                <a:cs typeface="Century Gothic" charset="0"/>
              </a:rPr>
              <a:t>Agenzie Interinali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it-IT" sz="2400" dirty="0">
                <a:solidFill>
                  <a:schemeClr val="tx1"/>
                </a:solidFill>
                <a:latin typeface="+mn-lt"/>
                <a:ea typeface="Century Gothic" charset="0"/>
                <a:cs typeface="Century Gothic" charset="0"/>
              </a:rPr>
              <a:t>Networking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it-IT" sz="2400" dirty="0">
                <a:solidFill>
                  <a:schemeClr val="tx1"/>
                </a:solidFill>
                <a:latin typeface="+mn-lt"/>
                <a:ea typeface="Century Gothic" charset="0"/>
                <a:cs typeface="Century Gothic" charset="0"/>
              </a:rPr>
              <a:t>Passaparola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it-IT" sz="2400" dirty="0">
                <a:solidFill>
                  <a:schemeClr val="tx1"/>
                </a:solidFill>
                <a:latin typeface="+mn-lt"/>
                <a:ea typeface="Century Gothic" charset="0"/>
                <a:cs typeface="Century Gothic" charset="0"/>
              </a:rPr>
              <a:t>Foglio Excel</a:t>
            </a:r>
          </a:p>
          <a:p>
            <a:endParaRPr lang="it-IT" sz="2400" dirty="0">
              <a:solidFill>
                <a:schemeClr val="tx1"/>
              </a:solidFill>
              <a:latin typeface="+mn-lt"/>
              <a:ea typeface="Century Gothic" charset="0"/>
              <a:cs typeface="Century 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1232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5322538" cy="12920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cap="all" dirty="0" smtClean="0"/>
              <a:t>I Tuoi Strumenti di Marketing </a:t>
            </a:r>
            <a:endParaRPr cap="all" dirty="0"/>
          </a:p>
        </p:txBody>
      </p:sp>
      <p:sp>
        <p:nvSpPr>
          <p:cNvPr id="170" name="Shape 170"/>
          <p:cNvSpPr/>
          <p:nvPr/>
        </p:nvSpPr>
        <p:spPr>
          <a:xfrm>
            <a:off x="5831274" y="2080517"/>
            <a:ext cx="2649300" cy="2649300"/>
          </a:xfrm>
          <a:prstGeom prst="ellipse">
            <a:avLst/>
          </a:prstGeom>
          <a:solidFill>
            <a:schemeClr val="bg1"/>
          </a:solidFill>
          <a:ln w="228600" cap="flat" cmpd="sng">
            <a:solidFill>
              <a:srgbClr val="F6296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7200" b="1" dirty="0" smtClean="0">
                <a:solidFill>
                  <a:srgbClr val="212131"/>
                </a:solidFill>
                <a:latin typeface="Open Sans"/>
                <a:ea typeface="Open Sans"/>
                <a:cs typeface="Open Sans"/>
                <a:sym typeface="Open Sans"/>
              </a:rPr>
              <a:t>4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6E097FF7-A996-471F-9DE1-A586F916482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Maurizio Terenzi - Business Coach - Work to Work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DD307AAD-937B-4CF0-AFA1-9D24D79D363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13</a:t>
            </a:fld>
            <a:endParaRPr lang="it-IT"/>
          </a:p>
        </p:txBody>
      </p:sp>
      <p:sp>
        <p:nvSpPr>
          <p:cNvPr id="10" name="Shape 112"/>
          <p:cNvSpPr txBox="1">
            <a:spLocks/>
          </p:cNvSpPr>
          <p:nvPr/>
        </p:nvSpPr>
        <p:spPr>
          <a:xfrm>
            <a:off x="867591" y="1434471"/>
            <a:ext cx="4923343" cy="42349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60000"/>
              </a:lnSpc>
            </a:pPr>
            <a:r>
              <a:rPr lang="it-IT" sz="24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La Lettera Motivazionale</a:t>
            </a:r>
          </a:p>
          <a:p>
            <a:pPr>
              <a:lnSpc>
                <a:spcPct val="160000"/>
              </a:lnSpc>
            </a:pPr>
            <a:r>
              <a:rPr lang="it-IT" sz="24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Il Video Curriculum</a:t>
            </a:r>
          </a:p>
          <a:p>
            <a:pPr>
              <a:lnSpc>
                <a:spcPct val="160000"/>
              </a:lnSpc>
            </a:pPr>
            <a:r>
              <a:rPr lang="it-IT" sz="24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Il Curriculum Professionale</a:t>
            </a:r>
          </a:p>
          <a:p>
            <a:pPr>
              <a:lnSpc>
                <a:spcPct val="160000"/>
              </a:lnSpc>
            </a:pPr>
            <a:r>
              <a:rPr lang="it-IT" sz="24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La Chiamata all’Azione</a:t>
            </a:r>
          </a:p>
          <a:p>
            <a:pPr>
              <a:lnSpc>
                <a:spcPct val="160000"/>
              </a:lnSpc>
            </a:pPr>
            <a:r>
              <a:rPr lang="it-IT" sz="24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Il Data Base Marketing</a:t>
            </a:r>
          </a:p>
        </p:txBody>
      </p:sp>
    </p:spTree>
    <p:extLst>
      <p:ext uri="{BB962C8B-B14F-4D97-AF65-F5344CB8AC3E}">
        <p14:creationId xmlns:p14="http://schemas.microsoft.com/office/powerpoint/2010/main" val="17097903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937549" y="902825"/>
            <a:ext cx="5127585" cy="362566"/>
          </a:xfrm>
          <a:prstGeom prst="rect">
            <a:avLst/>
          </a:prstGeom>
          <a:solidFill>
            <a:srgbClr val="F629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9" name="Shape 169"/>
          <p:cNvSpPr txBox="1">
            <a:spLocks noGrp="1"/>
          </p:cNvSpPr>
          <p:nvPr>
            <p:ph type="title"/>
          </p:nvPr>
        </p:nvSpPr>
        <p:spPr>
          <a:xfrm>
            <a:off x="909900" y="801252"/>
            <a:ext cx="6416233" cy="12920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cap="all" dirty="0" smtClean="0"/>
              <a:t>La tua Campagna promozionale </a:t>
            </a:r>
            <a:endParaRPr cap="all" dirty="0"/>
          </a:p>
        </p:txBody>
      </p:sp>
      <p:sp>
        <p:nvSpPr>
          <p:cNvPr id="170" name="Shape 170"/>
          <p:cNvSpPr/>
          <p:nvPr/>
        </p:nvSpPr>
        <p:spPr>
          <a:xfrm>
            <a:off x="5831274" y="2080517"/>
            <a:ext cx="2649300" cy="2649300"/>
          </a:xfrm>
          <a:prstGeom prst="ellipse">
            <a:avLst/>
          </a:prstGeom>
          <a:solidFill>
            <a:schemeClr val="bg1"/>
          </a:solidFill>
          <a:ln w="228600" cap="flat" cmpd="sng">
            <a:solidFill>
              <a:srgbClr val="F6296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7200" b="1" dirty="0" smtClean="0">
                <a:solidFill>
                  <a:srgbClr val="212131"/>
                </a:solidFill>
                <a:latin typeface="Open Sans"/>
                <a:ea typeface="Open Sans"/>
                <a:cs typeface="Open Sans"/>
                <a:sym typeface="Open Sans"/>
              </a:rPr>
              <a:t>5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6E097FF7-A996-471F-9DE1-A586F916482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Maurizio Terenzi - Business Coach - Work to Work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DD307AAD-937B-4CF0-AFA1-9D24D79D363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14</a:t>
            </a:fld>
            <a:endParaRPr lang="it-IT"/>
          </a:p>
        </p:txBody>
      </p:sp>
      <p:sp>
        <p:nvSpPr>
          <p:cNvPr id="10" name="Shape 112"/>
          <p:cNvSpPr txBox="1">
            <a:spLocks/>
          </p:cNvSpPr>
          <p:nvPr/>
        </p:nvSpPr>
        <p:spPr>
          <a:xfrm>
            <a:off x="827248" y="1629204"/>
            <a:ext cx="5344444" cy="59984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sz="2400" dirty="0">
                <a:solidFill>
                  <a:schemeClr val="tx1"/>
                </a:solidFill>
                <a:ea typeface="Century Gothic" charset="0"/>
                <a:cs typeface="Century Gothic" charset="0"/>
              </a:rPr>
              <a:t>L’Email Marketing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sz="2400" dirty="0">
                <a:solidFill>
                  <a:schemeClr val="tx1"/>
                </a:solidFill>
                <a:ea typeface="Century Gothic" charset="0"/>
                <a:cs typeface="Century Gothic" charset="0"/>
              </a:rPr>
              <a:t>Il Mailing Postale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sz="2400" dirty="0">
                <a:solidFill>
                  <a:schemeClr val="tx1"/>
                </a:solidFill>
                <a:ea typeface="Century Gothic" charset="0"/>
                <a:cs typeface="Century Gothic" charset="0"/>
              </a:rPr>
              <a:t>Il Telemarketing </a:t>
            </a:r>
            <a:endParaRPr lang="it-IT" sz="2400" dirty="0" smtClean="0">
              <a:solidFill>
                <a:schemeClr val="tx1"/>
              </a:solidFill>
              <a:ea typeface="Century Gothic" charset="0"/>
              <a:cs typeface="Century Gothic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sz="2400" dirty="0" smtClean="0">
                <a:solidFill>
                  <a:schemeClr val="tx1"/>
                </a:solidFill>
                <a:ea typeface="Century Gothic" charset="0"/>
                <a:cs typeface="Century Gothic" charset="0"/>
              </a:rPr>
              <a:t>La </a:t>
            </a:r>
            <a:r>
              <a:rPr lang="it-IT" sz="2400" dirty="0">
                <a:solidFill>
                  <a:schemeClr val="tx1"/>
                </a:solidFill>
                <a:ea typeface="Century Gothic" charset="0"/>
                <a:cs typeface="Century Gothic" charset="0"/>
              </a:rPr>
              <a:t>Telefonata per </a:t>
            </a:r>
            <a:r>
              <a:rPr lang="it-IT" sz="2400" dirty="0" smtClean="0">
                <a:solidFill>
                  <a:schemeClr val="tx1"/>
                </a:solidFill>
                <a:ea typeface="Century Gothic" charset="0"/>
                <a:cs typeface="Century Gothic" charset="0"/>
              </a:rPr>
              <a:t>contatto utile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sz="2400" dirty="0" smtClean="0">
                <a:solidFill>
                  <a:schemeClr val="tx1"/>
                </a:solidFill>
                <a:ea typeface="Century Gothic" charset="0"/>
                <a:cs typeface="Century Gothic" charset="0"/>
              </a:rPr>
              <a:t>La </a:t>
            </a:r>
            <a:r>
              <a:rPr lang="it-IT" sz="2400" dirty="0">
                <a:solidFill>
                  <a:schemeClr val="tx1"/>
                </a:solidFill>
                <a:ea typeface="Century Gothic" charset="0"/>
                <a:cs typeface="Century Gothic" charset="0"/>
              </a:rPr>
              <a:t>Telefonata per </a:t>
            </a:r>
            <a:r>
              <a:rPr lang="it-IT" sz="2400" dirty="0" smtClean="0">
                <a:solidFill>
                  <a:schemeClr val="tx1"/>
                </a:solidFill>
                <a:ea typeface="Century Gothic" charset="0"/>
                <a:cs typeface="Century Gothic" charset="0"/>
              </a:rPr>
              <a:t>presa Appuntamento</a:t>
            </a:r>
            <a:endParaRPr lang="it-IT" sz="2400" dirty="0">
              <a:solidFill>
                <a:schemeClr val="tx1"/>
              </a:solidFill>
              <a:ea typeface="Century Gothic" charset="0"/>
              <a:cs typeface="Century Gothic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sz="2400" dirty="0">
                <a:solidFill>
                  <a:schemeClr val="tx1"/>
                </a:solidFill>
                <a:ea typeface="Century Gothic" charset="0"/>
                <a:cs typeface="Century Gothic" charset="0"/>
              </a:rPr>
              <a:t>La Comunicazione Persuasiva</a:t>
            </a:r>
          </a:p>
        </p:txBody>
      </p:sp>
    </p:spTree>
    <p:extLst>
      <p:ext uri="{BB962C8B-B14F-4D97-AF65-F5344CB8AC3E}">
        <p14:creationId xmlns:p14="http://schemas.microsoft.com/office/powerpoint/2010/main" val="231579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12920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cap="all" dirty="0" smtClean="0"/>
              <a:t>Il Colloquio Strategico     </a:t>
            </a:r>
            <a:endParaRPr cap="all" dirty="0"/>
          </a:p>
        </p:txBody>
      </p:sp>
      <p:sp>
        <p:nvSpPr>
          <p:cNvPr id="170" name="Shape 170"/>
          <p:cNvSpPr/>
          <p:nvPr/>
        </p:nvSpPr>
        <p:spPr>
          <a:xfrm>
            <a:off x="5831274" y="2080517"/>
            <a:ext cx="2649300" cy="2649300"/>
          </a:xfrm>
          <a:prstGeom prst="ellipse">
            <a:avLst/>
          </a:prstGeom>
          <a:solidFill>
            <a:schemeClr val="bg1"/>
          </a:solidFill>
          <a:ln w="228600" cap="flat" cmpd="sng">
            <a:solidFill>
              <a:srgbClr val="F6296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7200" b="1" dirty="0" smtClean="0">
                <a:solidFill>
                  <a:srgbClr val="212131"/>
                </a:solidFill>
                <a:latin typeface="Open Sans"/>
                <a:ea typeface="Open Sans"/>
                <a:cs typeface="Open Sans"/>
                <a:sym typeface="Open Sans"/>
              </a:rPr>
              <a:t>6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6E097FF7-A996-471F-9DE1-A586F916482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Maurizio Terenzi - Business Coach - Work to Work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DD307AAD-937B-4CF0-AFA1-9D24D79D363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15</a:t>
            </a:fld>
            <a:endParaRPr lang="it-IT"/>
          </a:p>
        </p:txBody>
      </p:sp>
      <p:sp>
        <p:nvSpPr>
          <p:cNvPr id="10" name="Shape 112"/>
          <p:cNvSpPr txBox="1">
            <a:spLocks/>
          </p:cNvSpPr>
          <p:nvPr/>
        </p:nvSpPr>
        <p:spPr>
          <a:xfrm>
            <a:off x="827248" y="1601688"/>
            <a:ext cx="5026704" cy="47546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sz="24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La Tua Motivazione per Quel Posto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sz="24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Le Esigenze dell’Interlocutore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sz="24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Il Discorso Spontaneo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sz="24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Le Domande Più Frequenti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sz="24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Le Risposte Più Efficaci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sz="24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Le Domande da Fare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sz="24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Che Vantaggi Offri</a:t>
            </a:r>
          </a:p>
        </p:txBody>
      </p:sp>
    </p:spTree>
    <p:extLst>
      <p:ext uri="{BB962C8B-B14F-4D97-AF65-F5344CB8AC3E}">
        <p14:creationId xmlns:p14="http://schemas.microsoft.com/office/powerpoint/2010/main" val="16179940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12920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IL PRESSING </a:t>
            </a:r>
            <a:endParaRPr dirty="0"/>
          </a:p>
        </p:txBody>
      </p:sp>
      <p:sp>
        <p:nvSpPr>
          <p:cNvPr id="170" name="Shape 170"/>
          <p:cNvSpPr/>
          <p:nvPr/>
        </p:nvSpPr>
        <p:spPr>
          <a:xfrm>
            <a:off x="5831274" y="2080517"/>
            <a:ext cx="2649300" cy="2649300"/>
          </a:xfrm>
          <a:prstGeom prst="ellipse">
            <a:avLst/>
          </a:prstGeom>
          <a:solidFill>
            <a:schemeClr val="bg1"/>
          </a:solidFill>
          <a:ln w="228600" cap="flat" cmpd="sng">
            <a:solidFill>
              <a:srgbClr val="F6296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7200" b="1" dirty="0" smtClean="0">
                <a:solidFill>
                  <a:srgbClr val="212131"/>
                </a:solidFill>
                <a:latin typeface="Open Sans"/>
                <a:ea typeface="Open Sans"/>
                <a:cs typeface="Open Sans"/>
                <a:sym typeface="Open Sans"/>
              </a:rPr>
              <a:t>7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6E097FF7-A996-471F-9DE1-A586F916482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Maurizio Terenzi - Business Coach - Work to Work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DD307AAD-937B-4CF0-AFA1-9D24D79D363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16</a:t>
            </a:fld>
            <a:endParaRPr lang="it-IT"/>
          </a:p>
        </p:txBody>
      </p:sp>
      <p:sp>
        <p:nvSpPr>
          <p:cNvPr id="10" name="Shape 112"/>
          <p:cNvSpPr txBox="1">
            <a:spLocks/>
          </p:cNvSpPr>
          <p:nvPr/>
        </p:nvSpPr>
        <p:spPr>
          <a:xfrm>
            <a:off x="827249" y="1434471"/>
            <a:ext cx="4923343" cy="42349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spcBef>
                <a:spcPts val="1800"/>
              </a:spcBef>
              <a:spcAft>
                <a:spcPts val="600"/>
              </a:spcAft>
              <a:buNone/>
            </a:pPr>
            <a:r>
              <a:rPr lang="it-IT" sz="2400" dirty="0">
                <a:solidFill>
                  <a:schemeClr val="tx1"/>
                </a:solidFill>
                <a:ea typeface="Century Gothic" charset="0"/>
                <a:cs typeface="Century Gothic" charset="0"/>
              </a:rPr>
              <a:t>Il Ringraziamento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it-IT" sz="2400" dirty="0">
                <a:solidFill>
                  <a:schemeClr val="tx1"/>
                </a:solidFill>
                <a:ea typeface="Century Gothic" charset="0"/>
                <a:cs typeface="Century Gothic" charset="0"/>
              </a:rPr>
              <a:t>La Promessa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it-IT" sz="2400" dirty="0">
                <a:solidFill>
                  <a:schemeClr val="tx1"/>
                </a:solidFill>
                <a:ea typeface="Century Gothic" charset="0"/>
                <a:cs typeface="Century Gothic" charset="0"/>
              </a:rPr>
              <a:t>L’Aggiornamento Professionale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it-IT" sz="2400" dirty="0">
                <a:solidFill>
                  <a:schemeClr val="tx1"/>
                </a:solidFill>
                <a:ea typeface="Century Gothic" charset="0"/>
                <a:cs typeface="Century Gothic" charset="0"/>
              </a:rPr>
              <a:t>La Comunicazione per Email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it-IT" sz="2400" dirty="0">
                <a:solidFill>
                  <a:schemeClr val="tx1"/>
                </a:solidFill>
                <a:ea typeface="Century Gothic" charset="0"/>
                <a:cs typeface="Century Gothic" charset="0"/>
              </a:rPr>
              <a:t>La Comunicazione per Telefono</a:t>
            </a:r>
          </a:p>
        </p:txBody>
      </p:sp>
    </p:spTree>
    <p:extLst>
      <p:ext uri="{BB962C8B-B14F-4D97-AF65-F5344CB8AC3E}">
        <p14:creationId xmlns:p14="http://schemas.microsoft.com/office/powerpoint/2010/main" val="1304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4000" cy="6948633"/>
          </a:xfrm>
          <a:prstGeom prst="rect">
            <a:avLst/>
          </a:prstGeom>
        </p:spPr>
      </p:pic>
      <p:sp>
        <p:nvSpPr>
          <p:cNvPr id="163" name="Shape 163"/>
          <p:cNvSpPr txBox="1">
            <a:spLocks noGrp="1"/>
          </p:cNvSpPr>
          <p:nvPr>
            <p:ph type="title"/>
          </p:nvPr>
        </p:nvSpPr>
        <p:spPr>
          <a:xfrm>
            <a:off x="406907" y="4321275"/>
            <a:ext cx="7958943" cy="22659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t-IT" sz="3600" cap="all" dirty="0" smtClean="0">
                <a:ea typeface="Century Gothic" charset="0"/>
                <a:cs typeface="Century Gothic" charset="0"/>
              </a:rPr>
              <a:t>TROVARE LAVORO </a:t>
            </a:r>
            <a:br>
              <a:rPr lang="it-IT" sz="3600" cap="all" dirty="0" smtClean="0">
                <a:ea typeface="Century Gothic" charset="0"/>
                <a:cs typeface="Century Gothic" charset="0"/>
              </a:rPr>
            </a:br>
            <a:r>
              <a:rPr lang="it-IT" sz="3600" cap="all" dirty="0" smtClean="0">
                <a:ea typeface="Century Gothic" charset="0"/>
                <a:cs typeface="Century Gothic" charset="0"/>
              </a:rPr>
              <a:t>ANCHE CON QUESTA CRISI </a:t>
            </a:r>
            <a:br>
              <a:rPr lang="it-IT" sz="3600" cap="all" dirty="0" smtClean="0">
                <a:ea typeface="Century Gothic" charset="0"/>
                <a:cs typeface="Century Gothic" charset="0"/>
              </a:rPr>
            </a:br>
            <a:r>
              <a:rPr lang="it-IT" sz="3600" cap="all" dirty="0" smtClean="0">
                <a:ea typeface="Century Gothic" charset="0"/>
                <a:cs typeface="Century Gothic" charset="0"/>
              </a:rPr>
              <a:t>è </a:t>
            </a:r>
            <a:r>
              <a:rPr lang="is-IS" sz="3600" cap="all" dirty="0" smtClean="0">
                <a:ea typeface="Century Gothic" charset="0"/>
                <a:cs typeface="Century Gothic" charset="0"/>
              </a:rPr>
              <a:t>… </a:t>
            </a:r>
            <a:r>
              <a:rPr lang="it-IT" sz="3600" cap="all" dirty="0" smtClean="0">
                <a:ea typeface="Century Gothic" charset="0"/>
                <a:cs typeface="Century Gothic" charset="0"/>
              </a:rPr>
              <a:t>POSSIBILE </a:t>
            </a:r>
            <a:endParaRPr lang="it-IT" sz="3600" dirty="0" smtClean="0"/>
          </a:p>
        </p:txBody>
      </p:sp>
      <p:sp>
        <p:nvSpPr>
          <p:cNvPr id="3" name="Segnaposto piè di pagina 2">
            <a:extLst>
              <a:ext uri="{FF2B5EF4-FFF2-40B4-BE49-F238E27FC236}">
                <a16:creationId xmlns="" xmlns:a16="http://schemas.microsoft.com/office/drawing/2014/main" id="{CAF3DE5E-D909-453F-9949-D6FDC923091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Maurizio Terenzi - Business Coach - Work to Work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="" xmlns:a16="http://schemas.microsoft.com/office/drawing/2014/main" id="{9C811E01-75A5-4752-AB06-A0B608A6195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1106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 txBox="1">
            <a:spLocks noGrp="1"/>
          </p:cNvSpPr>
          <p:nvPr>
            <p:ph type="ctrTitle" idx="4294967295"/>
          </p:nvPr>
        </p:nvSpPr>
        <p:spPr>
          <a:xfrm>
            <a:off x="827249" y="2571426"/>
            <a:ext cx="7772400" cy="11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5400" dirty="0" smtClean="0">
                <a:solidFill>
                  <a:srgbClr val="DB2F6B"/>
                </a:solidFill>
                <a:latin typeface="+mj-lt"/>
              </a:rPr>
              <a:t>In 8 anni di attività </a:t>
            </a:r>
            <a:endParaRPr sz="5400" dirty="0">
              <a:solidFill>
                <a:srgbClr val="DB2F6B"/>
              </a:solidFill>
              <a:latin typeface="+mj-lt"/>
            </a:endParaRPr>
          </a:p>
        </p:txBody>
      </p:sp>
      <p:sp>
        <p:nvSpPr>
          <p:cNvPr id="220" name="Shape 220"/>
          <p:cNvSpPr txBox="1">
            <a:spLocks noGrp="1"/>
          </p:cNvSpPr>
          <p:nvPr>
            <p:ph type="ctrTitle" idx="4294967295"/>
          </p:nvPr>
        </p:nvSpPr>
        <p:spPr>
          <a:xfrm>
            <a:off x="827249" y="4189774"/>
            <a:ext cx="7772400" cy="11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5400" dirty="0">
                <a:solidFill>
                  <a:srgbClr val="DB2F6B"/>
                </a:solidFill>
                <a:latin typeface="+mj-lt"/>
              </a:rPr>
              <a:t>h</a:t>
            </a:r>
            <a:r>
              <a:rPr lang="it-IT" sz="5400" dirty="0" smtClean="0">
                <a:solidFill>
                  <a:srgbClr val="DB2F6B"/>
                </a:solidFill>
                <a:latin typeface="+mj-lt"/>
              </a:rPr>
              <a:t>a sempre trovato il lavoro </a:t>
            </a:r>
            <a:endParaRPr sz="5400" dirty="0">
              <a:solidFill>
                <a:srgbClr val="DB2F6B"/>
              </a:solidFill>
              <a:latin typeface="+mj-lt"/>
            </a:endParaRPr>
          </a:p>
        </p:txBody>
      </p:sp>
      <p:sp>
        <p:nvSpPr>
          <p:cNvPr id="222" name="Shape 222"/>
          <p:cNvSpPr txBox="1">
            <a:spLocks noGrp="1"/>
          </p:cNvSpPr>
          <p:nvPr>
            <p:ph type="ctrTitle" idx="4294967295"/>
          </p:nvPr>
        </p:nvSpPr>
        <p:spPr>
          <a:xfrm>
            <a:off x="827249" y="3380600"/>
            <a:ext cx="7772400" cy="11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5400" dirty="0" smtClean="0">
                <a:solidFill>
                  <a:srgbClr val="DB2F6B"/>
                </a:solidFill>
                <a:latin typeface="+mj-lt"/>
              </a:rPr>
              <a:t>il 70% dei Giovani </a:t>
            </a:r>
            <a:endParaRPr sz="5400" dirty="0">
              <a:solidFill>
                <a:srgbClr val="DB2F6B"/>
              </a:solidFill>
              <a:latin typeface="+mj-lt"/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9742186A-443E-4574-828B-49421161DEE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Maurizio Terenzi - Business Coach - Work to Work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C9974B69-CC34-4FA4-8120-F57358DF162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18</a:t>
            </a:fld>
            <a:endParaRPr lang="it-IT"/>
          </a:p>
        </p:txBody>
      </p:sp>
      <p:grpSp>
        <p:nvGrpSpPr>
          <p:cNvPr id="10" name="Shape 92"/>
          <p:cNvGrpSpPr/>
          <p:nvPr/>
        </p:nvGrpSpPr>
        <p:grpSpPr>
          <a:xfrm>
            <a:off x="1010129" y="36222"/>
            <a:ext cx="2647472" cy="2631266"/>
            <a:chOff x="5970800" y="1619250"/>
            <a:chExt cx="428650" cy="456725"/>
          </a:xfrm>
        </p:grpSpPr>
        <p:sp>
          <p:nvSpPr>
            <p:cNvPr id="11" name="Shape 93"/>
            <p:cNvSpPr/>
            <p:nvPr/>
          </p:nvSpPr>
          <p:spPr>
            <a:xfrm>
              <a:off x="5970800" y="1674200"/>
              <a:ext cx="377975" cy="377950"/>
            </a:xfrm>
            <a:custGeom>
              <a:avLst/>
              <a:gdLst/>
              <a:ahLst/>
              <a:cxnLst/>
              <a:rect l="0" t="0" r="0" b="0"/>
              <a:pathLst>
                <a:path w="15119" h="15118" extrusionOk="0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Shape 94"/>
            <p:cNvSpPr/>
            <p:nvPr/>
          </p:nvSpPr>
          <p:spPr>
            <a:xfrm>
              <a:off x="6068500" y="1771875"/>
              <a:ext cx="182575" cy="182600"/>
            </a:xfrm>
            <a:custGeom>
              <a:avLst/>
              <a:gdLst/>
              <a:ahLst/>
              <a:cxnLst/>
              <a:rect l="0" t="0" r="0" b="0"/>
              <a:pathLst>
                <a:path w="7303" h="7304" extrusionOk="0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Shape 95"/>
            <p:cNvSpPr/>
            <p:nvPr/>
          </p:nvSpPr>
          <p:spPr>
            <a:xfrm>
              <a:off x="5981175" y="2005125"/>
              <a:ext cx="75125" cy="70850"/>
            </a:xfrm>
            <a:custGeom>
              <a:avLst/>
              <a:gdLst/>
              <a:ahLst/>
              <a:cxnLst/>
              <a:rect l="0" t="0" r="0" b="0"/>
              <a:pathLst>
                <a:path w="3005" h="2834" extrusionOk="0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Shape 96"/>
            <p:cNvSpPr/>
            <p:nvPr/>
          </p:nvSpPr>
          <p:spPr>
            <a:xfrm>
              <a:off x="6263875" y="2005125"/>
              <a:ext cx="74525" cy="70850"/>
            </a:xfrm>
            <a:custGeom>
              <a:avLst/>
              <a:gdLst/>
              <a:ahLst/>
              <a:cxnLst/>
              <a:rect l="0" t="0" r="0" b="0"/>
              <a:pathLst>
                <a:path w="2981" h="2834" extrusionOk="0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Shape 97"/>
            <p:cNvSpPr/>
            <p:nvPr/>
          </p:nvSpPr>
          <p:spPr>
            <a:xfrm>
              <a:off x="6147875" y="1619250"/>
              <a:ext cx="251575" cy="255850"/>
            </a:xfrm>
            <a:custGeom>
              <a:avLst/>
              <a:gdLst/>
              <a:ahLst/>
              <a:cxnLst/>
              <a:rect l="0" t="0" r="0" b="0"/>
              <a:pathLst>
                <a:path w="10063" h="10234" extrusionOk="0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356350"/>
          </a:xfrm>
          <a:prstGeom prst="rect">
            <a:avLst/>
          </a:prstGeom>
        </p:spPr>
      </p:pic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b-NO" smtClean="0"/>
              <a:t>19</a:t>
            </a:fld>
            <a:endParaRPr lang="nb-NO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Maurizio Terenzi - Business Coach - Work to Work</a:t>
            </a:r>
            <a:endParaRPr lang="it-IT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3195" y="-282513"/>
            <a:ext cx="1809391" cy="1809391"/>
          </a:xfrm>
          <a:prstGeom prst="rect">
            <a:avLst/>
          </a:prstGeom>
        </p:spPr>
      </p:pic>
      <p:sp>
        <p:nvSpPr>
          <p:cNvPr id="14" name="Rettangolo 13"/>
          <p:cNvSpPr/>
          <p:nvPr/>
        </p:nvSpPr>
        <p:spPr>
          <a:xfrm>
            <a:off x="2639028" y="284986"/>
            <a:ext cx="3864156" cy="474562"/>
          </a:xfrm>
          <a:prstGeom prst="rect">
            <a:avLst/>
          </a:prstGeom>
          <a:solidFill>
            <a:srgbClr val="F629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/>
          <p:cNvSpPr txBox="1"/>
          <p:nvPr/>
        </p:nvSpPr>
        <p:spPr>
          <a:xfrm>
            <a:off x="2597649" y="284986"/>
            <a:ext cx="3946914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it-IT" sz="2400" dirty="0" smtClean="0">
                <a:solidFill>
                  <a:schemeClr val="bg1"/>
                </a:solidFill>
              </a:rPr>
              <a:t>Work to Work è un progetto</a:t>
            </a:r>
            <a:endParaRPr lang="it-IT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90663"/>
      </p:ext>
    </p:extLst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/>
          <p:nvPr/>
        </p:nvSpPr>
        <p:spPr>
          <a:xfrm>
            <a:off x="784449" y="792800"/>
            <a:ext cx="7512926" cy="293612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it-IT" b="0" i="0" dirty="0" smtClean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+mj-lt"/>
              </a:rPr>
              <a:t>CIAO</a:t>
            </a:r>
            <a:endParaRPr b="0" i="0" dirty="0">
              <a:ln>
                <a:noFill/>
              </a:ln>
              <a:solidFill>
                <a:srgbClr val="FFFFFF">
                  <a:alpha val="26920"/>
                </a:srgbClr>
              </a:solidFill>
              <a:latin typeface="+mj-lt"/>
            </a:endParaRPr>
          </a:p>
        </p:txBody>
      </p:sp>
      <p:sp>
        <p:nvSpPr>
          <p:cNvPr id="62" name="Shape 62"/>
          <p:cNvSpPr txBox="1">
            <a:spLocks noGrp="1"/>
          </p:cNvSpPr>
          <p:nvPr>
            <p:ph type="subTitle" idx="4294967295"/>
          </p:nvPr>
        </p:nvSpPr>
        <p:spPr>
          <a:xfrm>
            <a:off x="693905" y="3913225"/>
            <a:ext cx="7786669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4800" spc="-150" dirty="0">
                <a:solidFill>
                  <a:srgbClr val="F62263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SONO </a:t>
            </a:r>
            <a:r>
              <a:rPr lang="it-IT" sz="4800" spc="-150" dirty="0" smtClean="0">
                <a:solidFill>
                  <a:srgbClr val="F62263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MAURIZIO TERENZI </a:t>
            </a:r>
            <a:endParaRPr sz="4800" spc="-150" dirty="0">
              <a:solidFill>
                <a:srgbClr val="F62263"/>
              </a:solidFill>
              <a:highlight>
                <a:srgbClr val="FFFFFF"/>
              </a:highlight>
              <a:latin typeface="+mj-lt"/>
              <a:ea typeface="Oswald"/>
              <a:cs typeface="Oswald"/>
              <a:sym typeface="Oswald"/>
            </a:endParaRPr>
          </a:p>
        </p:txBody>
      </p:sp>
      <p:sp>
        <p:nvSpPr>
          <p:cNvPr id="63" name="Shape 63"/>
          <p:cNvSpPr txBox="1">
            <a:spLocks noGrp="1"/>
          </p:cNvSpPr>
          <p:nvPr>
            <p:ph type="body" idx="4294967295"/>
          </p:nvPr>
        </p:nvSpPr>
        <p:spPr>
          <a:xfrm>
            <a:off x="693905" y="4952350"/>
            <a:ext cx="7611600" cy="14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2400" spc="-150" dirty="0">
                <a:latin typeface="+mn-lt"/>
              </a:rPr>
              <a:t>Sono qui perché lavoro per MESHAREA, 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2400" spc="-150" dirty="0" smtClean="0">
                <a:latin typeface="+mn-lt"/>
              </a:rPr>
              <a:t>e aiuto i giovani a trovare lavoro con l’ ANGELO CHE C’È </a:t>
            </a:r>
            <a:endParaRPr sz="2400" spc="-150" dirty="0">
              <a:latin typeface="+mn-lt"/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FFDA0EEC-E2FB-4982-8857-0F96662EB62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 smtClean="0"/>
              <a:t>Maurizio </a:t>
            </a:r>
            <a:r>
              <a:rPr lang="it-IT" dirty="0" err="1" smtClean="0"/>
              <a:t>Terenzi</a:t>
            </a:r>
            <a:r>
              <a:rPr lang="it-IT" dirty="0" smtClean="0"/>
              <a:t> - Business Coach - Work to Work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19FF3232-2744-48B3-82C5-BD391062DA1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2</a:t>
            </a:fld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8245073" y="5232590"/>
            <a:ext cx="689300" cy="661893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5476" y="5231615"/>
            <a:ext cx="653848" cy="65384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/>
          <p:nvPr/>
        </p:nvSpPr>
        <p:spPr>
          <a:xfrm>
            <a:off x="784450" y="756050"/>
            <a:ext cx="7563423" cy="213467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it-IT" b="0" i="0" dirty="0" smtClean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Oswald"/>
              </a:rPr>
              <a:t>Grazie</a:t>
            </a:r>
            <a:endParaRPr b="0" i="0" dirty="0">
              <a:ln>
                <a:noFill/>
              </a:ln>
              <a:solidFill>
                <a:srgbClr val="FFFFFF">
                  <a:alpha val="26920"/>
                </a:srgbClr>
              </a:solidFill>
              <a:latin typeface="Oswald"/>
            </a:endParaRPr>
          </a:p>
        </p:txBody>
      </p:sp>
      <p:sp>
        <p:nvSpPr>
          <p:cNvPr id="286" name="Shape 286"/>
          <p:cNvSpPr txBox="1">
            <a:spLocks noGrp="1"/>
          </p:cNvSpPr>
          <p:nvPr>
            <p:ph type="subTitle" idx="4294967295"/>
          </p:nvPr>
        </p:nvSpPr>
        <p:spPr>
          <a:xfrm>
            <a:off x="760361" y="3675331"/>
            <a:ext cx="65937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4800" dirty="0" smtClean="0">
                <a:solidFill>
                  <a:srgbClr val="F62263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Domande</a:t>
            </a:r>
            <a:r>
              <a:rPr lang="en" sz="4800" dirty="0" smtClean="0">
                <a:solidFill>
                  <a:srgbClr val="F62263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?</a:t>
            </a:r>
            <a:r>
              <a:rPr lang="it-IT" sz="4800" dirty="0" smtClean="0">
                <a:solidFill>
                  <a:srgbClr val="F62263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  </a:t>
            </a:r>
            <a:endParaRPr sz="4800" dirty="0">
              <a:solidFill>
                <a:srgbClr val="F62263"/>
              </a:solidFill>
              <a:highlight>
                <a:srgbClr val="FFFFFF"/>
              </a:highlight>
              <a:latin typeface="+mj-lt"/>
              <a:ea typeface="Oswald"/>
              <a:cs typeface="Oswald"/>
              <a:sym typeface="Oswald"/>
            </a:endParaRPr>
          </a:p>
        </p:txBody>
      </p:sp>
      <p:sp>
        <p:nvSpPr>
          <p:cNvPr id="287" name="Shape 287"/>
          <p:cNvSpPr txBox="1">
            <a:spLocks noGrp="1"/>
          </p:cNvSpPr>
          <p:nvPr>
            <p:ph type="body" idx="4294967295"/>
          </p:nvPr>
        </p:nvSpPr>
        <p:spPr>
          <a:xfrm>
            <a:off x="760361" y="4789430"/>
            <a:ext cx="7611600" cy="14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>
                <a:solidFill>
                  <a:schemeClr val="bg1"/>
                </a:solidFill>
                <a:latin typeface="+mj-lt"/>
              </a:rPr>
              <a:t>Puoi trovarmi qui</a:t>
            </a:r>
            <a:r>
              <a:rPr lang="it-IT" sz="2400" dirty="0" smtClean="0">
                <a:solidFill>
                  <a:schemeClr val="bg1"/>
                </a:solidFill>
                <a:latin typeface="+mj-lt"/>
              </a:rPr>
              <a:t>: 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 err="1" smtClean="0">
                <a:solidFill>
                  <a:schemeClr val="bg1"/>
                </a:solidFill>
                <a:latin typeface="+mj-lt"/>
              </a:rPr>
              <a:t>info@langelochece.it</a:t>
            </a:r>
            <a:endParaRPr lang="it-IT" sz="2400" dirty="0" smtClean="0">
              <a:solidFill>
                <a:schemeClr val="bg1"/>
              </a:solidFill>
              <a:latin typeface="+mj-lt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 err="1" smtClean="0">
                <a:solidFill>
                  <a:schemeClr val="bg1"/>
                </a:solidFill>
                <a:latin typeface="+mj-lt"/>
              </a:rPr>
              <a:t>maurizio@terenzinet.com</a:t>
            </a:r>
            <a:endParaRPr lang="it-IT" sz="2400" dirty="0" smtClean="0">
              <a:solidFill>
                <a:schemeClr val="bg1"/>
              </a:solidFill>
              <a:latin typeface="+mj-lt"/>
            </a:endParaRPr>
          </a:p>
          <a:p>
            <a:pPr marL="38100" indent="0">
              <a:buNone/>
            </a:pPr>
            <a:endParaRPr lang="it-IT" sz="2400" dirty="0">
              <a:solidFill>
                <a:schemeClr val="bg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166EDF6A-44D3-490A-92C3-CA1569F8DAE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Maurizio Terenzi - Business Coach - Work to Work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69EBBCFC-94E9-433D-8020-7B490F6761D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20</a:t>
            </a:fld>
            <a:endParaRPr lang="it-IT"/>
          </a:p>
        </p:txBody>
      </p:sp>
      <p:grpSp>
        <p:nvGrpSpPr>
          <p:cNvPr id="7" name="Shape 391"/>
          <p:cNvGrpSpPr/>
          <p:nvPr/>
        </p:nvGrpSpPr>
        <p:grpSpPr>
          <a:xfrm>
            <a:off x="3902436" y="4789430"/>
            <a:ext cx="857823" cy="749772"/>
            <a:chOff x="1922075" y="1629000"/>
            <a:chExt cx="437200" cy="437200"/>
          </a:xfrm>
        </p:grpSpPr>
        <p:sp>
          <p:nvSpPr>
            <p:cNvPr id="8" name="Shape 392"/>
            <p:cNvSpPr/>
            <p:nvPr/>
          </p:nvSpPr>
          <p:spPr>
            <a:xfrm>
              <a:off x="2208425" y="1629000"/>
              <a:ext cx="150850" cy="150850"/>
            </a:xfrm>
            <a:custGeom>
              <a:avLst/>
              <a:gdLst/>
              <a:ahLst/>
              <a:cxnLst/>
              <a:rect l="0" t="0" r="0" b="0"/>
              <a:pathLst>
                <a:path w="6034" h="6034" extrusionOk="0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Shape 393"/>
            <p:cNvSpPr/>
            <p:nvPr/>
          </p:nvSpPr>
          <p:spPr>
            <a:xfrm>
              <a:off x="1922075" y="1686400"/>
              <a:ext cx="379800" cy="379800"/>
            </a:xfrm>
            <a:custGeom>
              <a:avLst/>
              <a:gdLst/>
              <a:ahLst/>
              <a:cxnLst/>
              <a:rect l="0" t="0" r="0" b="0"/>
              <a:pathLst>
                <a:path w="15192" h="15192" extrusionOk="0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69196703-D7F5-47B6-80F3-7ED3F1ED648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smtClean="0"/>
              <a:t>Maurizio Terenzi - Business Coach - Work to Work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A6577C3E-C9C2-40AB-BEA7-AE2DE4ECFD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3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5879939" y="2801073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5798916" y="2534856"/>
            <a:ext cx="1516284" cy="99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/>
          </a:p>
        </p:txBody>
      </p:sp>
      <p:sp>
        <p:nvSpPr>
          <p:cNvPr id="9" name="Shape 70"/>
          <p:cNvSpPr txBox="1">
            <a:spLocks/>
          </p:cNvSpPr>
          <p:nvPr/>
        </p:nvSpPr>
        <p:spPr>
          <a:xfrm>
            <a:off x="744684" y="4335288"/>
            <a:ext cx="7581607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 spc="-150">
                <a:solidFill>
                  <a:srgbClr val="F62263"/>
                </a:solidFill>
                <a:latin typeface="+mj-l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4800" dirty="0" smtClean="0">
                <a:solidFill>
                  <a:schemeClr val="bg1"/>
                </a:solidFill>
              </a:rPr>
              <a:t>CERCARE </a:t>
            </a:r>
          </a:p>
          <a:p>
            <a:r>
              <a:rPr lang="it-IT" sz="4800" dirty="0" smtClean="0">
                <a:solidFill>
                  <a:schemeClr val="bg1"/>
                </a:solidFill>
              </a:rPr>
              <a:t>LAVORO </a:t>
            </a:r>
            <a:br>
              <a:rPr lang="it-IT" sz="4800" dirty="0" smtClean="0">
                <a:solidFill>
                  <a:schemeClr val="bg1"/>
                </a:solidFill>
              </a:rPr>
            </a:br>
            <a:r>
              <a:rPr lang="it-IT" sz="4800" dirty="0" smtClean="0">
                <a:solidFill>
                  <a:schemeClr val="bg1"/>
                </a:solidFill>
              </a:rPr>
              <a:t>NON È UNA MAGIA </a:t>
            </a:r>
            <a:br>
              <a:rPr lang="it-IT" sz="4800" dirty="0" smtClean="0">
                <a:solidFill>
                  <a:schemeClr val="bg1"/>
                </a:solidFill>
              </a:rPr>
            </a:br>
            <a:r>
              <a:rPr lang="it-IT" sz="4800" dirty="0" smtClean="0">
                <a:solidFill>
                  <a:schemeClr val="bg1"/>
                </a:solidFill>
              </a:rPr>
              <a:t>MA UNA </a:t>
            </a:r>
            <a:br>
              <a:rPr lang="it-IT" sz="4800" dirty="0" smtClean="0">
                <a:solidFill>
                  <a:schemeClr val="bg1"/>
                </a:solidFill>
              </a:rPr>
            </a:br>
            <a:r>
              <a:rPr lang="it-IT" sz="4800" dirty="0" smtClean="0">
                <a:solidFill>
                  <a:schemeClr val="bg1"/>
                </a:solidFill>
              </a:rPr>
              <a:t>METODOLOGIA </a:t>
            </a:r>
            <a:endParaRPr lang="it-IT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41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651086" y="2502440"/>
            <a:ext cx="6093300" cy="31412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4800" cap="all" dirty="0" smtClean="0"/>
              <a:t>Basta </a:t>
            </a:r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4800" cap="all" dirty="0" smtClean="0"/>
              <a:t>con i curriculum </a:t>
            </a:r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4800" cap="all" dirty="0" smtClean="0"/>
              <a:t>Gratta e Vinci!</a:t>
            </a:r>
            <a:endParaRPr sz="4800" cap="all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69196703-D7F5-47B6-80F3-7ED3F1ED648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smtClean="0"/>
              <a:t>Maurizio Terenzi - Business Coach - Work to Work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A6577C3E-C9C2-40AB-BEA7-AE2DE4ECFD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4</a:t>
            </a:fld>
            <a:endParaRPr lang="it-IT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293781" y="1036757"/>
            <a:ext cx="4241707" cy="30589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it-IT" sz="4800" dirty="0" smtClean="0"/>
              <a:t>LAVORA </a:t>
            </a:r>
            <a:br>
              <a:rPr lang="it-IT" sz="4800" dirty="0" smtClean="0"/>
            </a:br>
            <a:r>
              <a:rPr lang="it-IT" sz="4800" dirty="0" smtClean="0"/>
              <a:t>PER </a:t>
            </a:r>
            <a:br>
              <a:rPr lang="it-IT" sz="4800" dirty="0" smtClean="0"/>
            </a:br>
            <a:r>
              <a:rPr lang="it-IT" sz="4800" dirty="0" smtClean="0"/>
              <a:t>LAVORARE </a:t>
            </a:r>
            <a:endParaRPr sz="4800" dirty="0"/>
          </a:p>
        </p:txBody>
      </p:sp>
      <p:sp>
        <p:nvSpPr>
          <p:cNvPr id="121" name="Shape 121"/>
          <p:cNvSpPr txBox="1">
            <a:spLocks noGrp="1"/>
          </p:cNvSpPr>
          <p:nvPr>
            <p:ph type="body" idx="4294967295"/>
          </p:nvPr>
        </p:nvSpPr>
        <p:spPr>
          <a:xfrm>
            <a:off x="293780" y="3821672"/>
            <a:ext cx="5400404" cy="4475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pc="-100" dirty="0" smtClean="0">
                <a:solidFill>
                  <a:srgbClr val="212131"/>
                </a:solidFill>
                <a:latin typeface="+mn-lt"/>
              </a:rPr>
              <a:t>Diventa uno Specialista 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pc="-100" dirty="0" smtClean="0">
                <a:solidFill>
                  <a:srgbClr val="212131"/>
                </a:solidFill>
                <a:latin typeface="+mn-lt"/>
              </a:rPr>
              <a:t>Nella Ricerca del Lavoro</a:t>
            </a:r>
            <a:endParaRPr spc="-100" dirty="0">
              <a:solidFill>
                <a:srgbClr val="212131"/>
              </a:solidFill>
              <a:latin typeface="+mn-lt"/>
            </a:endParaRPr>
          </a:p>
        </p:txBody>
      </p:sp>
      <p:sp>
        <p:nvSpPr>
          <p:cNvPr id="7" name="Segnaposto piè di pagina 1">
            <a:extLst>
              <a:ext uri="{FF2B5EF4-FFF2-40B4-BE49-F238E27FC236}">
                <a16:creationId xmlns="" xmlns:a16="http://schemas.microsoft.com/office/drawing/2014/main" id="{87BE2499-177E-4BD5-BD73-80BA44327A7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smtClean="0"/>
              <a:t>Maurizio Terenzi - Business Coach - Work to Work</a:t>
            </a:r>
            <a:endParaRPr lang="it-IT" dirty="0"/>
          </a:p>
        </p:txBody>
      </p:sp>
      <p:sp>
        <p:nvSpPr>
          <p:cNvPr id="8" name="Segnaposto numero diapositiva 2">
            <a:extLst>
              <a:ext uri="{FF2B5EF4-FFF2-40B4-BE49-F238E27FC236}">
                <a16:creationId xmlns="" xmlns:a16="http://schemas.microsoft.com/office/drawing/2014/main" id="{ECF1FA08-19BA-4164-927E-E0A19276D56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5</a:t>
            </a:fld>
            <a:endParaRPr lang="it-IT"/>
          </a:p>
        </p:txBody>
      </p:sp>
      <p:sp>
        <p:nvSpPr>
          <p:cNvPr id="2" name="Rettangolo 1"/>
          <p:cNvSpPr/>
          <p:nvPr/>
        </p:nvSpPr>
        <p:spPr>
          <a:xfrm>
            <a:off x="4452390" y="1"/>
            <a:ext cx="4691610" cy="6305958"/>
          </a:xfrm>
          <a:prstGeom prst="rect">
            <a:avLst/>
          </a:prstGeom>
          <a:solidFill>
            <a:srgbClr val="F629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7200" b="1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488" y="835364"/>
            <a:ext cx="4772633" cy="463523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/>
        </p:nvSpPr>
        <p:spPr>
          <a:xfrm>
            <a:off x="7019075" y="851175"/>
            <a:ext cx="1286350" cy="51394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Oswald"/>
              </a:rPr>
              <a:t>1</a:t>
            </a:r>
          </a:p>
        </p:txBody>
      </p:sp>
      <p:sp>
        <p:nvSpPr>
          <p:cNvPr id="70" name="Shape 70"/>
          <p:cNvSpPr txBox="1">
            <a:spLocks noGrp="1"/>
          </p:cNvSpPr>
          <p:nvPr>
            <p:ph type="ctrTitle"/>
          </p:nvPr>
        </p:nvSpPr>
        <p:spPr>
          <a:xfrm>
            <a:off x="898967" y="4444125"/>
            <a:ext cx="4926106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SCOPRI </a:t>
            </a:r>
            <a:br>
              <a:rPr lang="it-IT" dirty="0" smtClean="0"/>
            </a:br>
            <a:r>
              <a:rPr lang="it-IT" dirty="0" smtClean="0"/>
              <a:t>COSA FANNO </a:t>
            </a:r>
            <a:br>
              <a:rPr lang="it-IT" dirty="0" smtClean="0"/>
            </a:br>
            <a:r>
              <a:rPr lang="it-IT" dirty="0" smtClean="0"/>
              <a:t>LE AZIENDE OGNI GIORNO PER TROVARE LAVORO 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24C591B2-6AAD-45B5-85A4-D6731E36F9F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Maurizio Terenzi - Business Coach - Work to Work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D389EFB6-532E-4DEB-AB14-2B305061B5E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5420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/>
        </p:nvSpPr>
        <p:spPr>
          <a:xfrm>
            <a:off x="7019075" y="851175"/>
            <a:ext cx="1286350" cy="51394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it-IT" b="0" i="0" dirty="0" smtClean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Oswald"/>
              </a:rPr>
              <a:t>2</a:t>
            </a:r>
            <a:endParaRPr b="0" i="0" dirty="0">
              <a:ln>
                <a:noFill/>
              </a:ln>
              <a:solidFill>
                <a:srgbClr val="FFFFFF">
                  <a:alpha val="26920"/>
                </a:srgbClr>
              </a:solidFill>
              <a:latin typeface="Oswald"/>
            </a:endParaRPr>
          </a:p>
        </p:txBody>
      </p:sp>
      <p:sp>
        <p:nvSpPr>
          <p:cNvPr id="70" name="Shape 70"/>
          <p:cNvSpPr txBox="1">
            <a:spLocks noGrp="1"/>
          </p:cNvSpPr>
          <p:nvPr>
            <p:ph type="ctrTitle"/>
          </p:nvPr>
        </p:nvSpPr>
        <p:spPr>
          <a:xfrm>
            <a:off x="827249" y="4444125"/>
            <a:ext cx="7239193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SCOPRI </a:t>
            </a:r>
            <a:r>
              <a:rPr lang="it-IT" dirty="0"/>
              <a:t/>
            </a:r>
            <a:br>
              <a:rPr lang="it-IT" dirty="0"/>
            </a:br>
            <a:r>
              <a:rPr lang="it-IT" dirty="0" smtClean="0"/>
              <a:t>IL METODO </a:t>
            </a:r>
            <a:br>
              <a:rPr lang="it-IT" dirty="0" smtClean="0"/>
            </a:br>
            <a:r>
              <a:rPr lang="it-IT" dirty="0" smtClean="0"/>
              <a:t>DEI 7 ANELLI </a:t>
            </a:r>
            <a:br>
              <a:rPr lang="it-IT" dirty="0" smtClean="0"/>
            </a:br>
            <a:r>
              <a:rPr lang="it-IT" dirty="0" smtClean="0"/>
              <a:t>PER TROVARE </a:t>
            </a:r>
            <a:br>
              <a:rPr lang="it-IT" dirty="0" smtClean="0"/>
            </a:br>
            <a:r>
              <a:rPr lang="it-IT" dirty="0" smtClean="0"/>
              <a:t>LAVORO IN SOLE </a:t>
            </a:r>
            <a:br>
              <a:rPr lang="it-IT" dirty="0" smtClean="0"/>
            </a:br>
            <a:r>
              <a:rPr lang="it-IT" dirty="0" smtClean="0"/>
              <a:t>12 SETTIMANE 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24C591B2-6AAD-45B5-85A4-D6731E36F9F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Maurizio Terenzi - Business Coach - Work to Work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D389EFB6-532E-4DEB-AB14-2B305061B5E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2838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/>
        </p:nvSpPr>
        <p:spPr>
          <a:xfrm>
            <a:off x="7019075" y="851175"/>
            <a:ext cx="1286350" cy="51394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it-IT" dirty="0">
                <a:solidFill>
                  <a:srgbClr val="FFFFFF">
                    <a:alpha val="26920"/>
                  </a:srgbClr>
                </a:solidFill>
                <a:latin typeface="Oswald"/>
              </a:rPr>
              <a:t>3</a:t>
            </a:r>
            <a:endParaRPr b="0" i="0" dirty="0">
              <a:ln>
                <a:noFill/>
              </a:ln>
              <a:solidFill>
                <a:srgbClr val="FFFFFF">
                  <a:alpha val="26920"/>
                </a:srgbClr>
              </a:solidFill>
              <a:latin typeface="Oswald"/>
            </a:endParaRPr>
          </a:p>
        </p:txBody>
      </p:sp>
      <p:sp>
        <p:nvSpPr>
          <p:cNvPr id="70" name="Shape 70"/>
          <p:cNvSpPr txBox="1">
            <a:spLocks noGrp="1"/>
          </p:cNvSpPr>
          <p:nvPr>
            <p:ph type="ctrTitle"/>
          </p:nvPr>
        </p:nvSpPr>
        <p:spPr>
          <a:xfrm>
            <a:off x="898966" y="4444125"/>
            <a:ext cx="7042767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APPLICA </a:t>
            </a:r>
            <a:br>
              <a:rPr lang="it-IT" dirty="0" smtClean="0"/>
            </a:br>
            <a:r>
              <a:rPr lang="it-IT" dirty="0" smtClean="0"/>
              <a:t>LA METODOLOGIA </a:t>
            </a:r>
            <a:br>
              <a:rPr lang="it-IT" dirty="0" smtClean="0"/>
            </a:br>
            <a:r>
              <a:rPr lang="it-IT" dirty="0" smtClean="0"/>
              <a:t>DEI 7 ANELLI</a:t>
            </a:r>
            <a:br>
              <a:rPr lang="it-IT" dirty="0" smtClean="0"/>
            </a:br>
            <a:r>
              <a:rPr lang="it-IT" dirty="0" smtClean="0"/>
              <a:t>UNICA NEL SUO GENERE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24C591B2-6AAD-45B5-85A4-D6731E36F9F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Maurizio Terenzi - Business Coach - Work to Work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D389EFB6-532E-4DEB-AB14-2B305061B5E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9337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12"/>
          <p:cNvSpPr/>
          <p:nvPr/>
        </p:nvSpPr>
        <p:spPr>
          <a:xfrm>
            <a:off x="1286623" y="2205143"/>
            <a:ext cx="476932" cy="358435"/>
          </a:xfrm>
          <a:prstGeom prst="rect">
            <a:avLst/>
          </a:prstGeom>
          <a:solidFill>
            <a:srgbClr val="F629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790321" y="2157418"/>
            <a:ext cx="145103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</a:p>
          <a:p>
            <a:pPr algn="ctr"/>
            <a:r>
              <a:rPr lang="it-IT" b="1" dirty="0" smtClean="0">
                <a:solidFill>
                  <a:srgbClr val="212131"/>
                </a:solidFill>
                <a:latin typeface="Open Sans"/>
                <a:ea typeface="Open Sans"/>
                <a:cs typeface="Open Sans"/>
                <a:sym typeface="Open Sans"/>
              </a:rPr>
              <a:t>IL TUO PIANO </a:t>
            </a:r>
          </a:p>
          <a:p>
            <a:pPr algn="ctr"/>
            <a:r>
              <a:rPr lang="it-IT" b="1" dirty="0" smtClean="0">
                <a:solidFill>
                  <a:srgbClr val="212131"/>
                </a:solidFill>
                <a:latin typeface="Open Sans"/>
                <a:ea typeface="Open Sans"/>
                <a:cs typeface="Open Sans"/>
                <a:sym typeface="Open Sans"/>
              </a:rPr>
              <a:t>D’AZIONE</a:t>
            </a:r>
            <a:endParaRPr lang="it-IT" b="1" dirty="0"/>
          </a:p>
        </p:txBody>
      </p:sp>
      <p:sp>
        <p:nvSpPr>
          <p:cNvPr id="19" name="Rettangolo 18"/>
          <p:cNvSpPr/>
          <p:nvPr/>
        </p:nvSpPr>
        <p:spPr>
          <a:xfrm>
            <a:off x="5395310" y="2214975"/>
            <a:ext cx="476932" cy="358435"/>
          </a:xfrm>
          <a:prstGeom prst="rect">
            <a:avLst/>
          </a:prstGeom>
          <a:solidFill>
            <a:srgbClr val="F629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Rettangolo 19"/>
          <p:cNvSpPr/>
          <p:nvPr/>
        </p:nvSpPr>
        <p:spPr>
          <a:xfrm>
            <a:off x="6474460" y="4551904"/>
            <a:ext cx="476932" cy="358435"/>
          </a:xfrm>
          <a:prstGeom prst="rect">
            <a:avLst/>
          </a:prstGeom>
          <a:solidFill>
            <a:srgbClr val="F629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11"/>
          <p:cNvSpPr/>
          <p:nvPr/>
        </p:nvSpPr>
        <p:spPr>
          <a:xfrm>
            <a:off x="6084389" y="4522948"/>
            <a:ext cx="1257074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2400" b="1" dirty="0" smtClean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7</a:t>
            </a:r>
            <a:endParaRPr lang="it-IT" b="1" dirty="0" smtClean="0">
              <a:solidFill>
                <a:schemeClr val="bg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/>
            <a:r>
              <a:rPr lang="it-IT" b="1" dirty="0" smtClean="0">
                <a:solidFill>
                  <a:srgbClr val="212131"/>
                </a:solidFill>
                <a:latin typeface="Open Sans"/>
                <a:ea typeface="Open Sans"/>
                <a:cs typeface="Open Sans"/>
                <a:sym typeface="Open Sans"/>
              </a:rPr>
              <a:t>IL PRESSING</a:t>
            </a:r>
            <a:endParaRPr lang="it-IT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4984987" y="2177199"/>
            <a:ext cx="1277914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</a:p>
          <a:p>
            <a:pPr algn="ctr"/>
            <a:r>
              <a:rPr lang="it-IT" b="1" dirty="0" smtClean="0">
                <a:solidFill>
                  <a:srgbClr val="212131"/>
                </a:solidFill>
                <a:latin typeface="Open Sans"/>
                <a:ea typeface="Open Sans"/>
                <a:cs typeface="Open Sans"/>
                <a:sym typeface="Open Sans"/>
              </a:rPr>
              <a:t>LA TUA </a:t>
            </a:r>
          </a:p>
          <a:p>
            <a:pPr algn="ctr"/>
            <a:r>
              <a:rPr lang="it-IT" b="1" dirty="0" smtClean="0">
                <a:solidFill>
                  <a:srgbClr val="212131"/>
                </a:solidFill>
                <a:latin typeface="Open Sans"/>
                <a:ea typeface="Open Sans"/>
                <a:cs typeface="Open Sans"/>
                <a:sym typeface="Open Sans"/>
              </a:rPr>
              <a:t>BANCA DATI</a:t>
            </a:r>
            <a:endParaRPr lang="it-IT" b="1" dirty="0"/>
          </a:p>
        </p:txBody>
      </p:sp>
      <p:sp>
        <p:nvSpPr>
          <p:cNvPr id="18" name="Rettangolo 17"/>
          <p:cNvSpPr/>
          <p:nvPr/>
        </p:nvSpPr>
        <p:spPr>
          <a:xfrm>
            <a:off x="2154568" y="4562992"/>
            <a:ext cx="476932" cy="358435"/>
          </a:xfrm>
          <a:prstGeom prst="rect">
            <a:avLst/>
          </a:prstGeom>
          <a:solidFill>
            <a:srgbClr val="F629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Shape 170"/>
          <p:cNvSpPr/>
          <p:nvPr/>
        </p:nvSpPr>
        <p:spPr>
          <a:xfrm>
            <a:off x="6504108" y="1642931"/>
            <a:ext cx="2211062" cy="2211062"/>
          </a:xfrm>
          <a:prstGeom prst="ellipse">
            <a:avLst/>
          </a:prstGeom>
          <a:solidFill>
            <a:schemeClr val="bg1"/>
          </a:solidFill>
          <a:ln w="184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 smtClean="0">
                <a:solidFill>
                  <a:srgbClr val="212131"/>
                </a:solidFill>
                <a:latin typeface="Open Sans"/>
                <a:ea typeface="Open Sans"/>
                <a:cs typeface="Open Sans"/>
                <a:sym typeface="Open Sans"/>
              </a:rPr>
              <a:t>4</a:t>
            </a:r>
          </a:p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500" b="1" dirty="0" smtClean="0">
                <a:solidFill>
                  <a:srgbClr val="212131"/>
                </a:solidFill>
                <a:latin typeface="Open Sans"/>
                <a:ea typeface="Open Sans"/>
                <a:cs typeface="Open Sans"/>
                <a:sym typeface="Open Sans"/>
              </a:rPr>
              <a:t>I TUOI STRUMENTI DI MARKETING</a:t>
            </a:r>
            <a:endParaRPr sz="1500" b="1" dirty="0">
              <a:solidFill>
                <a:srgbClr val="21213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9" name="Shape 169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5793006" cy="12920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it-IT" dirty="0" smtClean="0"/>
              <a:t>IL METODO DEI 7 ANELLI </a:t>
            </a:r>
            <a:br>
              <a:rPr lang="it-IT" dirty="0" smtClean="0"/>
            </a:br>
            <a:endParaRPr dirty="0"/>
          </a:p>
        </p:txBody>
      </p:sp>
      <p:sp>
        <p:nvSpPr>
          <p:cNvPr id="170" name="Shape 170"/>
          <p:cNvSpPr/>
          <p:nvPr/>
        </p:nvSpPr>
        <p:spPr>
          <a:xfrm>
            <a:off x="2474996" y="1642931"/>
            <a:ext cx="2211062" cy="2211062"/>
          </a:xfrm>
          <a:prstGeom prst="ellipse">
            <a:avLst/>
          </a:prstGeom>
          <a:noFill/>
          <a:ln w="184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 smtClean="0">
                <a:solidFill>
                  <a:schemeClr val="tx1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</a:p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500" b="1" dirty="0" smtClean="0">
                <a:solidFill>
                  <a:schemeClr val="tx1"/>
                </a:solidFill>
                <a:latin typeface="Open Sans"/>
                <a:ea typeface="Open Sans"/>
                <a:cs typeface="Open Sans"/>
                <a:sym typeface="Open Sans"/>
              </a:rPr>
              <a:t>IL MARKETING DEL TUO PRODOTTO</a:t>
            </a:r>
            <a:endParaRPr sz="1500" b="1" dirty="0">
              <a:solidFill>
                <a:schemeClr val="tx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1" name="Shape 171"/>
          <p:cNvSpPr/>
          <p:nvPr/>
        </p:nvSpPr>
        <p:spPr>
          <a:xfrm>
            <a:off x="460566" y="1642932"/>
            <a:ext cx="2211062" cy="2211062"/>
          </a:xfrm>
          <a:prstGeom prst="ellipse">
            <a:avLst/>
          </a:prstGeom>
          <a:noFill/>
          <a:ln w="184150" cap="flat" cmpd="sng">
            <a:solidFill>
              <a:srgbClr val="F6296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noFill/>
              <a:highlight>
                <a:srgbClr val="F62263"/>
              </a:highlight>
              <a:latin typeface="+mj-lt"/>
              <a:ea typeface="Open Sans"/>
              <a:cs typeface="Open Sans"/>
              <a:sym typeface="Open Sans"/>
            </a:endParaRPr>
          </a:p>
        </p:txBody>
      </p:sp>
      <p:sp>
        <p:nvSpPr>
          <p:cNvPr id="172" name="Shape 172"/>
          <p:cNvSpPr/>
          <p:nvPr/>
        </p:nvSpPr>
        <p:spPr>
          <a:xfrm>
            <a:off x="4492003" y="1642932"/>
            <a:ext cx="2211062" cy="2211062"/>
          </a:xfrm>
          <a:prstGeom prst="ellipse">
            <a:avLst/>
          </a:prstGeom>
          <a:noFill/>
          <a:ln w="184150" cap="flat" cmpd="sng">
            <a:solidFill>
              <a:srgbClr val="F6296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highlight>
                <a:srgbClr val="F62263"/>
              </a:highlight>
              <a:latin typeface="+mj-lt"/>
              <a:ea typeface="Open Sans"/>
              <a:cs typeface="Open Sans"/>
              <a:sym typeface="Open Sans"/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6E097FF7-A996-471F-9DE1-A586F916482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 smtClean="0"/>
              <a:t>Maurizio </a:t>
            </a:r>
            <a:r>
              <a:rPr lang="it-IT" dirty="0" err="1" smtClean="0"/>
              <a:t>Terenzi</a:t>
            </a:r>
            <a:r>
              <a:rPr lang="it-IT" dirty="0" smtClean="0"/>
              <a:t> – Business Coach – Work to </a:t>
            </a:r>
            <a:r>
              <a:rPr lang="it-IT" dirty="0" err="1" smtClean="0"/>
              <a:t>wotk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DD307AAD-937B-4CF0-AFA1-9D24D79D363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9</a:t>
            </a:fld>
            <a:endParaRPr lang="it-IT"/>
          </a:p>
        </p:txBody>
      </p:sp>
      <p:sp>
        <p:nvSpPr>
          <p:cNvPr id="8" name="Shape 170"/>
          <p:cNvSpPr/>
          <p:nvPr/>
        </p:nvSpPr>
        <p:spPr>
          <a:xfrm>
            <a:off x="3410506" y="3822064"/>
            <a:ext cx="2322087" cy="2322087"/>
          </a:xfrm>
          <a:prstGeom prst="ellipse">
            <a:avLst/>
          </a:prstGeom>
          <a:noFill/>
          <a:ln w="184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 smtClean="0">
                <a:solidFill>
                  <a:srgbClr val="212131"/>
                </a:solidFill>
                <a:latin typeface="Open Sans"/>
                <a:ea typeface="Open Sans"/>
                <a:cs typeface="Open Sans"/>
                <a:sym typeface="Open Sans"/>
              </a:rPr>
              <a:t>6</a:t>
            </a:r>
          </a:p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500" b="1" dirty="0" smtClean="0">
                <a:solidFill>
                  <a:srgbClr val="212131"/>
                </a:solidFill>
                <a:latin typeface="Open Sans"/>
                <a:ea typeface="Open Sans"/>
                <a:cs typeface="Open Sans"/>
                <a:sym typeface="Open Sans"/>
              </a:rPr>
              <a:t>IL COLLOQUIO STRATEGICO</a:t>
            </a:r>
            <a:endParaRPr sz="1500" b="1" dirty="0">
              <a:solidFill>
                <a:srgbClr val="21213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" name="Shape 171"/>
          <p:cNvSpPr/>
          <p:nvPr/>
        </p:nvSpPr>
        <p:spPr>
          <a:xfrm>
            <a:off x="1288812" y="3787931"/>
            <a:ext cx="2322087" cy="2322087"/>
          </a:xfrm>
          <a:prstGeom prst="ellipse">
            <a:avLst/>
          </a:prstGeom>
          <a:noFill/>
          <a:ln w="184150" cap="flat" cmpd="sng">
            <a:solidFill>
              <a:srgbClr val="F6296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highlight>
                <a:srgbClr val="F62263"/>
              </a:highlight>
              <a:latin typeface="+mj-lt"/>
              <a:ea typeface="Open Sans"/>
              <a:cs typeface="Open Sans"/>
              <a:sym typeface="Open Sans"/>
            </a:endParaRPr>
          </a:p>
        </p:txBody>
      </p:sp>
      <p:sp>
        <p:nvSpPr>
          <p:cNvPr id="10" name="Shape 172"/>
          <p:cNvSpPr/>
          <p:nvPr/>
        </p:nvSpPr>
        <p:spPr>
          <a:xfrm>
            <a:off x="5531473" y="3830356"/>
            <a:ext cx="2322087" cy="2322087"/>
          </a:xfrm>
          <a:prstGeom prst="ellipse">
            <a:avLst/>
          </a:prstGeom>
          <a:noFill/>
          <a:ln w="184150" cap="flat" cmpd="sng">
            <a:solidFill>
              <a:srgbClr val="F6296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highlight>
                <a:srgbClr val="F62263"/>
              </a:highlight>
              <a:latin typeface="+mj-lt"/>
              <a:ea typeface="Open Sans"/>
              <a:cs typeface="Open Sans"/>
              <a:sym typeface="Open Sans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433714" y="4522948"/>
            <a:ext cx="1954381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2400" b="1" dirty="0" smtClean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5</a:t>
            </a:r>
            <a:r>
              <a:rPr lang="it-IT" b="1" dirty="0" smtClean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algn="ctr"/>
            <a:r>
              <a:rPr lang="it-IT" b="1" dirty="0" smtClean="0">
                <a:solidFill>
                  <a:srgbClr val="212131"/>
                </a:solidFill>
                <a:latin typeface="Open Sans"/>
                <a:ea typeface="Open Sans"/>
                <a:cs typeface="Open Sans"/>
                <a:sym typeface="Open Sans"/>
              </a:rPr>
              <a:t>LA TUA CAMPAGNA </a:t>
            </a:r>
          </a:p>
          <a:p>
            <a:pPr algn="ctr"/>
            <a:r>
              <a:rPr lang="it-IT" b="1" dirty="0" smtClean="0">
                <a:solidFill>
                  <a:srgbClr val="212131"/>
                </a:solidFill>
                <a:latin typeface="Open Sans"/>
                <a:ea typeface="Open Sans"/>
                <a:cs typeface="Open Sans"/>
                <a:sym typeface="Open Sans"/>
              </a:rPr>
              <a:t>PROMOZIONALE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660410443"/>
      </p:ext>
    </p:extLst>
  </p:cSld>
  <p:clrMapOvr>
    <a:masterClrMapping/>
  </p:clrMapOvr>
</p:sld>
</file>

<file path=ppt/theme/theme1.xml><?xml version="1.0" encoding="utf-8"?>
<a:theme xmlns:a="http://schemas.openxmlformats.org/drawingml/2006/main" name="Oberon template">
  <a:themeElements>
    <a:clrScheme name="Personalizzato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5151F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509</TotalTime>
  <Words>505</Words>
  <Application>Microsoft Office PowerPoint</Application>
  <PresentationFormat>Presentazione su schermo (4:3)</PresentationFormat>
  <Paragraphs>152</Paragraphs>
  <Slides>20</Slides>
  <Notes>19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1" baseType="lpstr">
      <vt:lpstr>Oberon template</vt:lpstr>
      <vt:lpstr>WORK TO WORK </vt:lpstr>
      <vt:lpstr>Presentazione standard di PowerPoint</vt:lpstr>
      <vt:lpstr>Presentazione standard di PowerPoint</vt:lpstr>
      <vt:lpstr>Presentazione standard di PowerPoint</vt:lpstr>
      <vt:lpstr>LAVORA  PER  LAVORARE </vt:lpstr>
      <vt:lpstr>SCOPRI  COSA FANNO  LE AZIENDE OGNI GIORNO PER TROVARE LAVORO </vt:lpstr>
      <vt:lpstr>SCOPRI  IL METODO  DEI 7 ANELLI  PER TROVARE  LAVORO IN SOLE  12 SETTIMANE </vt:lpstr>
      <vt:lpstr>APPLICA  LA METODOLOGIA  DEI 7 ANELLI UNICA NEL SUO GENERE</vt:lpstr>
      <vt:lpstr>IL METODO DEI 7 ANELLI  </vt:lpstr>
      <vt:lpstr>Il Tuo Piano d’Azione </vt:lpstr>
      <vt:lpstr>Il Marketing del Tuo Prodotto </vt:lpstr>
      <vt:lpstr>La Tua Banca Dati </vt:lpstr>
      <vt:lpstr>I Tuoi Strumenti di Marketing </vt:lpstr>
      <vt:lpstr>La tua Campagna promozionale </vt:lpstr>
      <vt:lpstr>Il Colloquio Strategico     </vt:lpstr>
      <vt:lpstr>IL PRESSING </vt:lpstr>
      <vt:lpstr>TROVARE LAVORO  ANCHE CON QUESTA CRISI  è … POSSIBILE </vt:lpstr>
      <vt:lpstr>In 8 anni di attività 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cp:lastModifiedBy>meeting</cp:lastModifiedBy>
  <cp:revision>94</cp:revision>
  <dcterms:modified xsi:type="dcterms:W3CDTF">2018-08-20T09:20:47Z</dcterms:modified>
</cp:coreProperties>
</file>