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9" r:id="rId4"/>
    <p:sldId id="286" r:id="rId5"/>
    <p:sldId id="287" r:id="rId6"/>
    <p:sldId id="288" r:id="rId7"/>
    <p:sldId id="289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279" r:id="rId18"/>
  </p:sldIdLst>
  <p:sldSz cx="9144000" cy="6858000" type="screen4x3"/>
  <p:notesSz cx="6797675" cy="9926638"/>
  <p:embeddedFontLst>
    <p:embeddedFont>
      <p:font typeface="Open Sans" charset="0"/>
      <p:regular r:id="rId21"/>
      <p:bold r:id="rId22"/>
      <p:italic r:id="rId23"/>
      <p:boldItalic r:id="rId24"/>
    </p:embeddedFont>
    <p:embeddedFont>
      <p:font typeface="Oswald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62263"/>
    <a:srgbClr val="212131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89" d="100"/>
          <a:sy n="89" d="100"/>
        </p:scale>
        <p:origin x="-11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400" dirty="0">
                <a:solidFill>
                  <a:schemeClr val="bg1"/>
                </a:solidFill>
              </a:rPr>
              <a:t>From </a:t>
            </a:r>
            <a:r>
              <a:rPr lang="it-IT" sz="2400" dirty="0" err="1">
                <a:solidFill>
                  <a:schemeClr val="bg1"/>
                </a:solidFill>
              </a:rPr>
              <a:t>careers</a:t>
            </a:r>
            <a:r>
              <a:rPr lang="it-IT" sz="2400" dirty="0">
                <a:solidFill>
                  <a:schemeClr val="bg1"/>
                </a:solidFill>
              </a:rPr>
              <a:t> to </a:t>
            </a:r>
            <a:r>
              <a:rPr lang="it-IT" sz="2400" dirty="0" err="1">
                <a:solidFill>
                  <a:schemeClr val="bg1"/>
                </a:solidFill>
              </a:rPr>
              <a:t>experience</a:t>
            </a:r>
            <a:r>
              <a:rPr lang="it-IT" sz="2400" dirty="0">
                <a:solidFill>
                  <a:schemeClr val="bg1"/>
                </a:solidFill>
              </a:rPr>
              <a:t>:</a:t>
            </a:r>
            <a:r>
              <a:rPr lang="it-IT" sz="2400" baseline="0" dirty="0">
                <a:solidFill>
                  <a:schemeClr val="bg1"/>
                </a:solidFill>
              </a:rPr>
              <a:t> nuovi percorsi </a:t>
            </a:r>
            <a:r>
              <a:rPr lang="it-IT" sz="1600" baseline="0" dirty="0">
                <a:solidFill>
                  <a:schemeClr val="bg1"/>
                </a:solidFill>
              </a:rPr>
              <a:t>(indagine </a:t>
            </a:r>
            <a:r>
              <a:rPr lang="it-IT" sz="1600" baseline="0" dirty="0" err="1">
                <a:solidFill>
                  <a:schemeClr val="bg1"/>
                </a:solidFill>
              </a:rPr>
              <a:t>Deloitte</a:t>
            </a:r>
            <a:r>
              <a:rPr lang="it-IT" sz="1600" baseline="0" dirty="0">
                <a:solidFill>
                  <a:schemeClr val="bg1"/>
                </a:solidFill>
              </a:rPr>
              <a:t> 2018)</a:t>
            </a:r>
            <a:endParaRPr lang="it-IT" sz="160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6345567009888893"/>
          <c:y val="0.24006249999999996"/>
          <c:w val="0.72036081341157321"/>
          <c:h val="0.67868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Foglio1!$A$2:$A$5</c:f>
              <c:strCache>
                <c:ptCount val="2"/>
                <c:pt idx="0">
                  <c:v>Very important or important</c:v>
                </c:pt>
                <c:pt idx="1">
                  <c:v>Very ready or ready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B9-427E-9CFD-745D4636D9BE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cmpd="sng"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85%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7FB9-427E-9CFD-745D4636D9BE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7FB9-427E-9CFD-745D4636D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Foglio1!$A$2:$A$5</c:f>
              <c:strCache>
                <c:ptCount val="2"/>
                <c:pt idx="0">
                  <c:v>Very important or important</c:v>
                </c:pt>
                <c:pt idx="1">
                  <c:v>Very ready or ready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8.5</c:v>
                </c:pt>
                <c:pt idx="1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B9-427E-9CFD-745D4636D9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1"/>
        <c:axId val="33313536"/>
        <c:axId val="33315072"/>
      </c:barChart>
      <c:catAx>
        <c:axId val="33313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315072"/>
        <c:crosses val="autoZero"/>
        <c:auto val="1"/>
        <c:lblAlgn val="ctr"/>
        <c:lblOffset val="100"/>
        <c:noMultiLvlLbl val="0"/>
      </c:catAx>
      <c:valAx>
        <c:axId val="33315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31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62263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xmlns="" id="{6A03F7BA-9473-4CD8-8D4F-EA102F3B8B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2975" y="495300"/>
            <a:ext cx="3333750" cy="2286000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62263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:a16="http://schemas.microsoft.com/office/drawing/2014/main" xmlns="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62263"/>
            </a:gs>
            <a:gs pos="100000">
              <a:srgbClr val="F62263">
                <a:lumMod val="79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6226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6" r:id="rId3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62263"/>
            </a:gs>
            <a:gs pos="100000">
              <a:srgbClr val="F62263">
                <a:lumMod val="78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74428" y="1885394"/>
            <a:ext cx="4874213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4000" spc="-300" dirty="0">
                <a:solidFill>
                  <a:srgbClr val="F62263"/>
                </a:solidFill>
                <a:latin typeface="+mn-lt"/>
              </a:rPr>
              <a:t>Cercare lavoro </a:t>
            </a:r>
            <a:r>
              <a:rPr lang="it-IT" sz="4000" spc="-300" dirty="0" smtClean="0">
                <a:solidFill>
                  <a:srgbClr val="F62263"/>
                </a:solidFill>
                <a:latin typeface="+mn-lt"/>
              </a:rPr>
              <a:t/>
            </a:r>
            <a:br>
              <a:rPr lang="it-IT" sz="4000" spc="-300" dirty="0" smtClean="0">
                <a:solidFill>
                  <a:srgbClr val="F62263"/>
                </a:solidFill>
                <a:latin typeface="+mn-lt"/>
              </a:rPr>
            </a:br>
            <a:r>
              <a:rPr lang="it-IT" sz="4000" spc="-300" dirty="0" smtClean="0">
                <a:solidFill>
                  <a:srgbClr val="F62263"/>
                </a:solidFill>
                <a:latin typeface="+mn-lt"/>
              </a:rPr>
              <a:t>a </a:t>
            </a:r>
            <a:r>
              <a:rPr lang="it-IT" sz="4000" spc="-300" dirty="0">
                <a:solidFill>
                  <a:srgbClr val="F62263"/>
                </a:solidFill>
                <a:latin typeface="+mn-lt"/>
              </a:rPr>
              <a:t>40/50 anni</a:t>
            </a:r>
            <a:endParaRPr sz="4000" spc="-300" dirty="0">
              <a:solidFill>
                <a:srgbClr val="F62263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44192" y="5060219"/>
            <a:ext cx="4122141" cy="109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Sandro Sereni</a:t>
            </a: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5949CB0A-16EB-47FD-8027-66CC7FCE7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641" y="538240"/>
            <a:ext cx="3748792" cy="5621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794" y="2366274"/>
            <a:ext cx="5954233" cy="1839250"/>
          </a:xfrm>
        </p:spPr>
        <p:txBody>
          <a:bodyPr/>
          <a:lstStyle/>
          <a:p>
            <a:pPr marL="781050" indent="-74295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La zona di comfort </a:t>
            </a:r>
          </a:p>
          <a:p>
            <a:pPr marL="723900" indent="-6858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Le gabbie dorate</a:t>
            </a:r>
          </a:p>
          <a:p>
            <a:pPr marL="723900" indent="-6858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Gli errori / l’accettazione dei rischi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92C1893A-D279-47FE-85A0-CCABCA140A0F}"/>
              </a:ext>
            </a:extLst>
          </p:cNvPr>
          <p:cNvSpPr txBox="1">
            <a:spLocks/>
          </p:cNvSpPr>
          <p:nvPr/>
        </p:nvSpPr>
        <p:spPr>
          <a:xfrm>
            <a:off x="309404" y="555562"/>
            <a:ext cx="8171170" cy="132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/>
            <a:r>
              <a:rPr lang="it-IT" sz="3600" dirty="0">
                <a:solidFill>
                  <a:schemeClr val="bg1"/>
                </a:solidFill>
              </a:rPr>
              <a:t>Alcuni ostacoli al percorso di </a:t>
            </a:r>
            <a:r>
              <a:rPr lang="it-IT" sz="3600" dirty="0" err="1">
                <a:solidFill>
                  <a:schemeClr val="bg1"/>
                </a:solidFill>
              </a:rPr>
              <a:t>employability</a:t>
            </a:r>
            <a:endParaRPr lang="it-IT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85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897" y="1693864"/>
            <a:ext cx="7672373" cy="1387211"/>
          </a:xfrm>
        </p:spPr>
        <p:txBody>
          <a:bodyPr/>
          <a:lstStyle/>
          <a:p>
            <a:pPr marL="38100" indent="0" algn="just"/>
            <a:endParaRPr lang="it-IT" sz="3600" dirty="0">
              <a:solidFill>
                <a:schemeClr val="bg1"/>
              </a:solidFill>
            </a:endParaRPr>
          </a:p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passare dalla carriera all’esperienza. </a:t>
            </a: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xmlns="" id="{9B1B637A-0ACA-4A09-AB15-D83659CCF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695784"/>
              </p:ext>
            </p:extLst>
          </p:nvPr>
        </p:nvGraphicFramePr>
        <p:xfrm>
          <a:off x="648254" y="3429000"/>
          <a:ext cx="7847491" cy="20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ottotitolo 2">
            <a:extLst>
              <a:ext uri="{FF2B5EF4-FFF2-40B4-BE49-F238E27FC236}">
                <a16:creationId xmlns:a16="http://schemas.microsoft.com/office/drawing/2014/main" xmlns="" id="{0FA5B3E2-6072-46DD-AE05-40F1662E82AB}"/>
              </a:ext>
            </a:extLst>
          </p:cNvPr>
          <p:cNvSpPr txBox="1">
            <a:spLocks/>
          </p:cNvSpPr>
          <p:nvPr/>
        </p:nvSpPr>
        <p:spPr>
          <a:xfrm>
            <a:off x="2103278" y="359884"/>
            <a:ext cx="5009903" cy="59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Sintesi sull’</a:t>
            </a:r>
            <a:r>
              <a:rPr lang="it-IT" sz="3600" dirty="0" err="1">
                <a:solidFill>
                  <a:schemeClr val="bg1"/>
                </a:solidFill>
              </a:rPr>
              <a:t>employability</a:t>
            </a:r>
            <a:endParaRPr lang="it-IT" sz="3600" dirty="0">
              <a:solidFill>
                <a:schemeClr val="bg1"/>
              </a:solidFill>
            </a:endParaRP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78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7498" y="2332548"/>
            <a:ext cx="7653325" cy="1808834"/>
          </a:xfrm>
        </p:spPr>
        <p:txBody>
          <a:bodyPr/>
          <a:lstStyle/>
          <a:p>
            <a:pPr marL="38100" indent="0"/>
            <a:r>
              <a:rPr lang="it-IT" sz="3600" dirty="0">
                <a:solidFill>
                  <a:schemeClr val="bg1"/>
                </a:solidFill>
              </a:rPr>
              <a:t>Tutti noi abbiamo talenti espressi o inespressi che ci permetteranno di trovare soddisfazione nel lavoro.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193EE0B0-2325-4ED3-8471-DE1116BAD8E4}"/>
              </a:ext>
            </a:extLst>
          </p:cNvPr>
          <p:cNvSpPr txBox="1">
            <a:spLocks/>
          </p:cNvSpPr>
          <p:nvPr/>
        </p:nvSpPr>
        <p:spPr>
          <a:xfrm>
            <a:off x="997498" y="590042"/>
            <a:ext cx="7672373" cy="8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E chi è in una situazione critica? </a:t>
            </a: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233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417" y="1691115"/>
            <a:ext cx="7040987" cy="4174354"/>
          </a:xfrm>
        </p:spPr>
        <p:txBody>
          <a:bodyPr/>
          <a:lstStyle/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Il bilancio delle competenze.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La definizione di nuovi obiettivi.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Prendere consapevolezza del proprio mercato di riferimento.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Analizzare i canali e scegliere i più adeguati.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05C6A9A3-3DEF-4D7F-B76D-145640B91A53}"/>
              </a:ext>
            </a:extLst>
          </p:cNvPr>
          <p:cNvSpPr txBox="1">
            <a:spLocks/>
          </p:cNvSpPr>
          <p:nvPr/>
        </p:nvSpPr>
        <p:spPr>
          <a:xfrm>
            <a:off x="1356902" y="330360"/>
            <a:ext cx="5022633" cy="66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Cosa fare in questi casi? </a:t>
            </a: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46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6123" y="1681679"/>
            <a:ext cx="5671754" cy="3319925"/>
          </a:xfrm>
        </p:spPr>
        <p:txBody>
          <a:bodyPr/>
          <a:lstStyle/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L’Head </a:t>
            </a:r>
            <a:r>
              <a:rPr lang="it-IT" sz="3600" dirty="0" err="1">
                <a:solidFill>
                  <a:schemeClr val="bg1"/>
                </a:solidFill>
              </a:rPr>
              <a:t>Hunting</a:t>
            </a:r>
            <a:r>
              <a:rPr lang="it-IT" sz="3600" dirty="0">
                <a:solidFill>
                  <a:schemeClr val="bg1"/>
                </a:solidFill>
              </a:rPr>
              <a:t> 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Le agenzie per il lavoro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L’Outplacement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Il network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I Social Network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51" name="Shape 523">
            <a:extLst>
              <a:ext uri="{FF2B5EF4-FFF2-40B4-BE49-F238E27FC236}">
                <a16:creationId xmlns:a16="http://schemas.microsoft.com/office/drawing/2014/main" xmlns="" id="{A1DC0DA9-43D2-4419-BB78-54879E8FB08C}"/>
              </a:ext>
            </a:extLst>
          </p:cNvPr>
          <p:cNvSpPr/>
          <p:nvPr/>
        </p:nvSpPr>
        <p:spPr>
          <a:xfrm>
            <a:off x="7440353" y="3050538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Shape 523">
            <a:extLst>
              <a:ext uri="{FF2B5EF4-FFF2-40B4-BE49-F238E27FC236}">
                <a16:creationId xmlns:a16="http://schemas.microsoft.com/office/drawing/2014/main" xmlns="" id="{0F2AA9DB-45E0-4795-A4B8-F28B6EF22CB3}"/>
              </a:ext>
            </a:extLst>
          </p:cNvPr>
          <p:cNvSpPr/>
          <p:nvPr/>
        </p:nvSpPr>
        <p:spPr>
          <a:xfrm>
            <a:off x="7443511" y="357505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23">
            <a:extLst>
              <a:ext uri="{FF2B5EF4-FFF2-40B4-BE49-F238E27FC236}">
                <a16:creationId xmlns:a16="http://schemas.microsoft.com/office/drawing/2014/main" xmlns="" id="{0101FFB9-0CF7-44B6-8CFC-8C1B63B42D1B}"/>
              </a:ext>
            </a:extLst>
          </p:cNvPr>
          <p:cNvSpPr/>
          <p:nvPr/>
        </p:nvSpPr>
        <p:spPr>
          <a:xfrm>
            <a:off x="6926311" y="3564112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Shape 523">
            <a:extLst>
              <a:ext uri="{FF2B5EF4-FFF2-40B4-BE49-F238E27FC236}">
                <a16:creationId xmlns:a16="http://schemas.microsoft.com/office/drawing/2014/main" xmlns="" id="{0928C0A2-7FD0-439B-837A-7D1C55426E5E}"/>
              </a:ext>
            </a:extLst>
          </p:cNvPr>
          <p:cNvSpPr/>
          <p:nvPr/>
        </p:nvSpPr>
        <p:spPr>
          <a:xfrm>
            <a:off x="6926311" y="243171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23">
            <a:extLst>
              <a:ext uri="{FF2B5EF4-FFF2-40B4-BE49-F238E27FC236}">
                <a16:creationId xmlns:a16="http://schemas.microsoft.com/office/drawing/2014/main" xmlns="" id="{6CFBE53D-E1D4-4C2A-8AD8-478F417DEF05}"/>
              </a:ext>
            </a:extLst>
          </p:cNvPr>
          <p:cNvSpPr/>
          <p:nvPr/>
        </p:nvSpPr>
        <p:spPr>
          <a:xfrm>
            <a:off x="7440353" y="416656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Shape 523">
            <a:extLst>
              <a:ext uri="{FF2B5EF4-FFF2-40B4-BE49-F238E27FC236}">
                <a16:creationId xmlns:a16="http://schemas.microsoft.com/office/drawing/2014/main" xmlns="" id="{2535CE14-293F-462D-B3EF-3FAF28A2B684}"/>
              </a:ext>
            </a:extLst>
          </p:cNvPr>
          <p:cNvSpPr/>
          <p:nvPr/>
        </p:nvSpPr>
        <p:spPr>
          <a:xfrm>
            <a:off x="7974276" y="416656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23">
            <a:extLst>
              <a:ext uri="{FF2B5EF4-FFF2-40B4-BE49-F238E27FC236}">
                <a16:creationId xmlns:a16="http://schemas.microsoft.com/office/drawing/2014/main" xmlns="" id="{029089DC-8159-48ED-A69A-39C0A1A5A944}"/>
              </a:ext>
            </a:extLst>
          </p:cNvPr>
          <p:cNvSpPr/>
          <p:nvPr/>
        </p:nvSpPr>
        <p:spPr>
          <a:xfrm>
            <a:off x="6914177" y="416656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523">
            <a:extLst>
              <a:ext uri="{FF2B5EF4-FFF2-40B4-BE49-F238E27FC236}">
                <a16:creationId xmlns:a16="http://schemas.microsoft.com/office/drawing/2014/main" xmlns="" id="{661A2945-8F14-4C7A-908E-CFAB7C97C67F}"/>
              </a:ext>
            </a:extLst>
          </p:cNvPr>
          <p:cNvSpPr/>
          <p:nvPr/>
        </p:nvSpPr>
        <p:spPr>
          <a:xfrm>
            <a:off x="6926313" y="3035002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hape 523">
            <a:extLst>
              <a:ext uri="{FF2B5EF4-FFF2-40B4-BE49-F238E27FC236}">
                <a16:creationId xmlns:a16="http://schemas.microsoft.com/office/drawing/2014/main" xmlns="" id="{4B40795B-B4EC-45B0-8082-59553B6760FB}"/>
              </a:ext>
            </a:extLst>
          </p:cNvPr>
          <p:cNvSpPr/>
          <p:nvPr/>
        </p:nvSpPr>
        <p:spPr>
          <a:xfrm>
            <a:off x="6926312" y="190260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Shape 523">
            <a:extLst>
              <a:ext uri="{FF2B5EF4-FFF2-40B4-BE49-F238E27FC236}">
                <a16:creationId xmlns:a16="http://schemas.microsoft.com/office/drawing/2014/main" xmlns="" id="{646BE9A1-F88A-4813-94EE-B33331A75043}"/>
              </a:ext>
            </a:extLst>
          </p:cNvPr>
          <p:cNvSpPr/>
          <p:nvPr/>
        </p:nvSpPr>
        <p:spPr>
          <a:xfrm>
            <a:off x="7953010" y="3575056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xmlns="" id="{AC5C45BE-4247-4DFB-8745-9D684EF0C937}"/>
              </a:ext>
            </a:extLst>
          </p:cNvPr>
          <p:cNvSpPr txBox="1">
            <a:spLocks/>
          </p:cNvSpPr>
          <p:nvPr/>
        </p:nvSpPr>
        <p:spPr>
          <a:xfrm>
            <a:off x="1393445" y="469354"/>
            <a:ext cx="6216887" cy="769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Quali sono i canali più adeguati?</a:t>
            </a: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34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7269" y="2001147"/>
            <a:ext cx="7015323" cy="3017419"/>
          </a:xfrm>
        </p:spPr>
        <p:txBody>
          <a:bodyPr/>
          <a:lstStyle/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PMI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 err="1">
                <a:solidFill>
                  <a:schemeClr val="bg1"/>
                </a:solidFill>
              </a:rPr>
              <a:t>Temporary</a:t>
            </a:r>
            <a:r>
              <a:rPr lang="it-IT" sz="3600" dirty="0">
                <a:solidFill>
                  <a:schemeClr val="bg1"/>
                </a:solidFill>
              </a:rPr>
              <a:t> Management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Franchising 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Consulenza (anche in sharing)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La startup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909C8572-575D-4383-ACA7-42362515C0ED}"/>
              </a:ext>
            </a:extLst>
          </p:cNvPr>
          <p:cNvSpPr txBox="1">
            <a:spLocks/>
          </p:cNvSpPr>
          <p:nvPr/>
        </p:nvSpPr>
        <p:spPr>
          <a:xfrm>
            <a:off x="1958558" y="663363"/>
            <a:ext cx="4931339" cy="832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just"/>
            <a:r>
              <a:rPr lang="it-IT" sz="3600" dirty="0">
                <a:solidFill>
                  <a:schemeClr val="bg1"/>
                </a:solidFill>
              </a:rPr>
              <a:t>Alcuni possibili sbocchi </a:t>
            </a:r>
          </a:p>
          <a:p>
            <a:pPr marL="38100" indent="0"/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922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611B28A3-4554-4299-AC64-F4D255EC35A0}"/>
              </a:ext>
            </a:extLst>
          </p:cNvPr>
          <p:cNvSpPr txBox="1">
            <a:spLocks/>
          </p:cNvSpPr>
          <p:nvPr/>
        </p:nvSpPr>
        <p:spPr>
          <a:xfrm>
            <a:off x="257549" y="291486"/>
            <a:ext cx="8497376" cy="1521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Font typeface="Oswald"/>
              <a:buNone/>
              <a:defRPr sz="4800" b="0" i="0" u="none" strike="noStrike" cap="none" spc="-150">
                <a:solidFill>
                  <a:srgbClr val="F62263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>
              <a:buClr>
                <a:srgbClr val="FFFFFF"/>
              </a:buClr>
              <a:buSzPts val="3000"/>
            </a:pPr>
            <a:endParaRPr lang="it-IT" dirty="0"/>
          </a:p>
        </p:txBody>
      </p:sp>
      <p:pic>
        <p:nvPicPr>
          <p:cNvPr id="3" name="The Company Men Movie Trailer [HD] (1)">
            <a:hlinkClick r:id="" action="ppaction://media"/>
            <a:extLst>
              <a:ext uri="{FF2B5EF4-FFF2-40B4-BE49-F238E27FC236}">
                <a16:creationId xmlns:a16="http://schemas.microsoft.com/office/drawing/2014/main" xmlns="" id="{47919682-5134-4286-A7DA-F316D95338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806" y="1021391"/>
            <a:ext cx="8560387" cy="481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sereni@keystoneitalia.it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17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476372" y="671520"/>
            <a:ext cx="7653325" cy="49212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 fontAlgn="base">
              <a:buNone/>
            </a:pPr>
            <a:r>
              <a:rPr lang="it-IT" sz="1400" dirty="0"/>
              <a:t>Sandro Sereni è nato in provincia di Mantova, è laureato in Scienze Politiche all’Università Cattolica del Sacro Cuore di Milano, è coniugato con due figli e, ad oggi, cinque nipoti.</a:t>
            </a:r>
          </a:p>
          <a:p>
            <a:pPr marL="38100" indent="0" fontAlgn="base">
              <a:buNone/>
            </a:pPr>
            <a:r>
              <a:rPr lang="it-IT" sz="1400" dirty="0"/>
              <a:t>La prima esperienza di lavoro risale al 1982, in Saipem (Gruppo ENI), dove rimane tre anni e mezzo, svolgendo attività di selezione e formazione del personale.</a:t>
            </a:r>
          </a:p>
          <a:p>
            <a:pPr marL="38100" indent="0" fontAlgn="base">
              <a:buNone/>
            </a:pPr>
            <a:r>
              <a:rPr lang="it-IT" sz="1400" dirty="0"/>
              <a:t>In seguito, dal 1986 al 1998 opera in due aziende leader della Grande Distribuzione: GS Supermercati (oggi Carrefour) e il Gruppo Rinascente.</a:t>
            </a:r>
          </a:p>
          <a:p>
            <a:pPr marL="38100" indent="0" fontAlgn="base">
              <a:buNone/>
            </a:pPr>
            <a:r>
              <a:rPr lang="it-IT" sz="1400" dirty="0"/>
              <a:t>In questi anni si occupa, con responsabilità crescenti, di progetti di selezione, formazione, valutazione del potenziale, piani retributivi e di carriera, qualità totale.</a:t>
            </a:r>
          </a:p>
          <a:p>
            <a:pPr marL="38100" indent="0" fontAlgn="base">
              <a:buNone/>
            </a:pPr>
            <a:r>
              <a:rPr lang="it-IT" sz="1400" dirty="0"/>
              <a:t>Dal 1996 al 1998, in qualità di Direttore dello Sviluppo Organizzativo, ha partecipato attivamente al processo di integrazione fra il Gruppo Rinascente e </a:t>
            </a:r>
            <a:r>
              <a:rPr lang="it-IT" sz="1400" dirty="0" err="1"/>
              <a:t>Auchan</a:t>
            </a:r>
            <a:r>
              <a:rPr lang="it-IT" sz="1400" dirty="0"/>
              <a:t>, progettando e realizzando in Italia l’IFE (</a:t>
            </a:r>
            <a:r>
              <a:rPr lang="it-IT" sz="1400" dirty="0" err="1"/>
              <a:t>Institut</a:t>
            </a:r>
            <a:r>
              <a:rPr lang="it-IT" sz="1400" dirty="0"/>
              <a:t> de </a:t>
            </a:r>
            <a:r>
              <a:rPr lang="it-IT" sz="1400" dirty="0" err="1"/>
              <a:t>Formation</a:t>
            </a:r>
            <a:r>
              <a:rPr lang="it-IT" sz="1400" dirty="0"/>
              <a:t> à l’</a:t>
            </a:r>
            <a:r>
              <a:rPr lang="it-IT" sz="1400" dirty="0" err="1"/>
              <a:t>Exellence</a:t>
            </a:r>
            <a:r>
              <a:rPr lang="it-IT" sz="1400" dirty="0"/>
              <a:t>).</a:t>
            </a:r>
          </a:p>
          <a:p>
            <a:pPr marL="38100" indent="0" fontAlgn="base">
              <a:buNone/>
            </a:pPr>
            <a:r>
              <a:rPr lang="it-IT" sz="1400" dirty="0"/>
              <a:t>Dalla seconda metà del 1998 inizia la propria attività come Head Hunter, all’interno di società italiane o internazionali: </a:t>
            </a:r>
            <a:r>
              <a:rPr lang="it-IT" sz="1400" dirty="0" err="1"/>
              <a:t>Arethusa</a:t>
            </a:r>
            <a:r>
              <a:rPr lang="it-IT" sz="1400" dirty="0"/>
              <a:t> e Neumann International.</a:t>
            </a:r>
          </a:p>
          <a:p>
            <a:pPr marL="38100" indent="0" fontAlgn="base">
              <a:buNone/>
            </a:pPr>
            <a:r>
              <a:rPr lang="it-IT" sz="1400" dirty="0"/>
              <a:t>Nel gennaio 2007 fonda MPS Italia Executive </a:t>
            </a:r>
            <a:r>
              <a:rPr lang="it-IT" sz="1400" dirty="0" err="1"/>
              <a:t>Search</a:t>
            </a:r>
            <a:r>
              <a:rPr lang="it-IT" sz="1400" dirty="0"/>
              <a:t>, che nel corso del 2009 assume il nome di EXS Italia (con un network di oltre 20 Paesi, Europei ed extra europei).</a:t>
            </a:r>
          </a:p>
          <a:p>
            <a:pPr marL="38100" indent="0" fontAlgn="base">
              <a:buNone/>
            </a:pPr>
            <a:r>
              <a:rPr lang="it-IT" sz="1400" b="1" dirty="0"/>
              <a:t>Da Novembre 2012 è Partner e Socio Fondatore di Keystone Executive </a:t>
            </a:r>
            <a:r>
              <a:rPr lang="it-IT" sz="1400" b="1" dirty="0" err="1"/>
              <a:t>Search</a:t>
            </a:r>
            <a:r>
              <a:rPr lang="it-IT" sz="1400" b="1" dirty="0"/>
              <a:t>.</a:t>
            </a:r>
          </a:p>
          <a:p>
            <a:pPr marL="38100" indent="0" fontAlgn="base">
              <a:buNone/>
            </a:pPr>
            <a:r>
              <a:rPr lang="it-IT" sz="1400" b="1" dirty="0"/>
              <a:t>I settori di competenza sono: Retail, Grande Distribuzione Organizzata, Largo Consumo, Banking e Servizi.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050" spc="-150" dirty="0"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185788" y="1967023"/>
            <a:ext cx="7476462" cy="20201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 dirty="0"/>
              <a:t>A cosa deve tendere un manager di 40/50 anni?</a:t>
            </a:r>
            <a:br>
              <a:rPr lang="it-IT" sz="4000" dirty="0"/>
            </a:br>
            <a:r>
              <a:rPr lang="it-IT" sz="4000" dirty="0"/>
              <a:t/>
            </a:r>
            <a:br>
              <a:rPr lang="it-IT" sz="4000" dirty="0"/>
            </a:br>
            <a:r>
              <a:rPr lang="it-IT" sz="4000" dirty="0"/>
              <a:t>Alla propria </a:t>
            </a:r>
            <a:r>
              <a:rPr lang="it-IT" sz="4000" dirty="0" err="1"/>
              <a:t>employability</a:t>
            </a:r>
            <a:r>
              <a:rPr lang="it-IT" sz="4000" dirty="0"/>
              <a:t> </a:t>
            </a:r>
            <a:endParaRPr sz="40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2263"/>
            </a:gs>
            <a:gs pos="100000">
              <a:srgbClr val="F62263">
                <a:lumMod val="79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619" y="560989"/>
            <a:ext cx="7927554" cy="1907728"/>
          </a:xfrm>
        </p:spPr>
        <p:txBody>
          <a:bodyPr/>
          <a:lstStyle/>
          <a:p>
            <a:r>
              <a:rPr lang="it-IT" sz="3600" dirty="0"/>
              <a:t>L’</a:t>
            </a:r>
            <a:r>
              <a:rPr lang="it-IT" sz="3600" dirty="0" err="1"/>
              <a:t>employability</a:t>
            </a:r>
            <a:r>
              <a:rPr lang="it-IT" sz="3600" dirty="0"/>
              <a:t> è un lungo cammino che inizia prima dell’entrata nel mondo del lavoro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905799"/>
            <a:ext cx="8867552" cy="2059605"/>
          </a:xfrm>
        </p:spPr>
        <p:txBody>
          <a:bodyPr/>
          <a:lstStyle/>
          <a:p>
            <a:r>
              <a:rPr lang="it-IT" sz="2800" dirty="0"/>
              <a:t>«Non lasciate che sia qualcun altro a definire la vostra strada, costruitevi un percorso, seguitelo, </a:t>
            </a:r>
            <a:r>
              <a:rPr lang="it-IT" sz="2800" dirty="0" err="1"/>
              <a:t>accetate</a:t>
            </a:r>
            <a:r>
              <a:rPr lang="it-IT" sz="2800" dirty="0"/>
              <a:t> la sfida dell’ignoto e rischiate.»                         </a:t>
            </a:r>
            <a:r>
              <a:rPr lang="it-IT" dirty="0"/>
              <a:t>				             		</a:t>
            </a:r>
            <a:r>
              <a:rPr lang="it-IT" sz="2400" dirty="0"/>
              <a:t>(Sergio Marchionne al Meeting del 2014)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</p:spTree>
    <p:extLst>
      <p:ext uri="{BB962C8B-B14F-4D97-AF65-F5344CB8AC3E}">
        <p14:creationId xmlns:p14="http://schemas.microsoft.com/office/powerpoint/2010/main" val="21180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1893" y="3429001"/>
            <a:ext cx="4500721" cy="637880"/>
          </a:xfrm>
        </p:spPr>
        <p:txBody>
          <a:bodyPr/>
          <a:lstStyle/>
          <a:p>
            <a:r>
              <a:rPr lang="it-IT" sz="3600" dirty="0">
                <a:solidFill>
                  <a:schemeClr val="bg1"/>
                </a:solidFill>
              </a:rPr>
              <a:t>Alcuni pilastri…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xmlns="" id="{4AF3A2C5-2954-4352-98D1-7DE8794AD4B8}"/>
              </a:ext>
            </a:extLst>
          </p:cNvPr>
          <p:cNvSpPr txBox="1">
            <a:spLocks/>
          </p:cNvSpPr>
          <p:nvPr/>
        </p:nvSpPr>
        <p:spPr>
          <a:xfrm>
            <a:off x="525266" y="1965327"/>
            <a:ext cx="8093468" cy="637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sz="3600" dirty="0">
                <a:solidFill>
                  <a:schemeClr val="bg1"/>
                </a:solidFill>
              </a:rPr>
              <a:t>Cosa rende la mia persona </a:t>
            </a:r>
            <a:r>
              <a:rPr lang="it-IT" sz="3600" dirty="0" err="1">
                <a:solidFill>
                  <a:schemeClr val="bg1"/>
                </a:solidFill>
              </a:rPr>
              <a:t>employable</a:t>
            </a:r>
            <a:r>
              <a:rPr lang="it-IT" sz="36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1910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953" y="1872191"/>
            <a:ext cx="7398094" cy="1130644"/>
          </a:xfrm>
        </p:spPr>
        <p:txBody>
          <a:bodyPr/>
          <a:lstStyle/>
          <a:p>
            <a:pPr marL="38100" indent="0"/>
            <a:r>
              <a:rPr lang="it-IT" sz="3600" dirty="0">
                <a:solidFill>
                  <a:schemeClr val="bg1"/>
                </a:solidFill>
              </a:rPr>
              <a:t>Soft Skills vs competenze tecniche</a:t>
            </a:r>
          </a:p>
          <a:p>
            <a:pPr marL="38100" indent="0"/>
            <a:r>
              <a:rPr lang="it-IT" sz="4000" dirty="0">
                <a:solidFill>
                  <a:schemeClr val="bg1"/>
                </a:solidFill>
              </a:rPr>
              <a:t> 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xmlns="" id="{A67749B7-A0DF-4C93-B271-DB7685627226}"/>
              </a:ext>
            </a:extLst>
          </p:cNvPr>
          <p:cNvSpPr txBox="1">
            <a:spLocks/>
          </p:cNvSpPr>
          <p:nvPr/>
        </p:nvSpPr>
        <p:spPr>
          <a:xfrm>
            <a:off x="126608" y="3002835"/>
            <a:ext cx="9054606" cy="170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/>
            <a:r>
              <a:rPr lang="it-IT" sz="4000" dirty="0">
                <a:solidFill>
                  <a:schemeClr val="bg1"/>
                </a:solidFill>
              </a:rPr>
              <a:t> </a:t>
            </a:r>
          </a:p>
          <a:p>
            <a:pPr marL="38100" indent="0"/>
            <a:r>
              <a:rPr lang="it-IT" sz="3200" dirty="0">
                <a:solidFill>
                  <a:schemeClr val="bg1"/>
                </a:solidFill>
              </a:rPr>
              <a:t>Nell’80% dei casi l’azienda inserisce un nuovo manager basando la propria decisione su una o più soft skill.</a:t>
            </a:r>
          </a:p>
          <a:p>
            <a:pPr marL="38100" indent="0"/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F5DD268A-EAAF-4CB9-9052-F6AC7B3CCF6F}"/>
              </a:ext>
            </a:extLst>
          </p:cNvPr>
          <p:cNvSpPr txBox="1">
            <a:spLocks/>
          </p:cNvSpPr>
          <p:nvPr/>
        </p:nvSpPr>
        <p:spPr>
          <a:xfrm>
            <a:off x="255182" y="118778"/>
            <a:ext cx="7761768" cy="487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 algn="ctr"/>
            <a:r>
              <a:rPr lang="it-IT" sz="2000" dirty="0">
                <a:solidFill>
                  <a:schemeClr val="bg1"/>
                </a:solidFill>
              </a:rPr>
              <a:t>I pilastri dell’</a:t>
            </a:r>
            <a:r>
              <a:rPr lang="it-IT" sz="2000" dirty="0" err="1">
                <a:solidFill>
                  <a:schemeClr val="bg1"/>
                </a:solidFill>
              </a:rPr>
              <a:t>employability</a:t>
            </a:r>
            <a:endParaRPr lang="it-IT" sz="2000" dirty="0">
              <a:solidFill>
                <a:schemeClr val="bg1"/>
              </a:solidFill>
            </a:endParaRPr>
          </a:p>
          <a:p>
            <a:pPr marL="38100" indent="0" algn="ctr"/>
            <a:r>
              <a:rPr lang="it-IT" sz="4000" dirty="0">
                <a:solidFill>
                  <a:schemeClr val="bg1"/>
                </a:solidFill>
              </a:rPr>
              <a:t> 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2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4911" y="2308269"/>
            <a:ext cx="6694177" cy="2821221"/>
          </a:xfrm>
        </p:spPr>
        <p:txBody>
          <a:bodyPr/>
          <a:lstStyle/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bg1"/>
                </a:solidFill>
              </a:rPr>
              <a:t>Capacità di gestione di un team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bg1"/>
                </a:solidFill>
              </a:rPr>
              <a:t>Attitudine all’innovazione (</a:t>
            </a:r>
            <a:r>
              <a:rPr lang="it-IT" sz="3200" dirty="0" err="1">
                <a:solidFill>
                  <a:schemeClr val="bg1"/>
                </a:solidFill>
              </a:rPr>
              <a:t>digital</a:t>
            </a:r>
            <a:r>
              <a:rPr lang="it-IT" sz="3200" dirty="0">
                <a:solidFill>
                  <a:schemeClr val="bg1"/>
                </a:solidFill>
              </a:rPr>
              <a:t> </a:t>
            </a:r>
            <a:r>
              <a:rPr lang="it-IT" sz="3200" dirty="0" err="1">
                <a:solidFill>
                  <a:schemeClr val="bg1"/>
                </a:solidFill>
              </a:rPr>
              <a:t>mindset</a:t>
            </a:r>
            <a:r>
              <a:rPr lang="it-IT" sz="3200" dirty="0">
                <a:solidFill>
                  <a:schemeClr val="bg1"/>
                </a:solidFill>
              </a:rPr>
              <a:t>)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bg1"/>
                </a:solidFill>
              </a:rPr>
              <a:t>Leadership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bg1"/>
                </a:solidFill>
              </a:rPr>
              <a:t>Capacità di gestire le relazioni 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chemeClr val="bg1"/>
                </a:solidFill>
              </a:rPr>
              <a:t>Equilibrio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76E99FAA-E4B8-41B8-8382-84C39907AEAB}"/>
              </a:ext>
            </a:extLst>
          </p:cNvPr>
          <p:cNvSpPr/>
          <p:nvPr/>
        </p:nvSpPr>
        <p:spPr>
          <a:xfrm>
            <a:off x="2879357" y="178922"/>
            <a:ext cx="3549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I pilastri dell’</a:t>
            </a:r>
            <a:r>
              <a:rPr lang="it-IT" sz="2000" dirty="0" err="1">
                <a:solidFill>
                  <a:schemeClr val="bg1"/>
                </a:solidFill>
              </a:rPr>
              <a:t>employability</a:t>
            </a:r>
            <a:r>
              <a:rPr lang="it-IT" sz="2000" dirty="0">
                <a:solidFill>
                  <a:schemeClr val="bg1"/>
                </a:solidFill>
              </a:rPr>
              <a:t> </a:t>
            </a:r>
            <a:endParaRPr lang="it-IT" sz="20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79F7D9F-C4E1-49D7-A9A5-694992E9CE29}"/>
              </a:ext>
            </a:extLst>
          </p:cNvPr>
          <p:cNvSpPr/>
          <p:nvPr/>
        </p:nvSpPr>
        <p:spPr>
          <a:xfrm>
            <a:off x="2773056" y="1221117"/>
            <a:ext cx="31663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soft skills: la top </a:t>
            </a:r>
            <a:r>
              <a:rPr lang="it-IT" sz="3200" dirty="0" err="1">
                <a:solidFill>
                  <a:schemeClr val="bg1"/>
                </a:solidFill>
              </a:rPr>
              <a:t>five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6101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856" y="1651449"/>
            <a:ext cx="7309865" cy="3101304"/>
          </a:xfrm>
        </p:spPr>
        <p:txBody>
          <a:bodyPr/>
          <a:lstStyle/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La crescita orizzontale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L’esperienza internazionale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La diversificazione di business/mercato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it-IT" sz="3600" dirty="0" err="1">
                <a:solidFill>
                  <a:schemeClr val="bg1"/>
                </a:solidFill>
              </a:rPr>
              <a:t>Reskilling</a:t>
            </a:r>
            <a:endParaRPr lang="it-IT" sz="3600" i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A0727DC1-CF3B-452B-8C67-3FDAD67EB88E}"/>
              </a:ext>
            </a:extLst>
          </p:cNvPr>
          <p:cNvSpPr/>
          <p:nvPr/>
        </p:nvSpPr>
        <p:spPr>
          <a:xfrm>
            <a:off x="2879357" y="178922"/>
            <a:ext cx="3549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I pilastri dell’</a:t>
            </a:r>
            <a:r>
              <a:rPr lang="it-IT" sz="2000" dirty="0" err="1">
                <a:solidFill>
                  <a:schemeClr val="bg1"/>
                </a:solidFill>
              </a:rPr>
              <a:t>employability</a:t>
            </a:r>
            <a:r>
              <a:rPr lang="it-IT" sz="2000" dirty="0">
                <a:solidFill>
                  <a:schemeClr val="bg1"/>
                </a:solidFill>
              </a:rPr>
              <a:t>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7619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5C668A-F0E4-4868-A9FC-DB959C8E7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95" y="237865"/>
            <a:ext cx="7895656" cy="1157227"/>
          </a:xfrm>
        </p:spPr>
        <p:txBody>
          <a:bodyPr/>
          <a:lstStyle/>
          <a:p>
            <a:r>
              <a:rPr lang="it-IT" sz="54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34D401D-9EE8-4349-A7B6-74E44B974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0831" y="1973043"/>
            <a:ext cx="5586159" cy="3478643"/>
          </a:xfrm>
        </p:spPr>
        <p:txBody>
          <a:bodyPr/>
          <a:lstStyle/>
          <a:p>
            <a:pPr marL="38100" indent="0"/>
            <a:r>
              <a:rPr lang="it-IT" sz="3600" dirty="0">
                <a:solidFill>
                  <a:schemeClr val="bg1"/>
                </a:solidFill>
              </a:rPr>
              <a:t>La capacità di gestione</a:t>
            </a:r>
          </a:p>
          <a:p>
            <a:pPr marL="781050" indent="-74295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Collaboratori</a:t>
            </a:r>
          </a:p>
          <a:p>
            <a:pPr marL="723900" indent="-6858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Fatturato</a:t>
            </a:r>
          </a:p>
          <a:p>
            <a:pPr marL="723900" indent="-6858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Centri di costo</a:t>
            </a:r>
          </a:p>
          <a:p>
            <a:pPr marL="723900" indent="-6858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bg1"/>
                </a:solidFill>
              </a:rPr>
              <a:t>Business Unit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3492F6A-5A96-43B8-ABB9-A15CD359F6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75E9FE5-4F49-4619-BA85-97C70497EC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Sandro Sereni - Keystone Executive </a:t>
            </a:r>
            <a:r>
              <a:rPr lang="it-IT" dirty="0" err="1"/>
              <a:t>Search</a:t>
            </a:r>
            <a:r>
              <a:rPr lang="it-IT" dirty="0"/>
              <a:t> - Cercare lavoro a 40/50 anni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xmlns="" id="{2C4EA202-F271-45F3-880F-DBC8480C3257}"/>
              </a:ext>
            </a:extLst>
          </p:cNvPr>
          <p:cNvSpPr txBox="1">
            <a:spLocks/>
          </p:cNvSpPr>
          <p:nvPr/>
        </p:nvSpPr>
        <p:spPr>
          <a:xfrm>
            <a:off x="827249" y="237865"/>
            <a:ext cx="7070517" cy="145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38100" indent="0"/>
            <a:r>
              <a:rPr lang="it-IT" sz="3600" dirty="0">
                <a:solidFill>
                  <a:schemeClr val="bg1"/>
                </a:solidFill>
              </a:rPr>
              <a:t>Cosa rende la mia persona ancora più </a:t>
            </a:r>
            <a:r>
              <a:rPr lang="it-IT" sz="3600" dirty="0" err="1">
                <a:solidFill>
                  <a:schemeClr val="bg1"/>
                </a:solidFill>
              </a:rPr>
              <a:t>employable</a:t>
            </a:r>
            <a:r>
              <a:rPr lang="it-IT" sz="36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7699742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767</Words>
  <Application>Microsoft Office PowerPoint</Application>
  <PresentationFormat>Presentazione su schermo (4:3)</PresentationFormat>
  <Paragraphs>114</Paragraphs>
  <Slides>17</Slides>
  <Notes>4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Open Sans</vt:lpstr>
      <vt:lpstr>Oswald</vt:lpstr>
      <vt:lpstr>Oberon template</vt:lpstr>
      <vt:lpstr>Cercare lavoro  a 40/50 anni</vt:lpstr>
      <vt:lpstr>Presentazione standard di PowerPoint</vt:lpstr>
      <vt:lpstr>A cosa deve tendere un manager di 40/50 anni?  Alla propria employability </vt:lpstr>
      <vt:lpstr>L’employability è un lungo cammino che inizia prima dell’entrata nel mondo del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</vt:lpstr>
      <vt:lpstr> </vt:lpstr>
      <vt:lpstr> </vt:lpstr>
      <vt:lpstr> </vt:lpstr>
      <vt:lpstr> </vt:lpstr>
      <vt:lpstr> </vt:lpstr>
      <vt:lpstr> </vt:lpstr>
      <vt:lpstr>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sereni</dc:creator>
  <cp:lastModifiedBy>meeting</cp:lastModifiedBy>
  <cp:revision>87</cp:revision>
  <cp:lastPrinted>2018-08-03T08:09:59Z</cp:lastPrinted>
  <dcterms:modified xsi:type="dcterms:W3CDTF">2018-08-20T15:52:43Z</dcterms:modified>
</cp:coreProperties>
</file>