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tiff" ContentType="image/tif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24"/>
  </p:notesMasterIdLst>
  <p:handoutMasterIdLst>
    <p:handoutMasterId r:id="rId25"/>
  </p:handoutMasterIdLst>
  <p:sldIdLst>
    <p:sldId id="256" r:id="rId2"/>
    <p:sldId id="259" r:id="rId3"/>
    <p:sldId id="274" r:id="rId4"/>
    <p:sldId id="290" r:id="rId5"/>
    <p:sldId id="261" r:id="rId6"/>
    <p:sldId id="287" r:id="rId7"/>
    <p:sldId id="297" r:id="rId8"/>
    <p:sldId id="272" r:id="rId9"/>
    <p:sldId id="291" r:id="rId10"/>
    <p:sldId id="294" r:id="rId11"/>
    <p:sldId id="296" r:id="rId12"/>
    <p:sldId id="314" r:id="rId13"/>
    <p:sldId id="309" r:id="rId14"/>
    <p:sldId id="311" r:id="rId15"/>
    <p:sldId id="298" r:id="rId16"/>
    <p:sldId id="301" r:id="rId17"/>
    <p:sldId id="302" r:id="rId18"/>
    <p:sldId id="303" r:id="rId19"/>
    <p:sldId id="305" r:id="rId20"/>
    <p:sldId id="313" r:id="rId21"/>
    <p:sldId id="310" r:id="rId22"/>
    <p:sldId id="279" r:id="rId23"/>
  </p:sldIdLst>
  <p:sldSz cx="9144000" cy="6858000" type="screen4x3"/>
  <p:notesSz cx="6858000" cy="9144000"/>
  <p:embeddedFontLst>
    <p:embeddedFont>
      <p:font typeface="Open Sans" panose="020B0606030504020204" pitchFamily="34" charset="0"/>
      <p:regular r:id="rId26"/>
      <p:bold r:id="rId27"/>
      <p:italic r:id="rId28"/>
      <p:boldItalic r:id="rId29"/>
    </p:embeddedFont>
    <p:embeddedFont>
      <p:font typeface="Oswald" panose="02000303000000000000" pitchFamily="2" charset="77"/>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tente di Microsoft Office" initials="UdMO" lastIdx="1" clrIdx="0">
    <p:extLst>
      <p:ext uri="{19B8F6BF-5375-455C-9EA6-DF929625EA0E}">
        <p15:presenceInfo xmlns:p15="http://schemas.microsoft.com/office/powerpoint/2012/main" userId="Utente di Microsoft Offic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DCFE"/>
    <a:srgbClr val="007780"/>
    <a:srgbClr val="212131"/>
    <a:srgbClr val="F62263"/>
    <a:srgbClr val="EC5E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C640DFA-2569-42E5-B38A-1A39FE260900}">
  <a:tblStyle styleId="{DC640DFA-2569-42E5-B38A-1A39FE260900}"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42" autoAdjust="0"/>
    <p:restoredTop sz="87657" autoAdjust="0"/>
  </p:normalViewPr>
  <p:slideViewPr>
    <p:cSldViewPr snapToGrid="0" showGuides="1">
      <p:cViewPr varScale="1">
        <p:scale>
          <a:sx n="70" d="100"/>
          <a:sy n="70" d="100"/>
        </p:scale>
        <p:origin x="1744"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0" d="100"/>
          <a:sy n="70" d="100"/>
        </p:scale>
        <p:origin x="2388"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33" Type="http://schemas.openxmlformats.org/officeDocument/2006/relationships/font" Target="fonts/font8.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E712EF3A-FD6E-4F42-BFFE-BC56EC5E413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id="{31FC1DBB-030F-4C1A-8D3C-75016D7495D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B3E46D6-E64B-4C26-985B-2B56E1ECD71B}" type="datetimeFigureOut">
              <a:rPr lang="it-IT" smtClean="0"/>
              <a:t>19/08/18</a:t>
            </a:fld>
            <a:endParaRPr lang="it-IT"/>
          </a:p>
        </p:txBody>
      </p:sp>
      <p:sp>
        <p:nvSpPr>
          <p:cNvPr id="4" name="Segnaposto piè di pagina 3">
            <a:extLst>
              <a:ext uri="{FF2B5EF4-FFF2-40B4-BE49-F238E27FC236}">
                <a16:creationId xmlns:a16="http://schemas.microsoft.com/office/drawing/2014/main" id="{24D4D000-799B-49E2-B6CF-6BAEB34E6ED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id="{F3C43586-00E4-4CB8-9145-2E38AD2654E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3F1BCBC-613E-405B-865A-C35030756C29}" type="slidenum">
              <a:rPr lang="it-IT" smtClean="0"/>
              <a:t>‹N›</a:t>
            </a:fld>
            <a:endParaRPr lang="it-IT"/>
          </a:p>
        </p:txBody>
      </p:sp>
    </p:spTree>
    <p:extLst>
      <p:ext uri="{BB962C8B-B14F-4D97-AF65-F5344CB8AC3E}">
        <p14:creationId xmlns:p14="http://schemas.microsoft.com/office/powerpoint/2010/main" val="33397598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dirty="0"/>
          </a:p>
        </p:txBody>
      </p:sp>
      <p:sp>
        <p:nvSpPr>
          <p:cNvPr id="2" name="Segnaposto piè di pagina 1">
            <a:extLst>
              <a:ext uri="{FF2B5EF4-FFF2-40B4-BE49-F238E27FC236}">
                <a16:creationId xmlns:a16="http://schemas.microsoft.com/office/drawing/2014/main" id="{F34B1EA3-057E-46E1-BCAF-F8E33AF1F219}"/>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Tree>
    <p:extLst>
      <p:ext uri="{BB962C8B-B14F-4D97-AF65-F5344CB8AC3E}">
        <p14:creationId xmlns:p14="http://schemas.microsoft.com/office/powerpoint/2010/main" val="14686003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Shape 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5" name="Shape 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364816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r>
              <a:rPr lang="it-IT" dirty="0"/>
              <a:t>Il dato precedente viene espanso ed analizzato </a:t>
            </a:r>
            <a:r>
              <a:rPr lang="it-IT" b="1" dirty="0"/>
              <a:t>per una selezione delle professioni dell’area </a:t>
            </a:r>
            <a:r>
              <a:rPr lang="it-IT" dirty="0"/>
              <a:t>di interesse, mostrando ancora il gap rispetto alle compente digitali 2014-2017, e la composizione delle competenze per professioni in termini di competenze hard non digitali e competenze soft. Per ogni professione è anche possibile osservare l’andamento rispetto al benchmark dell’area (industria in questo caso)</a:t>
            </a:r>
          </a:p>
        </p:txBody>
      </p:sp>
      <p:sp>
        <p:nvSpPr>
          <p:cNvPr id="4" name="Segnaposto numero diapositiva 3"/>
          <p:cNvSpPr>
            <a:spLocks noGrp="1"/>
          </p:cNvSpPr>
          <p:nvPr>
            <p:ph type="sldNum" sz="quarter" idx="10"/>
          </p:nvPr>
        </p:nvSpPr>
        <p:spPr>
          <a:xfrm>
            <a:off x="3884613" y="8685213"/>
            <a:ext cx="2971800" cy="458787"/>
          </a:xfrm>
          <a:prstGeom prst="rect">
            <a:avLst/>
          </a:prstGeom>
        </p:spPr>
        <p:txBody>
          <a:bodyPr/>
          <a:lstStyle/>
          <a:p>
            <a:fld id="{5727CD2A-1885-44A7-BEA4-75DD2D0A60BC}" type="slidenum">
              <a:rPr lang="it-IT" smtClean="0"/>
              <a:t>16</a:t>
            </a:fld>
            <a:endParaRPr lang="it-IT"/>
          </a:p>
        </p:txBody>
      </p:sp>
    </p:spTree>
    <p:extLst>
      <p:ext uri="{BB962C8B-B14F-4D97-AF65-F5344CB8AC3E}">
        <p14:creationId xmlns:p14="http://schemas.microsoft.com/office/powerpoint/2010/main" val="1228044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r>
              <a:rPr lang="it-IT" dirty="0"/>
              <a:t>Far notare matematici	</a:t>
            </a:r>
          </a:p>
        </p:txBody>
      </p:sp>
      <p:sp>
        <p:nvSpPr>
          <p:cNvPr id="4" name="Segnaposto numero diapositiva 3"/>
          <p:cNvSpPr>
            <a:spLocks noGrp="1"/>
          </p:cNvSpPr>
          <p:nvPr>
            <p:ph type="sldNum" sz="quarter" idx="10"/>
          </p:nvPr>
        </p:nvSpPr>
        <p:spPr>
          <a:xfrm>
            <a:off x="3884613" y="8685213"/>
            <a:ext cx="2971800" cy="458787"/>
          </a:xfrm>
          <a:prstGeom prst="rect">
            <a:avLst/>
          </a:prstGeom>
        </p:spPr>
        <p:txBody>
          <a:bodyPr/>
          <a:lstStyle/>
          <a:p>
            <a:fld id="{5727CD2A-1885-44A7-BEA4-75DD2D0A60BC}" type="slidenum">
              <a:rPr lang="it-IT" smtClean="0"/>
              <a:t>17</a:t>
            </a:fld>
            <a:endParaRPr lang="it-IT"/>
          </a:p>
        </p:txBody>
      </p:sp>
    </p:spTree>
    <p:extLst>
      <p:ext uri="{BB962C8B-B14F-4D97-AF65-F5344CB8AC3E}">
        <p14:creationId xmlns:p14="http://schemas.microsoft.com/office/powerpoint/2010/main" val="23011438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r>
              <a:rPr lang="it-IT" dirty="0"/>
              <a:t>Notare: maggiore lo skill rate, maggiore il tasso di skill Tecniche nella professione (le verdi smeraldo) (fai riferimento ai matematici di sopra). Diversamente, minore lo skill rate, maggiore la richiesta di skill di base  e di brokeraggio informativo (le grigie)</a:t>
            </a:r>
          </a:p>
        </p:txBody>
      </p:sp>
      <p:sp>
        <p:nvSpPr>
          <p:cNvPr id="4" name="Segnaposto numero diapositiva 3"/>
          <p:cNvSpPr>
            <a:spLocks noGrp="1"/>
          </p:cNvSpPr>
          <p:nvPr>
            <p:ph type="sldNum" sz="quarter" idx="10"/>
          </p:nvPr>
        </p:nvSpPr>
        <p:spPr>
          <a:xfrm>
            <a:off x="3884613" y="8685213"/>
            <a:ext cx="2971800" cy="458787"/>
          </a:xfrm>
          <a:prstGeom prst="rect">
            <a:avLst/>
          </a:prstGeom>
        </p:spPr>
        <p:txBody>
          <a:bodyPr/>
          <a:lstStyle/>
          <a:p>
            <a:fld id="{5727CD2A-1885-44A7-BEA4-75DD2D0A60BC}" type="slidenum">
              <a:rPr lang="it-IT" smtClean="0"/>
              <a:t>18</a:t>
            </a:fld>
            <a:endParaRPr lang="it-IT"/>
          </a:p>
        </p:txBody>
      </p:sp>
    </p:spTree>
    <p:extLst>
      <p:ext uri="{BB962C8B-B14F-4D97-AF65-F5344CB8AC3E}">
        <p14:creationId xmlns:p14="http://schemas.microsoft.com/office/powerpoint/2010/main" val="10312073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r>
              <a:rPr lang="it-IT" dirty="0"/>
              <a:t>Notare che si può osservare una professione in più servizi, come nel caso dei matematici, attuari e statistici. Qui li vediamo nel settore dei Servizi, area R&amp;D, in cui presentano……</a:t>
            </a:r>
          </a:p>
          <a:p>
            <a:endParaRPr lang="it-IT" dirty="0"/>
          </a:p>
        </p:txBody>
      </p:sp>
      <p:sp>
        <p:nvSpPr>
          <p:cNvPr id="4" name="Segnaposto numero diapositiva 3"/>
          <p:cNvSpPr>
            <a:spLocks noGrp="1"/>
          </p:cNvSpPr>
          <p:nvPr>
            <p:ph type="sldNum" sz="quarter" idx="10"/>
          </p:nvPr>
        </p:nvSpPr>
        <p:spPr>
          <a:xfrm>
            <a:off x="3884613" y="8685213"/>
            <a:ext cx="2971800" cy="458787"/>
          </a:xfrm>
          <a:prstGeom prst="rect">
            <a:avLst/>
          </a:prstGeom>
        </p:spPr>
        <p:txBody>
          <a:bodyPr/>
          <a:lstStyle/>
          <a:p>
            <a:fld id="{5727CD2A-1885-44A7-BEA4-75DD2D0A60BC}" type="slidenum">
              <a:rPr lang="it-IT" smtClean="0"/>
              <a:t>19</a:t>
            </a:fld>
            <a:endParaRPr lang="it-IT"/>
          </a:p>
        </p:txBody>
      </p:sp>
    </p:spTree>
    <p:extLst>
      <p:ext uri="{BB962C8B-B14F-4D97-AF65-F5344CB8AC3E}">
        <p14:creationId xmlns:p14="http://schemas.microsoft.com/office/powerpoint/2010/main" val="36083598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8383728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Shape 2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6" name="Shape 21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it-IT" dirty="0"/>
              <a:t>Vorrei concludere con tre parole che credo possano sintetizzare il mio intervento: </a:t>
            </a:r>
            <a:r>
              <a:rPr lang="it-IT" dirty="0" err="1"/>
              <a:t>mismatch</a:t>
            </a:r>
            <a:r>
              <a:rPr lang="it-IT" dirty="0"/>
              <a:t>, conoscenza e politiche; l’elevato </a:t>
            </a:r>
            <a:r>
              <a:rPr lang="it-IT" dirty="0" err="1"/>
              <a:t>mismatch</a:t>
            </a:r>
            <a:r>
              <a:rPr lang="it-IT" dirty="0"/>
              <a:t> tra domanda e offerta rappresenta oggi una delle cause della inefficienza del nostro mercato del lavoro e quindi della disoccupazione; osservare come cambia la domanda delle </a:t>
            </a:r>
            <a:r>
              <a:rPr lang="it-IT" dirty="0" err="1"/>
              <a:t>skill</a:t>
            </a:r>
            <a:r>
              <a:rPr lang="it-IT" dirty="0"/>
              <a:t> da parte delle aziende ed in particolare la pervasività e specificità delle </a:t>
            </a:r>
            <a:r>
              <a:rPr lang="it-IT" dirty="0" err="1"/>
              <a:t>skill</a:t>
            </a:r>
            <a:r>
              <a:rPr lang="it-IT" dirty="0"/>
              <a:t> digitali per le diverse professioni è certamente indispensabile oggi per progettare politiche e interventi (nei diversi ambiti dell’istruzione e della formazione – istituzionale e continua) per migliorare l’efficienza ed efficacia del mercato del lavoro contemporaneo e del prossimo futuro.</a:t>
            </a:r>
          </a:p>
          <a:p>
            <a:pPr marL="0" lvl="0" indent="0">
              <a:spcBef>
                <a:spcPts val="0"/>
              </a:spcBef>
              <a:spcAft>
                <a:spcPts val="0"/>
              </a:spcAft>
              <a:buNone/>
            </a:pPr>
            <a:endParaRPr dirty="0"/>
          </a:p>
        </p:txBody>
      </p:sp>
    </p:spTree>
    <p:extLst>
      <p:ext uri="{BB962C8B-B14F-4D97-AF65-F5344CB8AC3E}">
        <p14:creationId xmlns:p14="http://schemas.microsoft.com/office/powerpoint/2010/main" val="5712276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Shape 2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3" name="Shape 28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315780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09231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Shape 23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6" name="Shape 23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27960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452322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170029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229847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Shape 2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6" name="Shape 21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8306755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pPr marL="139700" indent="0">
              <a:buNone/>
            </a:pPr>
            <a:endParaRPr lang="it-IT" dirty="0"/>
          </a:p>
        </p:txBody>
      </p:sp>
      <p:sp>
        <p:nvSpPr>
          <p:cNvPr id="4" name="Segnaposto numero diapositiva 3"/>
          <p:cNvSpPr>
            <a:spLocks noGrp="1"/>
          </p:cNvSpPr>
          <p:nvPr>
            <p:ph type="sldNum" sz="quarter" idx="10"/>
          </p:nvPr>
        </p:nvSpPr>
        <p:spPr>
          <a:xfrm>
            <a:off x="3884613" y="8685213"/>
            <a:ext cx="2971800" cy="458787"/>
          </a:xfrm>
          <a:prstGeom prst="rect">
            <a:avLst/>
          </a:prstGeom>
        </p:spPr>
        <p:txBody>
          <a:bodyPr/>
          <a:lstStyle/>
          <a:p>
            <a:fld id="{8254E63B-C702-4D7F-9512-70C61114062B}" type="slidenum">
              <a:rPr lang="it-IT" smtClean="0"/>
              <a:t>9</a:t>
            </a:fld>
            <a:endParaRPr lang="it-IT"/>
          </a:p>
        </p:txBody>
      </p:sp>
    </p:spTree>
    <p:extLst>
      <p:ext uri="{BB962C8B-B14F-4D97-AF65-F5344CB8AC3E}">
        <p14:creationId xmlns:p14="http://schemas.microsoft.com/office/powerpoint/2010/main" val="3383978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r>
              <a:rPr lang="it-IT" sz="800" b="0" i="0" u="none" strike="noStrike" cap="none" dirty="0">
                <a:solidFill>
                  <a:srgbClr val="000000"/>
                </a:solidFill>
                <a:latin typeface="Arial"/>
                <a:ea typeface="Arial"/>
                <a:cs typeface="Arial"/>
                <a:sym typeface="Arial"/>
              </a:rPr>
              <a:t>essere in grado di lavorare in team, di interfacciarsi con il cliente, essere intraprendenti e creativi nel risolvere i problemi sono solo esempi di </a:t>
            </a:r>
            <a:r>
              <a:rPr lang="it-IT" sz="800" b="0" i="0" u="none" strike="noStrike" cap="none" dirty="0" err="1">
                <a:solidFill>
                  <a:srgbClr val="000000"/>
                </a:solidFill>
                <a:latin typeface="Arial"/>
                <a:ea typeface="Arial"/>
                <a:cs typeface="Arial"/>
                <a:sym typeface="Arial"/>
              </a:rPr>
              <a:t>skill</a:t>
            </a:r>
            <a:r>
              <a:rPr lang="it-IT" sz="800" b="0" i="0" u="none" strike="noStrike" cap="none" dirty="0">
                <a:solidFill>
                  <a:srgbClr val="000000"/>
                </a:solidFill>
                <a:latin typeface="Arial"/>
                <a:ea typeface="Arial"/>
                <a:cs typeface="Arial"/>
                <a:sym typeface="Arial"/>
              </a:rPr>
              <a:t> quasi sempre richieste nelle offerte di lavoro che si trovano online</a:t>
            </a:r>
            <a:endParaRPr lang="it-IT" dirty="0"/>
          </a:p>
        </p:txBody>
      </p:sp>
    </p:spTree>
    <p:extLst>
      <p:ext uri="{BB962C8B-B14F-4D97-AF65-F5344CB8AC3E}">
        <p14:creationId xmlns:p14="http://schemas.microsoft.com/office/powerpoint/2010/main" val="475678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userDrawn="1">
  <p:cSld name="TITLE">
    <p:spTree>
      <p:nvGrpSpPr>
        <p:cNvPr id="1" name="Shape 10"/>
        <p:cNvGrpSpPr/>
        <p:nvPr/>
      </p:nvGrpSpPr>
      <p:grpSpPr>
        <a:xfrm>
          <a:off x="0" y="0"/>
          <a:ext cx="0" cy="0"/>
          <a:chOff x="0" y="0"/>
          <a:chExt cx="0" cy="0"/>
        </a:xfrm>
      </p:grpSpPr>
      <p:sp>
        <p:nvSpPr>
          <p:cNvPr id="11" name="Shape 11"/>
          <p:cNvSpPr txBox="1">
            <a:spLocks noGrp="1"/>
          </p:cNvSpPr>
          <p:nvPr>
            <p:ph type="ctrTitle"/>
          </p:nvPr>
        </p:nvSpPr>
        <p:spPr>
          <a:xfrm>
            <a:off x="776975" y="665975"/>
            <a:ext cx="6255300" cy="5407200"/>
          </a:xfrm>
          <a:prstGeom prst="rect">
            <a:avLst/>
          </a:prstGeom>
        </p:spPr>
        <p:txBody>
          <a:bodyPr spcFirstLastPara="1" wrap="square" lIns="91425" tIns="91425" rIns="91425" bIns="91425" anchor="b" anchorCtr="0"/>
          <a:lstStyle>
            <a:lvl1pPr lvl="0">
              <a:spcBef>
                <a:spcPts val="0"/>
              </a:spcBef>
              <a:spcAft>
                <a:spcPts val="0"/>
              </a:spcAft>
              <a:buClr>
                <a:srgbClr val="39A6DE"/>
              </a:buClr>
              <a:buSzPts val="6000"/>
              <a:buNone/>
              <a:defRPr sz="6000" spc="-150">
                <a:solidFill>
                  <a:srgbClr val="75DCFE"/>
                </a:solidFill>
                <a:latin typeface="+mj-lt"/>
              </a:defRPr>
            </a:lvl1pPr>
            <a:lvl2pPr lvl="1">
              <a:spcBef>
                <a:spcPts val="0"/>
              </a:spcBef>
              <a:spcAft>
                <a:spcPts val="0"/>
              </a:spcAft>
              <a:buClr>
                <a:srgbClr val="39A6DE"/>
              </a:buClr>
              <a:buSzPts val="6000"/>
              <a:buNone/>
              <a:defRPr sz="6000">
                <a:solidFill>
                  <a:srgbClr val="39A6DE"/>
                </a:solidFill>
              </a:defRPr>
            </a:lvl2pPr>
            <a:lvl3pPr lvl="2">
              <a:spcBef>
                <a:spcPts val="0"/>
              </a:spcBef>
              <a:spcAft>
                <a:spcPts val="0"/>
              </a:spcAft>
              <a:buClr>
                <a:srgbClr val="39A6DE"/>
              </a:buClr>
              <a:buSzPts val="6000"/>
              <a:buNone/>
              <a:defRPr sz="6000">
                <a:solidFill>
                  <a:srgbClr val="39A6DE"/>
                </a:solidFill>
              </a:defRPr>
            </a:lvl3pPr>
            <a:lvl4pPr lvl="3">
              <a:spcBef>
                <a:spcPts val="0"/>
              </a:spcBef>
              <a:spcAft>
                <a:spcPts val="0"/>
              </a:spcAft>
              <a:buClr>
                <a:srgbClr val="39A6DE"/>
              </a:buClr>
              <a:buSzPts val="6000"/>
              <a:buNone/>
              <a:defRPr sz="6000">
                <a:solidFill>
                  <a:srgbClr val="39A6DE"/>
                </a:solidFill>
              </a:defRPr>
            </a:lvl4pPr>
            <a:lvl5pPr lvl="4">
              <a:spcBef>
                <a:spcPts val="0"/>
              </a:spcBef>
              <a:spcAft>
                <a:spcPts val="0"/>
              </a:spcAft>
              <a:buClr>
                <a:srgbClr val="39A6DE"/>
              </a:buClr>
              <a:buSzPts val="6000"/>
              <a:buNone/>
              <a:defRPr sz="6000">
                <a:solidFill>
                  <a:srgbClr val="39A6DE"/>
                </a:solidFill>
              </a:defRPr>
            </a:lvl5pPr>
            <a:lvl6pPr lvl="5">
              <a:spcBef>
                <a:spcPts val="0"/>
              </a:spcBef>
              <a:spcAft>
                <a:spcPts val="0"/>
              </a:spcAft>
              <a:buClr>
                <a:srgbClr val="39A6DE"/>
              </a:buClr>
              <a:buSzPts val="6000"/>
              <a:buNone/>
              <a:defRPr sz="6000">
                <a:solidFill>
                  <a:srgbClr val="39A6DE"/>
                </a:solidFill>
              </a:defRPr>
            </a:lvl6pPr>
            <a:lvl7pPr lvl="6">
              <a:spcBef>
                <a:spcPts val="0"/>
              </a:spcBef>
              <a:spcAft>
                <a:spcPts val="0"/>
              </a:spcAft>
              <a:buClr>
                <a:srgbClr val="39A6DE"/>
              </a:buClr>
              <a:buSzPts val="6000"/>
              <a:buNone/>
              <a:defRPr sz="6000">
                <a:solidFill>
                  <a:srgbClr val="39A6DE"/>
                </a:solidFill>
              </a:defRPr>
            </a:lvl7pPr>
            <a:lvl8pPr lvl="7">
              <a:spcBef>
                <a:spcPts val="0"/>
              </a:spcBef>
              <a:spcAft>
                <a:spcPts val="0"/>
              </a:spcAft>
              <a:buClr>
                <a:srgbClr val="39A6DE"/>
              </a:buClr>
              <a:buSzPts val="6000"/>
              <a:buNone/>
              <a:defRPr sz="6000">
                <a:solidFill>
                  <a:srgbClr val="39A6DE"/>
                </a:solidFill>
              </a:defRPr>
            </a:lvl8pPr>
            <a:lvl9pPr lvl="8">
              <a:spcBef>
                <a:spcPts val="0"/>
              </a:spcBef>
              <a:spcAft>
                <a:spcPts val="0"/>
              </a:spcAft>
              <a:buClr>
                <a:srgbClr val="39A6DE"/>
              </a:buClr>
              <a:buSzPts val="6000"/>
              <a:buNone/>
              <a:defRPr sz="6000">
                <a:solidFill>
                  <a:srgbClr val="39A6DE"/>
                </a:solidFill>
              </a:defRPr>
            </a:lvl9pPr>
          </a:lstStyle>
          <a:p>
            <a:endParaRPr dirty="0"/>
          </a:p>
        </p:txBody>
      </p:sp>
      <p:sp>
        <p:nvSpPr>
          <p:cNvPr id="2" name="Segnaposto piè di pagina 1">
            <a:extLst>
              <a:ext uri="{FF2B5EF4-FFF2-40B4-BE49-F238E27FC236}">
                <a16:creationId xmlns:a16="http://schemas.microsoft.com/office/drawing/2014/main" id="{4F8C7533-6EB9-4E0E-8148-65AFAD61D840}"/>
              </a:ext>
            </a:extLst>
          </p:cNvPr>
          <p:cNvSpPr>
            <a:spLocks noGrp="1"/>
          </p:cNvSpPr>
          <p:nvPr>
            <p:ph type="ftr" sz="quarter" idx="10"/>
          </p:nvPr>
        </p:nvSpPr>
        <p:spPr/>
        <p:txBody>
          <a:bodyPr/>
          <a:lstStyle/>
          <a:p>
            <a:r>
              <a:rPr lang="it-IT"/>
              <a:t>Mario Mezzanzanica - Università di Milano Bicocca - CRISP – Il lavoro al tempo del web</a:t>
            </a:r>
            <a:endParaRPr lang="it-IT" dirty="0"/>
          </a:p>
        </p:txBody>
      </p:sp>
      <p:sp>
        <p:nvSpPr>
          <p:cNvPr id="3" name="Segnaposto numero diapositiva 2">
            <a:extLst>
              <a:ext uri="{FF2B5EF4-FFF2-40B4-BE49-F238E27FC236}">
                <a16:creationId xmlns:a16="http://schemas.microsoft.com/office/drawing/2014/main" id="{C5255DF8-FF4D-4C4A-8732-2EECE360A45E}"/>
              </a:ext>
            </a:extLst>
          </p:cNvPr>
          <p:cNvSpPr>
            <a:spLocks noGrp="1"/>
          </p:cNvSpPr>
          <p:nvPr>
            <p:ph type="sldNum" idx="11"/>
          </p:nvPr>
        </p:nvSpPr>
        <p:spPr/>
        <p:txBody>
          <a:bodyPr/>
          <a:lstStyle/>
          <a:p>
            <a:fld id="{00000000-1234-1234-1234-123412341234}" type="slidenum">
              <a:rPr lang="it-IT" smtClean="0"/>
              <a:pPr/>
              <a:t>‹N›</a:t>
            </a:fld>
            <a:endParaRPr lang="it-IT"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userDrawn="1">
  <p:cSld name="TITLE_1">
    <p:spTree>
      <p:nvGrpSpPr>
        <p:cNvPr id="1" name="Shape 12"/>
        <p:cNvGrpSpPr/>
        <p:nvPr/>
      </p:nvGrpSpPr>
      <p:grpSpPr>
        <a:xfrm>
          <a:off x="0" y="0"/>
          <a:ext cx="0" cy="0"/>
          <a:chOff x="0" y="0"/>
          <a:chExt cx="0" cy="0"/>
        </a:xfrm>
      </p:grpSpPr>
      <p:sp>
        <p:nvSpPr>
          <p:cNvPr id="13" name="Shape 13"/>
          <p:cNvSpPr txBox="1">
            <a:spLocks noGrp="1"/>
          </p:cNvSpPr>
          <p:nvPr>
            <p:ph type="ctrTitle"/>
          </p:nvPr>
        </p:nvSpPr>
        <p:spPr>
          <a:xfrm>
            <a:off x="838200" y="3482725"/>
            <a:ext cx="4332900" cy="1546500"/>
          </a:xfrm>
          <a:prstGeom prst="rect">
            <a:avLst/>
          </a:prstGeom>
        </p:spPr>
        <p:txBody>
          <a:bodyPr spcFirstLastPara="1" wrap="square" lIns="91425" tIns="91425" rIns="91425" bIns="91425" anchor="b" anchorCtr="0"/>
          <a:lstStyle>
            <a:lvl1pPr lvl="0" rtl="0">
              <a:spcBef>
                <a:spcPts val="0"/>
              </a:spcBef>
              <a:spcAft>
                <a:spcPts val="0"/>
              </a:spcAft>
              <a:buClr>
                <a:srgbClr val="774E92"/>
              </a:buClr>
              <a:buSzPts val="4800"/>
              <a:buNone/>
              <a:defRPr sz="4800" spc="-150">
                <a:solidFill>
                  <a:srgbClr val="75DCFE"/>
                </a:solidFill>
                <a:latin typeface="+mj-lt"/>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dirty="0"/>
          </a:p>
        </p:txBody>
      </p:sp>
      <p:sp>
        <p:nvSpPr>
          <p:cNvPr id="14" name="Shape 14"/>
          <p:cNvSpPr txBox="1">
            <a:spLocks noGrp="1"/>
          </p:cNvSpPr>
          <p:nvPr>
            <p:ph type="subTitle" idx="1"/>
          </p:nvPr>
        </p:nvSpPr>
        <p:spPr>
          <a:xfrm>
            <a:off x="838200" y="5082150"/>
            <a:ext cx="4332900" cy="1046400"/>
          </a:xfrm>
          <a:prstGeom prst="rect">
            <a:avLst/>
          </a:prstGeom>
        </p:spPr>
        <p:txBody>
          <a:bodyPr spcFirstLastPara="1" wrap="square" lIns="91425" tIns="91425" rIns="91425" bIns="91425" anchor="t" anchorCtr="0"/>
          <a:lstStyle>
            <a:lvl1pPr lvl="0" rtl="0">
              <a:spcBef>
                <a:spcPts val="0"/>
              </a:spcBef>
              <a:spcAft>
                <a:spcPts val="0"/>
              </a:spcAft>
              <a:buSzPts val="3000"/>
              <a:buFont typeface="Oswald"/>
              <a:buNone/>
              <a:defRPr spc="-150">
                <a:latin typeface="+mj-lt"/>
                <a:ea typeface="Oswald"/>
                <a:cs typeface="Oswald"/>
                <a:sym typeface="Oswald"/>
              </a:defRPr>
            </a:lvl1pPr>
            <a:lvl2pPr lvl="1" rtl="0">
              <a:spcBef>
                <a:spcPts val="0"/>
              </a:spcBef>
              <a:spcAft>
                <a:spcPts val="0"/>
              </a:spcAft>
              <a:buSzPts val="3000"/>
              <a:buFont typeface="Oswald"/>
              <a:buNone/>
              <a:defRPr sz="3000">
                <a:latin typeface="Oswald"/>
                <a:ea typeface="Oswald"/>
                <a:cs typeface="Oswald"/>
                <a:sym typeface="Oswald"/>
              </a:defRPr>
            </a:lvl2pPr>
            <a:lvl3pPr lvl="2" rtl="0">
              <a:spcBef>
                <a:spcPts val="0"/>
              </a:spcBef>
              <a:spcAft>
                <a:spcPts val="0"/>
              </a:spcAft>
              <a:buSzPts val="3000"/>
              <a:buFont typeface="Oswald"/>
              <a:buNone/>
              <a:defRPr sz="3000">
                <a:latin typeface="Oswald"/>
                <a:ea typeface="Oswald"/>
                <a:cs typeface="Oswald"/>
                <a:sym typeface="Oswald"/>
              </a:defRPr>
            </a:lvl3pPr>
            <a:lvl4pPr lvl="3" rtl="0">
              <a:spcBef>
                <a:spcPts val="0"/>
              </a:spcBef>
              <a:spcAft>
                <a:spcPts val="0"/>
              </a:spcAft>
              <a:buSzPts val="3000"/>
              <a:buFont typeface="Oswald"/>
              <a:buNone/>
              <a:defRPr sz="3000">
                <a:latin typeface="Oswald"/>
                <a:ea typeface="Oswald"/>
                <a:cs typeface="Oswald"/>
                <a:sym typeface="Oswald"/>
              </a:defRPr>
            </a:lvl4pPr>
            <a:lvl5pPr lvl="4" rtl="0">
              <a:spcBef>
                <a:spcPts val="0"/>
              </a:spcBef>
              <a:spcAft>
                <a:spcPts val="0"/>
              </a:spcAft>
              <a:buSzPts val="3000"/>
              <a:buFont typeface="Oswald"/>
              <a:buNone/>
              <a:defRPr sz="3000">
                <a:latin typeface="Oswald"/>
                <a:ea typeface="Oswald"/>
                <a:cs typeface="Oswald"/>
                <a:sym typeface="Oswald"/>
              </a:defRPr>
            </a:lvl5pPr>
            <a:lvl6pPr lvl="5" rtl="0">
              <a:spcBef>
                <a:spcPts val="0"/>
              </a:spcBef>
              <a:spcAft>
                <a:spcPts val="0"/>
              </a:spcAft>
              <a:buSzPts val="3000"/>
              <a:buFont typeface="Oswald"/>
              <a:buNone/>
              <a:defRPr sz="3000">
                <a:latin typeface="Oswald"/>
                <a:ea typeface="Oswald"/>
                <a:cs typeface="Oswald"/>
                <a:sym typeface="Oswald"/>
              </a:defRPr>
            </a:lvl6pPr>
            <a:lvl7pPr lvl="6" rtl="0">
              <a:spcBef>
                <a:spcPts val="0"/>
              </a:spcBef>
              <a:spcAft>
                <a:spcPts val="0"/>
              </a:spcAft>
              <a:buSzPts val="3000"/>
              <a:buFont typeface="Oswald"/>
              <a:buNone/>
              <a:defRPr sz="3000">
                <a:latin typeface="Oswald"/>
                <a:ea typeface="Oswald"/>
                <a:cs typeface="Oswald"/>
                <a:sym typeface="Oswald"/>
              </a:defRPr>
            </a:lvl7pPr>
            <a:lvl8pPr lvl="7" rtl="0">
              <a:spcBef>
                <a:spcPts val="0"/>
              </a:spcBef>
              <a:spcAft>
                <a:spcPts val="0"/>
              </a:spcAft>
              <a:buSzPts val="3000"/>
              <a:buFont typeface="Oswald"/>
              <a:buNone/>
              <a:defRPr sz="3000">
                <a:latin typeface="Oswald"/>
                <a:ea typeface="Oswald"/>
                <a:cs typeface="Oswald"/>
                <a:sym typeface="Oswald"/>
              </a:defRPr>
            </a:lvl8pPr>
            <a:lvl9pPr lvl="8" rtl="0">
              <a:spcBef>
                <a:spcPts val="0"/>
              </a:spcBef>
              <a:spcAft>
                <a:spcPts val="0"/>
              </a:spcAft>
              <a:buSzPts val="3000"/>
              <a:buFont typeface="Oswald"/>
              <a:buNone/>
              <a:defRPr sz="3000">
                <a:latin typeface="Oswald"/>
                <a:ea typeface="Oswald"/>
                <a:cs typeface="Oswald"/>
                <a:sym typeface="Oswald"/>
              </a:defRPr>
            </a:lvl9pPr>
          </a:lstStyle>
          <a:p>
            <a:endParaRPr dirty="0"/>
          </a:p>
        </p:txBody>
      </p:sp>
      <p:sp>
        <p:nvSpPr>
          <p:cNvPr id="15" name="Shape 15"/>
          <p:cNvSpPr txBox="1">
            <a:spLocks noGrp="1"/>
          </p:cNvSpPr>
          <p:nvPr>
            <p:ph type="sldNum" idx="12"/>
          </p:nvPr>
        </p:nvSpPr>
        <p:spPr>
          <a:xfrm>
            <a:off x="8480575" y="6352859"/>
            <a:ext cx="548700" cy="4617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‹N›</a:t>
            </a:fld>
            <a:endParaRPr/>
          </a:p>
        </p:txBody>
      </p:sp>
      <p:sp>
        <p:nvSpPr>
          <p:cNvPr id="2" name="Segnaposto piè di pagina 1">
            <a:extLst>
              <a:ext uri="{FF2B5EF4-FFF2-40B4-BE49-F238E27FC236}">
                <a16:creationId xmlns:a16="http://schemas.microsoft.com/office/drawing/2014/main" id="{6075F7D9-F1D8-4187-83C7-F865D648C192}"/>
              </a:ext>
            </a:extLst>
          </p:cNvPr>
          <p:cNvSpPr>
            <a:spLocks noGrp="1"/>
          </p:cNvSpPr>
          <p:nvPr>
            <p:ph type="ftr" sz="quarter" idx="13"/>
          </p:nvPr>
        </p:nvSpPr>
        <p:spPr/>
        <p:txBody>
          <a:bodyPr/>
          <a:lstStyle/>
          <a:p>
            <a:r>
              <a:rPr lang="it-IT"/>
              <a:t>Mario Mezzanzanica - Università di Milano Bicocca - CRISP – Il lavoro al tempo del web</a:t>
            </a:r>
            <a:endParaRPr lang="it-IT" dirty="0"/>
          </a:p>
        </p:txBody>
      </p:sp>
      <p:sp>
        <p:nvSpPr>
          <p:cNvPr id="6" name="Segnaposto immagine 6">
            <a:extLst>
              <a:ext uri="{FF2B5EF4-FFF2-40B4-BE49-F238E27FC236}">
                <a16:creationId xmlns:a16="http://schemas.microsoft.com/office/drawing/2014/main" id="{83D9E175-2BE6-47DD-9973-55D32C2275DC}"/>
              </a:ext>
            </a:extLst>
          </p:cNvPr>
          <p:cNvSpPr>
            <a:spLocks noGrp="1"/>
          </p:cNvSpPr>
          <p:nvPr>
            <p:ph type="pic" sz="quarter" idx="14" hasCustomPrompt="1"/>
          </p:nvPr>
        </p:nvSpPr>
        <p:spPr>
          <a:xfrm>
            <a:off x="47625" y="6356350"/>
            <a:ext cx="2205038" cy="501650"/>
          </a:xfrm>
        </p:spPr>
        <p:txBody>
          <a:bodyPr/>
          <a:lstStyle>
            <a:lvl1pPr>
              <a:defRPr sz="800">
                <a:latin typeface="+mj-lt"/>
              </a:defRPr>
            </a:lvl1pPr>
          </a:lstStyle>
          <a:p>
            <a:r>
              <a:rPr lang="it-IT" dirty="0">
                <a:latin typeface="+mj-lt"/>
              </a:rPr>
              <a:t>Hai un immagine da inserire?</a:t>
            </a:r>
            <a:endParaRPr lang="it-IT"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reserve="1" userDrawn="1">
  <p:cSld name="1_Quote">
    <p:spTree>
      <p:nvGrpSpPr>
        <p:cNvPr id="1" name="Shape 16"/>
        <p:cNvGrpSpPr/>
        <p:nvPr/>
      </p:nvGrpSpPr>
      <p:grpSpPr>
        <a:xfrm>
          <a:off x="0" y="0"/>
          <a:ext cx="0" cy="0"/>
          <a:chOff x="0" y="0"/>
          <a:chExt cx="0" cy="0"/>
        </a:xfrm>
      </p:grpSpPr>
      <p:sp>
        <p:nvSpPr>
          <p:cNvPr id="17" name="Shape 17"/>
          <p:cNvSpPr txBox="1">
            <a:spLocks noGrp="1"/>
          </p:cNvSpPr>
          <p:nvPr>
            <p:ph type="body" idx="1"/>
          </p:nvPr>
        </p:nvSpPr>
        <p:spPr>
          <a:xfrm>
            <a:off x="810450" y="2730000"/>
            <a:ext cx="6093300" cy="1093200"/>
          </a:xfrm>
          <a:prstGeom prst="rect">
            <a:avLst/>
          </a:prstGeom>
        </p:spPr>
        <p:txBody>
          <a:bodyPr spcFirstLastPara="1" wrap="square" lIns="91425" tIns="91425" rIns="91425" bIns="91425" anchor="t" anchorCtr="0"/>
          <a:lstStyle>
            <a:lvl1pPr marL="457200" lvl="0" indent="-457200" rtl="0">
              <a:spcBef>
                <a:spcPts val="600"/>
              </a:spcBef>
              <a:spcAft>
                <a:spcPts val="0"/>
              </a:spcAft>
              <a:buSzPts val="3600"/>
              <a:buFont typeface="Oswald"/>
              <a:buChar char="◇"/>
              <a:defRPr sz="3600" spc="-150">
                <a:latin typeface="+mj-lt"/>
                <a:ea typeface="Oswald"/>
                <a:cs typeface="Oswald"/>
                <a:sym typeface="Oswald"/>
              </a:defRPr>
            </a:lvl1pPr>
            <a:lvl2pPr marL="914400" lvl="1" indent="-457200" rtl="0">
              <a:spcBef>
                <a:spcPts val="0"/>
              </a:spcBef>
              <a:spcAft>
                <a:spcPts val="0"/>
              </a:spcAft>
              <a:buSzPts val="3600"/>
              <a:buFont typeface="Oswald"/>
              <a:buChar char="○"/>
              <a:defRPr sz="3600">
                <a:latin typeface="Oswald"/>
                <a:ea typeface="Oswald"/>
                <a:cs typeface="Oswald"/>
                <a:sym typeface="Oswald"/>
              </a:defRPr>
            </a:lvl2pPr>
            <a:lvl3pPr marL="1371600" lvl="2" indent="-457200" rtl="0">
              <a:spcBef>
                <a:spcPts val="0"/>
              </a:spcBef>
              <a:spcAft>
                <a:spcPts val="0"/>
              </a:spcAft>
              <a:buSzPts val="3600"/>
              <a:buFont typeface="Oswald"/>
              <a:buChar char="■"/>
              <a:defRPr sz="3600">
                <a:latin typeface="Oswald"/>
                <a:ea typeface="Oswald"/>
                <a:cs typeface="Oswald"/>
                <a:sym typeface="Oswald"/>
              </a:defRPr>
            </a:lvl3pPr>
            <a:lvl4pPr marL="1828800" lvl="3" indent="-457200" rtl="0">
              <a:spcBef>
                <a:spcPts val="0"/>
              </a:spcBef>
              <a:spcAft>
                <a:spcPts val="0"/>
              </a:spcAft>
              <a:buSzPts val="3600"/>
              <a:buFont typeface="Oswald"/>
              <a:buChar char="●"/>
              <a:defRPr sz="3600">
                <a:latin typeface="Oswald"/>
                <a:ea typeface="Oswald"/>
                <a:cs typeface="Oswald"/>
                <a:sym typeface="Oswald"/>
              </a:defRPr>
            </a:lvl4pPr>
            <a:lvl5pPr marL="2286000" lvl="4" indent="-457200" rtl="0">
              <a:spcBef>
                <a:spcPts val="0"/>
              </a:spcBef>
              <a:spcAft>
                <a:spcPts val="0"/>
              </a:spcAft>
              <a:buSzPts val="3600"/>
              <a:buFont typeface="Oswald"/>
              <a:buChar char="○"/>
              <a:defRPr sz="3600">
                <a:latin typeface="Oswald"/>
                <a:ea typeface="Oswald"/>
                <a:cs typeface="Oswald"/>
                <a:sym typeface="Oswald"/>
              </a:defRPr>
            </a:lvl5pPr>
            <a:lvl6pPr marL="2743200" lvl="5" indent="-457200" rtl="0">
              <a:spcBef>
                <a:spcPts val="0"/>
              </a:spcBef>
              <a:spcAft>
                <a:spcPts val="0"/>
              </a:spcAft>
              <a:buSzPts val="3600"/>
              <a:buFont typeface="Oswald"/>
              <a:buChar char="■"/>
              <a:defRPr sz="3600">
                <a:latin typeface="Oswald"/>
                <a:ea typeface="Oswald"/>
                <a:cs typeface="Oswald"/>
                <a:sym typeface="Oswald"/>
              </a:defRPr>
            </a:lvl6pPr>
            <a:lvl7pPr marL="3200400" lvl="6" indent="-457200" rtl="0">
              <a:spcBef>
                <a:spcPts val="0"/>
              </a:spcBef>
              <a:spcAft>
                <a:spcPts val="0"/>
              </a:spcAft>
              <a:buSzPts val="3600"/>
              <a:buFont typeface="Oswald"/>
              <a:buChar char="●"/>
              <a:defRPr sz="3600">
                <a:latin typeface="Oswald"/>
                <a:ea typeface="Oswald"/>
                <a:cs typeface="Oswald"/>
                <a:sym typeface="Oswald"/>
              </a:defRPr>
            </a:lvl7pPr>
            <a:lvl8pPr marL="3657600" lvl="7" indent="-457200" rtl="0">
              <a:spcBef>
                <a:spcPts val="0"/>
              </a:spcBef>
              <a:spcAft>
                <a:spcPts val="0"/>
              </a:spcAft>
              <a:buSzPts val="3600"/>
              <a:buFont typeface="Oswald"/>
              <a:buChar char="○"/>
              <a:defRPr sz="3600">
                <a:latin typeface="Oswald"/>
                <a:ea typeface="Oswald"/>
                <a:cs typeface="Oswald"/>
                <a:sym typeface="Oswald"/>
              </a:defRPr>
            </a:lvl8pPr>
            <a:lvl9pPr marL="4114800" lvl="8" indent="-457200">
              <a:spcBef>
                <a:spcPts val="0"/>
              </a:spcBef>
              <a:spcAft>
                <a:spcPts val="0"/>
              </a:spcAft>
              <a:buSzPts val="3600"/>
              <a:buFont typeface="Oswald"/>
              <a:buChar char="■"/>
              <a:defRPr sz="3600">
                <a:latin typeface="Oswald"/>
                <a:ea typeface="Oswald"/>
                <a:cs typeface="Oswald"/>
                <a:sym typeface="Oswald"/>
              </a:defRPr>
            </a:lvl9pPr>
          </a:lstStyle>
          <a:p>
            <a:endParaRPr dirty="0"/>
          </a:p>
        </p:txBody>
      </p:sp>
      <p:sp>
        <p:nvSpPr>
          <p:cNvPr id="18" name="Shape 18"/>
          <p:cNvSpPr/>
          <p:nvPr/>
        </p:nvSpPr>
        <p:spPr>
          <a:xfrm>
            <a:off x="5374772" y="843525"/>
            <a:ext cx="2963200" cy="2740650"/>
          </a:xfrm>
          <a:prstGeom prst="rect">
            <a:avLst/>
          </a:prstGeom>
        </p:spPr>
        <p:txBody>
          <a:bodyPr>
            <a:prstTxWarp prst="textPlain">
              <a:avLst/>
            </a:prstTxWarp>
          </a:bodyPr>
          <a:lstStyle/>
          <a:p>
            <a:pPr lvl="0" algn="ctr"/>
            <a:r>
              <a:rPr lang="it-IT" b="0" i="0" dirty="0">
                <a:ln>
                  <a:noFill/>
                </a:ln>
                <a:solidFill>
                  <a:srgbClr val="FFFFFF">
                    <a:alpha val="26920"/>
                  </a:srgbClr>
                </a:solidFill>
                <a:latin typeface="Arial"/>
              </a:rPr>
              <a:t>?</a:t>
            </a:r>
            <a:endParaRPr b="0" i="0" dirty="0">
              <a:ln>
                <a:noFill/>
              </a:ln>
              <a:solidFill>
                <a:srgbClr val="FFFFFF">
                  <a:alpha val="26920"/>
                </a:srgbClr>
              </a:solidFill>
              <a:latin typeface="Arial"/>
            </a:endParaRPr>
          </a:p>
        </p:txBody>
      </p:sp>
      <p:sp>
        <p:nvSpPr>
          <p:cNvPr id="19" name="Shape 19"/>
          <p:cNvSpPr txBox="1">
            <a:spLocks noGrp="1"/>
          </p:cNvSpPr>
          <p:nvPr>
            <p:ph type="sldNum" idx="12"/>
          </p:nvPr>
        </p:nvSpPr>
        <p:spPr>
          <a:xfrm>
            <a:off x="8480575" y="6356350"/>
            <a:ext cx="548700" cy="461700"/>
          </a:xfrm>
          <a:prstGeom prst="rect">
            <a:avLst/>
          </a:prstGeom>
        </p:spPr>
        <p:txBody>
          <a:bodyPr spcFirstLastPara="1" wrap="square" lIns="91425" tIns="91425" rIns="91425" bIns="91425" anchor="t" anchorCtr="0">
            <a:noAutofit/>
          </a:bodyPr>
          <a:lstStyle>
            <a:lvl1pPr lvl="0">
              <a:buNone/>
              <a:defRPr>
                <a:latin typeface="+mj-lt"/>
                <a:ea typeface="Oswald"/>
                <a:cs typeface="Oswald"/>
                <a:sym typeface="Oswald"/>
              </a:defRPr>
            </a:lvl1pPr>
            <a:lvl2pPr lvl="1">
              <a:buNone/>
              <a:defRPr>
                <a:latin typeface="Oswald"/>
                <a:ea typeface="Oswald"/>
                <a:cs typeface="Oswald"/>
                <a:sym typeface="Oswald"/>
              </a:defRPr>
            </a:lvl2pPr>
            <a:lvl3pPr lvl="2">
              <a:buNone/>
              <a:defRPr>
                <a:latin typeface="Oswald"/>
                <a:ea typeface="Oswald"/>
                <a:cs typeface="Oswald"/>
                <a:sym typeface="Oswald"/>
              </a:defRPr>
            </a:lvl3pPr>
            <a:lvl4pPr lvl="3">
              <a:buNone/>
              <a:defRPr>
                <a:latin typeface="Oswald"/>
                <a:ea typeface="Oswald"/>
                <a:cs typeface="Oswald"/>
                <a:sym typeface="Oswald"/>
              </a:defRPr>
            </a:lvl4pPr>
            <a:lvl5pPr lvl="4">
              <a:buNone/>
              <a:defRPr>
                <a:latin typeface="Oswald"/>
                <a:ea typeface="Oswald"/>
                <a:cs typeface="Oswald"/>
                <a:sym typeface="Oswald"/>
              </a:defRPr>
            </a:lvl5pPr>
            <a:lvl6pPr lvl="5">
              <a:buNone/>
              <a:defRPr>
                <a:latin typeface="Oswald"/>
                <a:ea typeface="Oswald"/>
                <a:cs typeface="Oswald"/>
                <a:sym typeface="Oswald"/>
              </a:defRPr>
            </a:lvl6pPr>
            <a:lvl7pPr lvl="6">
              <a:buNone/>
              <a:defRPr>
                <a:latin typeface="Oswald"/>
                <a:ea typeface="Oswald"/>
                <a:cs typeface="Oswald"/>
                <a:sym typeface="Oswald"/>
              </a:defRPr>
            </a:lvl7pPr>
            <a:lvl8pPr lvl="7">
              <a:buNone/>
              <a:defRPr>
                <a:latin typeface="Oswald"/>
                <a:ea typeface="Oswald"/>
                <a:cs typeface="Oswald"/>
                <a:sym typeface="Oswald"/>
              </a:defRPr>
            </a:lvl8pPr>
            <a:lvl9pPr lvl="8">
              <a:buNone/>
              <a:defRPr>
                <a:latin typeface="Oswald"/>
                <a:ea typeface="Oswald"/>
                <a:cs typeface="Oswald"/>
                <a:sym typeface="Oswald"/>
              </a:defRPr>
            </a:lvl9pPr>
          </a:lstStyle>
          <a:p>
            <a:fld id="{00000000-1234-1234-1234-123412341234}" type="slidenum">
              <a:rPr lang="it-IT" smtClean="0"/>
              <a:pPr/>
              <a:t>‹N›</a:t>
            </a:fld>
            <a:endParaRPr lang="it-IT" dirty="0"/>
          </a:p>
        </p:txBody>
      </p:sp>
      <p:sp>
        <p:nvSpPr>
          <p:cNvPr id="2" name="Segnaposto piè di pagina 1">
            <a:extLst>
              <a:ext uri="{FF2B5EF4-FFF2-40B4-BE49-F238E27FC236}">
                <a16:creationId xmlns:a16="http://schemas.microsoft.com/office/drawing/2014/main" id="{3F58038C-B9E4-47C7-8C67-41EDAE401F08}"/>
              </a:ext>
            </a:extLst>
          </p:cNvPr>
          <p:cNvSpPr>
            <a:spLocks noGrp="1"/>
          </p:cNvSpPr>
          <p:nvPr>
            <p:ph type="ftr" sz="quarter" idx="13"/>
          </p:nvPr>
        </p:nvSpPr>
        <p:spPr>
          <a:xfrm>
            <a:off x="827249" y="6356350"/>
            <a:ext cx="7653325" cy="461700"/>
          </a:xfrm>
        </p:spPr>
        <p:txBody>
          <a:bodyPr/>
          <a:lstStyle/>
          <a:p>
            <a:r>
              <a:rPr lang="it-IT"/>
              <a:t>Mario Mezzanzanica - Università di Milano Bicocca - CRISP – Il lavoro al tempo del web</a:t>
            </a:r>
            <a:endParaRPr lang="it-IT" dirty="0"/>
          </a:p>
        </p:txBody>
      </p:sp>
    </p:spTree>
    <p:extLst>
      <p:ext uri="{BB962C8B-B14F-4D97-AF65-F5344CB8AC3E}">
        <p14:creationId xmlns:p14="http://schemas.microsoft.com/office/powerpoint/2010/main" val="949166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 1 column" type="tx">
  <p:cSld name="TITLE_AND_BODY">
    <p:bg>
      <p:bgPr>
        <a:solidFill>
          <a:schemeClr val="bg1"/>
        </a:solidFill>
        <a:effectLst/>
      </p:bgPr>
    </p:bg>
    <p:spTree>
      <p:nvGrpSpPr>
        <p:cNvPr id="1" name="Shape 20"/>
        <p:cNvGrpSpPr/>
        <p:nvPr/>
      </p:nvGrpSpPr>
      <p:grpSpPr>
        <a:xfrm>
          <a:off x="0" y="0"/>
          <a:ext cx="0" cy="0"/>
          <a:chOff x="0" y="0"/>
          <a:chExt cx="0" cy="0"/>
        </a:xfrm>
      </p:grpSpPr>
      <p:sp>
        <p:nvSpPr>
          <p:cNvPr id="9" name="Rettangolo 8">
            <a:extLst>
              <a:ext uri="{FF2B5EF4-FFF2-40B4-BE49-F238E27FC236}">
                <a16:creationId xmlns:a16="http://schemas.microsoft.com/office/drawing/2014/main" id="{3E3055AE-801B-461A-916F-C4A278EDBD22}"/>
              </a:ext>
            </a:extLst>
          </p:cNvPr>
          <p:cNvSpPr/>
          <p:nvPr userDrawn="1"/>
        </p:nvSpPr>
        <p:spPr>
          <a:xfrm>
            <a:off x="0" y="6356351"/>
            <a:ext cx="9144000" cy="501650"/>
          </a:xfrm>
          <a:prstGeom prst="rect">
            <a:avLst/>
          </a:prstGeom>
          <a:solidFill>
            <a:srgbClr val="75DCFE"/>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Shape 21"/>
          <p:cNvSpPr txBox="1">
            <a:spLocks noGrp="1"/>
          </p:cNvSpPr>
          <p:nvPr>
            <p:ph type="title" hasCustomPrompt="1"/>
          </p:nvPr>
        </p:nvSpPr>
        <p:spPr>
          <a:xfrm>
            <a:off x="827250" y="788425"/>
            <a:ext cx="4109400" cy="935400"/>
          </a:xfrm>
          <a:prstGeom prst="rect">
            <a:avLst/>
          </a:prstGeom>
        </p:spPr>
        <p:txBody>
          <a:bodyPr spcFirstLastPara="1" wrap="square" lIns="91425" tIns="91425" rIns="91425" bIns="91425" anchor="t" anchorCtr="0"/>
          <a:lstStyle>
            <a:lvl1pPr lvl="0" rtl="0">
              <a:spcBef>
                <a:spcPts val="0"/>
              </a:spcBef>
              <a:spcAft>
                <a:spcPts val="0"/>
              </a:spcAft>
              <a:buClr>
                <a:srgbClr val="9BDED2"/>
              </a:buClr>
              <a:buSzPts val="2400"/>
              <a:buFont typeface="Oswald"/>
              <a:buNone/>
              <a:defRPr sz="2400">
                <a:solidFill>
                  <a:schemeClr val="bg1"/>
                </a:solidFill>
                <a:highlight>
                  <a:srgbClr val="75DCFE"/>
                </a:highlight>
                <a:latin typeface="+mj-lt"/>
                <a:ea typeface="Oswald"/>
                <a:cs typeface="Oswald"/>
                <a:sym typeface="Oswald"/>
              </a:defRPr>
            </a:lvl1pPr>
            <a:lvl2pPr lvl="1" rt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2pPr>
            <a:lvl3pPr lvl="2" rt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3pPr>
            <a:lvl4pPr lvl="3" rt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4pPr>
            <a:lvl5pPr lvl="4" rt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5pPr>
            <a:lvl6pPr lvl="5" rt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6pPr>
            <a:lvl7pPr lvl="6" rt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7pPr>
            <a:lvl8pPr lvl="7" rt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8pPr>
            <a:lvl9pPr lvl="8" rt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9pPr>
          </a:lstStyle>
          <a:p>
            <a:r>
              <a:rPr lang="it-IT" dirty="0"/>
              <a:t>Inserire un titolo</a:t>
            </a:r>
            <a:endParaRPr dirty="0"/>
          </a:p>
        </p:txBody>
      </p:sp>
      <p:sp>
        <p:nvSpPr>
          <p:cNvPr id="22" name="Shape 22"/>
          <p:cNvSpPr txBox="1">
            <a:spLocks noGrp="1"/>
          </p:cNvSpPr>
          <p:nvPr>
            <p:ph type="body" idx="1"/>
          </p:nvPr>
        </p:nvSpPr>
        <p:spPr>
          <a:xfrm>
            <a:off x="827250" y="1600200"/>
            <a:ext cx="7489500" cy="4756149"/>
          </a:xfrm>
          <a:prstGeom prst="rect">
            <a:avLst/>
          </a:prstGeom>
        </p:spPr>
        <p:txBody>
          <a:bodyPr spcFirstLastPara="1" wrap="square" lIns="91425" tIns="91425" rIns="91425" bIns="91425" anchor="t" anchorCtr="0"/>
          <a:lstStyle>
            <a:lvl1pPr marL="38100" lvl="0" indent="0" rtl="0">
              <a:spcBef>
                <a:spcPts val="600"/>
              </a:spcBef>
              <a:spcAft>
                <a:spcPts val="0"/>
              </a:spcAft>
              <a:buClr>
                <a:srgbClr val="FFFFFF"/>
              </a:buClr>
              <a:buSzPts val="3000"/>
              <a:buFont typeface="Open Sans"/>
              <a:buNone/>
              <a:defRPr lang="it-IT" sz="2400" b="0" i="0" smtClean="0">
                <a:solidFill>
                  <a:srgbClr val="212131"/>
                </a:solidFill>
                <a:effectLst/>
              </a:defRPr>
            </a:lvl1pPr>
            <a:lvl2pPr marL="914400" lvl="1" indent="-381000" rtl="0">
              <a:spcBef>
                <a:spcPts val="0"/>
              </a:spcBef>
              <a:spcAft>
                <a:spcPts val="0"/>
              </a:spcAft>
              <a:buClr>
                <a:srgbClr val="FFFFFF"/>
              </a:buClr>
              <a:buSzPts val="2400"/>
              <a:buFont typeface="Open Sans"/>
              <a:buChar char="○"/>
              <a:defRPr sz="2400">
                <a:solidFill>
                  <a:srgbClr val="FFFFFF"/>
                </a:solidFill>
                <a:latin typeface="Open Sans"/>
                <a:ea typeface="Open Sans"/>
                <a:cs typeface="Open Sans"/>
                <a:sym typeface="Open Sans"/>
              </a:defRPr>
            </a:lvl2pPr>
            <a:lvl3pPr marL="1371600" lvl="2" indent="-381000" rtl="0">
              <a:spcBef>
                <a:spcPts val="0"/>
              </a:spcBef>
              <a:spcAft>
                <a:spcPts val="0"/>
              </a:spcAft>
              <a:buClr>
                <a:srgbClr val="FFFFFF"/>
              </a:buClr>
              <a:buSzPts val="2400"/>
              <a:buFont typeface="Open Sans"/>
              <a:buChar char="■"/>
              <a:defRPr sz="2400">
                <a:solidFill>
                  <a:srgbClr val="FFFFFF"/>
                </a:solidFill>
                <a:latin typeface="Open Sans"/>
                <a:ea typeface="Open Sans"/>
                <a:cs typeface="Open Sans"/>
                <a:sym typeface="Open Sans"/>
              </a:defRPr>
            </a:lvl3pPr>
            <a:lvl4pPr marL="1828800" lvl="3" indent="-342900" rtl="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4pPr>
            <a:lvl5pPr marL="2286000" lvl="4" indent="-342900" rtl="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5pPr>
            <a:lvl6pPr marL="2743200" lvl="5" indent="-342900" rtl="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6pPr>
            <a:lvl7pPr marL="3200400" lvl="6" indent="-342900" rtl="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7pPr>
            <a:lvl8pPr marL="3657600" lvl="7" indent="-342900" rtl="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8pPr>
            <a:lvl9pPr marL="4114800" lvl="8" indent="-342900" rtl="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9pPr>
          </a:lstStyle>
          <a:p>
            <a:endParaRPr dirty="0"/>
          </a:p>
        </p:txBody>
      </p:sp>
      <p:sp>
        <p:nvSpPr>
          <p:cNvPr id="23" name="Shape 23"/>
          <p:cNvSpPr txBox="1">
            <a:spLocks noGrp="1"/>
          </p:cNvSpPr>
          <p:nvPr>
            <p:ph type="sldNum" idx="12"/>
          </p:nvPr>
        </p:nvSpPr>
        <p:spPr>
          <a:xfrm>
            <a:off x="8480575" y="6356350"/>
            <a:ext cx="548700" cy="4617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‹N›</a:t>
            </a:fld>
            <a:endParaRPr dirty="0"/>
          </a:p>
        </p:txBody>
      </p:sp>
      <p:sp>
        <p:nvSpPr>
          <p:cNvPr id="2" name="Segnaposto piè di pagina 1">
            <a:extLst>
              <a:ext uri="{FF2B5EF4-FFF2-40B4-BE49-F238E27FC236}">
                <a16:creationId xmlns:a16="http://schemas.microsoft.com/office/drawing/2014/main" id="{1CA7407D-C859-4206-924A-4385B9598ED9}"/>
              </a:ext>
            </a:extLst>
          </p:cNvPr>
          <p:cNvSpPr>
            <a:spLocks noGrp="1"/>
          </p:cNvSpPr>
          <p:nvPr>
            <p:ph type="ftr" sz="quarter" idx="13"/>
          </p:nvPr>
        </p:nvSpPr>
        <p:spPr>
          <a:xfrm>
            <a:off x="827249" y="6356350"/>
            <a:ext cx="7653325" cy="461700"/>
          </a:xfrm>
        </p:spPr>
        <p:txBody>
          <a:bodyPr/>
          <a:lstStyle/>
          <a:p>
            <a:r>
              <a:rPr lang="it-IT"/>
              <a:t>Mario Mezzanzanica - Università di Milano Bicocca - CRISP – Il lavoro al tempo del web</a:t>
            </a:r>
            <a:endParaRPr lang="it-IT" dirty="0"/>
          </a:p>
        </p:txBody>
      </p:sp>
      <p:pic>
        <p:nvPicPr>
          <p:cNvPr id="10" name="Immagine 9">
            <a:extLst>
              <a:ext uri="{FF2B5EF4-FFF2-40B4-BE49-F238E27FC236}">
                <a16:creationId xmlns:a16="http://schemas.microsoft.com/office/drawing/2014/main" id="{5423E973-FAB3-4C0F-B7E7-95F9C73B5060}"/>
              </a:ext>
            </a:extLst>
          </p:cNvPr>
          <p:cNvPicPr>
            <a:picLocks noChangeAspect="1"/>
          </p:cNvPicPr>
          <p:nvPr userDrawn="1"/>
        </p:nvPicPr>
        <p:blipFill>
          <a:blip r:embed="rId2"/>
          <a:stretch>
            <a:fillRect/>
          </a:stretch>
        </p:blipFill>
        <p:spPr>
          <a:xfrm>
            <a:off x="8241009" y="257141"/>
            <a:ext cx="672655" cy="657260"/>
          </a:xfrm>
          <a:prstGeom prst="rect">
            <a:avLst/>
          </a:prstGeom>
        </p:spPr>
      </p:pic>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_ONLY">
    <p:bg>
      <p:bgPr>
        <a:solidFill>
          <a:schemeClr val="bg1"/>
        </a:solidFill>
        <a:effectLst/>
      </p:bgPr>
    </p:bg>
    <p:spTree>
      <p:nvGrpSpPr>
        <p:cNvPr id="1" name="Shape 35"/>
        <p:cNvGrpSpPr/>
        <p:nvPr/>
      </p:nvGrpSpPr>
      <p:grpSpPr>
        <a:xfrm>
          <a:off x="0" y="0"/>
          <a:ext cx="0" cy="0"/>
          <a:chOff x="0" y="0"/>
          <a:chExt cx="0" cy="0"/>
        </a:xfrm>
      </p:grpSpPr>
      <p:sp>
        <p:nvSpPr>
          <p:cNvPr id="5" name="Rettangolo 4">
            <a:extLst>
              <a:ext uri="{FF2B5EF4-FFF2-40B4-BE49-F238E27FC236}">
                <a16:creationId xmlns:a16="http://schemas.microsoft.com/office/drawing/2014/main" id="{828B4C29-B317-47F2-946A-E0D5FB0E7297}"/>
              </a:ext>
            </a:extLst>
          </p:cNvPr>
          <p:cNvSpPr/>
          <p:nvPr userDrawn="1"/>
        </p:nvSpPr>
        <p:spPr>
          <a:xfrm>
            <a:off x="0" y="6356351"/>
            <a:ext cx="9144000" cy="501650"/>
          </a:xfrm>
          <a:prstGeom prst="rect">
            <a:avLst/>
          </a:prstGeom>
          <a:solidFill>
            <a:srgbClr val="75DCFE"/>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Shape 36"/>
          <p:cNvSpPr txBox="1">
            <a:spLocks noGrp="1"/>
          </p:cNvSpPr>
          <p:nvPr>
            <p:ph type="title" hasCustomPrompt="1"/>
          </p:nvPr>
        </p:nvSpPr>
        <p:spPr>
          <a:xfrm>
            <a:off x="827250" y="788425"/>
            <a:ext cx="4109400" cy="935400"/>
          </a:xfrm>
          <a:prstGeom prst="rect">
            <a:avLst/>
          </a:prstGeom>
        </p:spPr>
        <p:txBody>
          <a:bodyPr spcFirstLastPara="1" wrap="square" lIns="91425" tIns="91425" rIns="91425" bIns="91425" anchor="t" anchorCtr="0"/>
          <a:lstStyle>
            <a:lvl1pPr lvl="0">
              <a:spcBef>
                <a:spcPts val="0"/>
              </a:spcBef>
              <a:spcAft>
                <a:spcPts val="0"/>
              </a:spcAft>
              <a:buSzPts val="2400"/>
              <a:buNone/>
              <a:defRPr>
                <a:solidFill>
                  <a:schemeClr val="bg1"/>
                </a:solidFill>
                <a:highlight>
                  <a:srgbClr val="75DCFE"/>
                </a:highlight>
                <a:latin typeface="+mj-lt"/>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r>
              <a:rPr lang="it-IT" dirty="0"/>
              <a:t>Fare click per inserire un titolo</a:t>
            </a:r>
            <a:endParaRPr dirty="0"/>
          </a:p>
        </p:txBody>
      </p:sp>
      <p:sp>
        <p:nvSpPr>
          <p:cNvPr id="37" name="Shape 37"/>
          <p:cNvSpPr txBox="1">
            <a:spLocks noGrp="1"/>
          </p:cNvSpPr>
          <p:nvPr>
            <p:ph type="sldNum" idx="12"/>
          </p:nvPr>
        </p:nvSpPr>
        <p:spPr>
          <a:xfrm>
            <a:off x="8480575" y="6356350"/>
            <a:ext cx="548700" cy="4617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‹N›</a:t>
            </a:fld>
            <a:endParaRPr/>
          </a:p>
        </p:txBody>
      </p:sp>
      <p:sp>
        <p:nvSpPr>
          <p:cNvPr id="2" name="Segnaposto piè di pagina 1">
            <a:extLst>
              <a:ext uri="{FF2B5EF4-FFF2-40B4-BE49-F238E27FC236}">
                <a16:creationId xmlns:a16="http://schemas.microsoft.com/office/drawing/2014/main" id="{BB4E59F3-F6BF-453B-855F-812E66EDEBE7}"/>
              </a:ext>
            </a:extLst>
          </p:cNvPr>
          <p:cNvSpPr>
            <a:spLocks noGrp="1"/>
          </p:cNvSpPr>
          <p:nvPr>
            <p:ph type="ftr" sz="quarter" idx="13"/>
          </p:nvPr>
        </p:nvSpPr>
        <p:spPr>
          <a:xfrm>
            <a:off x="827249" y="6356350"/>
            <a:ext cx="7653325" cy="461700"/>
          </a:xfrm>
        </p:spPr>
        <p:txBody>
          <a:bodyPr/>
          <a:lstStyle/>
          <a:p>
            <a:r>
              <a:rPr lang="it-IT"/>
              <a:t>Mario Mezzanzanica - Università di Milano Bicocca - CRISP – Il lavoro al tempo del web</a:t>
            </a:r>
            <a:endParaRPr lang="it-IT" dirty="0"/>
          </a:p>
        </p:txBody>
      </p:sp>
      <p:pic>
        <p:nvPicPr>
          <p:cNvPr id="6" name="Immagine 5">
            <a:extLst>
              <a:ext uri="{FF2B5EF4-FFF2-40B4-BE49-F238E27FC236}">
                <a16:creationId xmlns:a16="http://schemas.microsoft.com/office/drawing/2014/main" id="{135CF720-AD7E-4E40-A3CC-52C0994D3D33}"/>
              </a:ext>
            </a:extLst>
          </p:cNvPr>
          <p:cNvPicPr>
            <a:picLocks noChangeAspect="1"/>
          </p:cNvPicPr>
          <p:nvPr userDrawn="1"/>
        </p:nvPicPr>
        <p:blipFill>
          <a:blip r:embed="rId2"/>
          <a:stretch>
            <a:fillRect/>
          </a:stretch>
        </p:blipFill>
        <p:spPr>
          <a:xfrm>
            <a:off x="8241009" y="257141"/>
            <a:ext cx="672655" cy="65726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Caption">
  <p:cSld name="CAPTION_ONLY">
    <p:bg>
      <p:bgPr>
        <a:solidFill>
          <a:schemeClr val="bg1"/>
        </a:solidFill>
        <a:effectLst/>
      </p:bgPr>
    </p:bg>
    <p:spTree>
      <p:nvGrpSpPr>
        <p:cNvPr id="1" name="Shape 38"/>
        <p:cNvGrpSpPr/>
        <p:nvPr/>
      </p:nvGrpSpPr>
      <p:grpSpPr>
        <a:xfrm>
          <a:off x="0" y="0"/>
          <a:ext cx="0" cy="0"/>
          <a:chOff x="0" y="0"/>
          <a:chExt cx="0" cy="0"/>
        </a:xfrm>
      </p:grpSpPr>
      <p:sp>
        <p:nvSpPr>
          <p:cNvPr id="5" name="Rettangolo 4">
            <a:extLst>
              <a:ext uri="{FF2B5EF4-FFF2-40B4-BE49-F238E27FC236}">
                <a16:creationId xmlns:a16="http://schemas.microsoft.com/office/drawing/2014/main" id="{D76D6BA2-8879-4B07-A318-C96C41613C3C}"/>
              </a:ext>
            </a:extLst>
          </p:cNvPr>
          <p:cNvSpPr/>
          <p:nvPr userDrawn="1"/>
        </p:nvSpPr>
        <p:spPr>
          <a:xfrm>
            <a:off x="0" y="6356351"/>
            <a:ext cx="9144000" cy="501650"/>
          </a:xfrm>
          <a:prstGeom prst="rect">
            <a:avLst/>
          </a:prstGeom>
          <a:solidFill>
            <a:srgbClr val="75DCFE"/>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Shape 39"/>
          <p:cNvSpPr txBox="1">
            <a:spLocks noGrp="1"/>
          </p:cNvSpPr>
          <p:nvPr>
            <p:ph type="body" idx="1"/>
          </p:nvPr>
        </p:nvSpPr>
        <p:spPr>
          <a:xfrm>
            <a:off x="457200" y="5663650"/>
            <a:ext cx="8229600" cy="692700"/>
          </a:xfrm>
          <a:prstGeom prst="rect">
            <a:avLst/>
          </a:prstGeom>
        </p:spPr>
        <p:txBody>
          <a:bodyPr spcFirstLastPara="1" wrap="square" lIns="91425" tIns="91425" rIns="91425" bIns="91425" anchor="t" anchorCtr="0"/>
          <a:lstStyle>
            <a:lvl1pPr marL="457200" lvl="0" indent="-228600" algn="ctr">
              <a:spcBef>
                <a:spcPts val="360"/>
              </a:spcBef>
              <a:spcAft>
                <a:spcPts val="0"/>
              </a:spcAft>
              <a:buClr>
                <a:srgbClr val="39A6DE"/>
              </a:buClr>
              <a:buSzPts val="1800"/>
              <a:buFont typeface="Oswald"/>
              <a:buNone/>
              <a:defRPr sz="1800">
                <a:solidFill>
                  <a:srgbClr val="007780"/>
                </a:solidFill>
                <a:highlight>
                  <a:srgbClr val="FFFFFF"/>
                </a:highlight>
                <a:latin typeface="+mn-lt"/>
                <a:ea typeface="Oswald"/>
                <a:cs typeface="Oswald"/>
                <a:sym typeface="Oswald"/>
              </a:defRPr>
            </a:lvl1pPr>
          </a:lstStyle>
          <a:p>
            <a:endParaRPr dirty="0"/>
          </a:p>
        </p:txBody>
      </p:sp>
      <p:sp>
        <p:nvSpPr>
          <p:cNvPr id="40" name="Shape 40"/>
          <p:cNvSpPr txBox="1">
            <a:spLocks noGrp="1"/>
          </p:cNvSpPr>
          <p:nvPr>
            <p:ph type="sldNum" idx="12"/>
          </p:nvPr>
        </p:nvSpPr>
        <p:spPr>
          <a:xfrm>
            <a:off x="8480574" y="6356350"/>
            <a:ext cx="548700" cy="461700"/>
          </a:xfrm>
          <a:prstGeom prst="rect">
            <a:avLst/>
          </a:prstGeom>
        </p:spPr>
        <p:txBody>
          <a:bodyPr spcFirstLastPara="1" wrap="square" lIns="91425" tIns="91425" rIns="91425" bIns="91425" anchor="t" anchorCtr="0">
            <a:noAutofit/>
          </a:bodyPr>
          <a:lstStyle>
            <a:lvl1pPr lvl="0">
              <a:buNone/>
              <a:defRPr>
                <a:solidFill>
                  <a:schemeClr val="bg1"/>
                </a:solidFill>
                <a:latin typeface="+mj-lt"/>
                <a:ea typeface="Oswald"/>
                <a:cs typeface="Oswald"/>
                <a:sym typeface="Oswald"/>
              </a:defRPr>
            </a:lvl1pPr>
            <a:lvl2pPr lvl="1">
              <a:buNone/>
              <a:defRPr>
                <a:solidFill>
                  <a:srgbClr val="39A6DE"/>
                </a:solidFill>
                <a:latin typeface="Oswald"/>
                <a:ea typeface="Oswald"/>
                <a:cs typeface="Oswald"/>
                <a:sym typeface="Oswald"/>
              </a:defRPr>
            </a:lvl2pPr>
            <a:lvl3pPr lvl="2">
              <a:buNone/>
              <a:defRPr>
                <a:solidFill>
                  <a:srgbClr val="39A6DE"/>
                </a:solidFill>
                <a:latin typeface="Oswald"/>
                <a:ea typeface="Oswald"/>
                <a:cs typeface="Oswald"/>
                <a:sym typeface="Oswald"/>
              </a:defRPr>
            </a:lvl3pPr>
            <a:lvl4pPr lvl="3">
              <a:buNone/>
              <a:defRPr>
                <a:solidFill>
                  <a:srgbClr val="39A6DE"/>
                </a:solidFill>
                <a:latin typeface="Oswald"/>
                <a:ea typeface="Oswald"/>
                <a:cs typeface="Oswald"/>
                <a:sym typeface="Oswald"/>
              </a:defRPr>
            </a:lvl4pPr>
            <a:lvl5pPr lvl="4">
              <a:buNone/>
              <a:defRPr>
                <a:solidFill>
                  <a:srgbClr val="39A6DE"/>
                </a:solidFill>
                <a:latin typeface="Oswald"/>
                <a:ea typeface="Oswald"/>
                <a:cs typeface="Oswald"/>
                <a:sym typeface="Oswald"/>
              </a:defRPr>
            </a:lvl5pPr>
            <a:lvl6pPr lvl="5">
              <a:buNone/>
              <a:defRPr>
                <a:solidFill>
                  <a:srgbClr val="39A6DE"/>
                </a:solidFill>
                <a:latin typeface="Oswald"/>
                <a:ea typeface="Oswald"/>
                <a:cs typeface="Oswald"/>
                <a:sym typeface="Oswald"/>
              </a:defRPr>
            </a:lvl6pPr>
            <a:lvl7pPr lvl="6">
              <a:buNone/>
              <a:defRPr>
                <a:solidFill>
                  <a:srgbClr val="39A6DE"/>
                </a:solidFill>
                <a:latin typeface="Oswald"/>
                <a:ea typeface="Oswald"/>
                <a:cs typeface="Oswald"/>
                <a:sym typeface="Oswald"/>
              </a:defRPr>
            </a:lvl7pPr>
            <a:lvl8pPr lvl="7">
              <a:buNone/>
              <a:defRPr>
                <a:solidFill>
                  <a:srgbClr val="39A6DE"/>
                </a:solidFill>
                <a:latin typeface="Oswald"/>
                <a:ea typeface="Oswald"/>
                <a:cs typeface="Oswald"/>
                <a:sym typeface="Oswald"/>
              </a:defRPr>
            </a:lvl8pPr>
            <a:lvl9pPr lvl="8">
              <a:buNone/>
              <a:defRPr>
                <a:solidFill>
                  <a:srgbClr val="39A6DE"/>
                </a:solidFill>
                <a:latin typeface="Oswald"/>
                <a:ea typeface="Oswald"/>
                <a:cs typeface="Oswald"/>
                <a:sym typeface="Oswald"/>
              </a:defRPr>
            </a:lvl9pPr>
          </a:lstStyle>
          <a:p>
            <a:fld id="{00000000-1234-1234-1234-123412341234}" type="slidenum">
              <a:rPr lang="it-IT" smtClean="0"/>
              <a:pPr/>
              <a:t>‹N›</a:t>
            </a:fld>
            <a:endParaRPr lang="it-IT" dirty="0"/>
          </a:p>
        </p:txBody>
      </p:sp>
      <p:sp>
        <p:nvSpPr>
          <p:cNvPr id="2" name="Segnaposto piè di pagina 1">
            <a:extLst>
              <a:ext uri="{FF2B5EF4-FFF2-40B4-BE49-F238E27FC236}">
                <a16:creationId xmlns:a16="http://schemas.microsoft.com/office/drawing/2014/main" id="{3195DE6F-33D7-4A6D-AD25-15B6C7349956}"/>
              </a:ext>
            </a:extLst>
          </p:cNvPr>
          <p:cNvSpPr>
            <a:spLocks noGrp="1"/>
          </p:cNvSpPr>
          <p:nvPr>
            <p:ph type="ftr" sz="quarter" idx="13"/>
          </p:nvPr>
        </p:nvSpPr>
        <p:spPr>
          <a:xfrm>
            <a:off x="827249" y="6356350"/>
            <a:ext cx="7653325" cy="461700"/>
          </a:xfrm>
        </p:spPr>
        <p:txBody>
          <a:bodyPr/>
          <a:lstStyle/>
          <a:p>
            <a:r>
              <a:rPr lang="it-IT"/>
              <a:t>Mario Mezzanzanica - Università di Milano Bicocca - CRISP – Il lavoro al tempo del web</a:t>
            </a:r>
            <a:endParaRPr lang="it-IT" dirty="0"/>
          </a:p>
        </p:txBody>
      </p:sp>
      <p:pic>
        <p:nvPicPr>
          <p:cNvPr id="6" name="Immagine 5">
            <a:extLst>
              <a:ext uri="{FF2B5EF4-FFF2-40B4-BE49-F238E27FC236}">
                <a16:creationId xmlns:a16="http://schemas.microsoft.com/office/drawing/2014/main" id="{D7C11345-DD59-493D-812A-F6F99D2B01A8}"/>
              </a:ext>
            </a:extLst>
          </p:cNvPr>
          <p:cNvPicPr>
            <a:picLocks noChangeAspect="1"/>
          </p:cNvPicPr>
          <p:nvPr userDrawn="1"/>
        </p:nvPicPr>
        <p:blipFill>
          <a:blip r:embed="rId2"/>
          <a:stretch>
            <a:fillRect/>
          </a:stretch>
        </p:blipFill>
        <p:spPr>
          <a:xfrm>
            <a:off x="8241009" y="257141"/>
            <a:ext cx="672655" cy="657260"/>
          </a:xfrm>
          <a:prstGeom prst="rect">
            <a:avLst/>
          </a:prstGeom>
        </p:spPr>
      </p:pic>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1"/>
        <p:cNvGrpSpPr/>
        <p:nvPr/>
      </p:nvGrpSpPr>
      <p:grpSpPr>
        <a:xfrm>
          <a:off x="0" y="0"/>
          <a:ext cx="0" cy="0"/>
          <a:chOff x="0" y="0"/>
          <a:chExt cx="0" cy="0"/>
        </a:xfrm>
      </p:grpSpPr>
      <p:sp>
        <p:nvSpPr>
          <p:cNvPr id="42" name="Shape 42"/>
          <p:cNvSpPr txBox="1">
            <a:spLocks noGrp="1"/>
          </p:cNvSpPr>
          <p:nvPr>
            <p:ph type="sldNum" idx="12"/>
          </p:nvPr>
        </p:nvSpPr>
        <p:spPr>
          <a:xfrm>
            <a:off x="8480574" y="6356350"/>
            <a:ext cx="548700" cy="461700"/>
          </a:xfrm>
          <a:prstGeom prst="rect">
            <a:avLst/>
          </a:prstGeom>
        </p:spPr>
        <p:txBody>
          <a:bodyPr spcFirstLastPara="1" wrap="square" lIns="91425" tIns="91425" rIns="91425" bIns="91425" anchor="t" anchorCtr="0">
            <a:noAutofit/>
          </a:bodyPr>
          <a:lstStyle>
            <a:lvl1pPr lvl="0" algn="ctr">
              <a:lnSpc>
                <a:spcPct val="150000"/>
              </a:lnSpc>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t-IT" smtClean="0"/>
              <a:pPr/>
              <a:t>‹N›</a:t>
            </a:fld>
            <a:endParaRPr lang="it-IT" dirty="0"/>
          </a:p>
        </p:txBody>
      </p:sp>
      <p:sp>
        <p:nvSpPr>
          <p:cNvPr id="2" name="Segnaposto piè di pagina 1">
            <a:extLst>
              <a:ext uri="{FF2B5EF4-FFF2-40B4-BE49-F238E27FC236}">
                <a16:creationId xmlns:a16="http://schemas.microsoft.com/office/drawing/2014/main" id="{5CD096E5-2E08-418B-835F-034FE9E1F301}"/>
              </a:ext>
            </a:extLst>
          </p:cNvPr>
          <p:cNvSpPr>
            <a:spLocks noGrp="1"/>
          </p:cNvSpPr>
          <p:nvPr>
            <p:ph type="ftr" sz="quarter" idx="13"/>
          </p:nvPr>
        </p:nvSpPr>
        <p:spPr/>
        <p:txBody>
          <a:bodyPr/>
          <a:lstStyle/>
          <a:p>
            <a:r>
              <a:rPr lang="it-IT"/>
              <a:t>Mario Mezzanzanica - Università di Milano Bicocca - CRISP – Il lavoro al tempo del web</a:t>
            </a:r>
            <a:endParaRPr lang="it-IT" dirty="0"/>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628650" y="6356351"/>
            <a:ext cx="2057400" cy="365125"/>
          </a:xfrm>
          <a:prstGeom prst="rect">
            <a:avLst/>
          </a:prstGeom>
        </p:spPr>
        <p:txBody>
          <a:bodyPr/>
          <a:lstStyle/>
          <a:p>
            <a:fld id="{53795DD6-BB3D-4F8F-A76E-AC193374E101}" type="datetime1">
              <a:rPr lang="it-IT" smtClean="0"/>
              <a:t>19/08/18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DBC7923-8E9C-49CD-B593-44645879AA1B}" type="slidenum">
              <a:rPr lang="it-IT" smtClean="0"/>
              <a:t>‹N›</a:t>
            </a:fld>
            <a:endParaRPr lang="it-IT"/>
          </a:p>
        </p:txBody>
      </p:sp>
    </p:spTree>
    <p:extLst>
      <p:ext uri="{BB962C8B-B14F-4D97-AF65-F5344CB8AC3E}">
        <p14:creationId xmlns:p14="http://schemas.microsoft.com/office/powerpoint/2010/main" val="365881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gradFill flip="none" rotWithShape="1">
          <a:gsLst>
            <a:gs pos="0">
              <a:srgbClr val="75DCFE"/>
            </a:gs>
            <a:gs pos="100000">
              <a:srgbClr val="75DCFE"/>
            </a:gs>
          </a:gsLst>
          <a:path path="circle">
            <a:fillToRect l="50000" t="50000" r="50000" b="50000"/>
          </a:path>
          <a:tileRect/>
        </a:gradFill>
        <a:effectLst/>
      </p:bgPr>
    </p:bg>
    <p:spTree>
      <p:nvGrpSpPr>
        <p:cNvPr id="1" name="Shape 5"/>
        <p:cNvGrpSpPr/>
        <p:nvPr/>
      </p:nvGrpSpPr>
      <p:grpSpPr>
        <a:xfrm>
          <a:off x="0" y="0"/>
          <a:ext cx="0" cy="0"/>
          <a:chOff x="0" y="0"/>
          <a:chExt cx="0" cy="0"/>
        </a:xfrm>
      </p:grpSpPr>
      <p:sp>
        <p:nvSpPr>
          <p:cNvPr id="11" name="Rettangolo 10">
            <a:extLst>
              <a:ext uri="{FF2B5EF4-FFF2-40B4-BE49-F238E27FC236}">
                <a16:creationId xmlns:a16="http://schemas.microsoft.com/office/drawing/2014/main" id="{238E382B-2F3B-4530-A638-9A7CD0036061}"/>
              </a:ext>
            </a:extLst>
          </p:cNvPr>
          <p:cNvSpPr/>
          <p:nvPr userDrawn="1"/>
        </p:nvSpPr>
        <p:spPr>
          <a:xfrm>
            <a:off x="0" y="6356351"/>
            <a:ext cx="9144000" cy="501650"/>
          </a:xfrm>
          <a:prstGeom prst="rect">
            <a:avLst/>
          </a:prstGeom>
          <a:solidFill>
            <a:srgbClr val="75DCFE"/>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Shape 6"/>
          <p:cNvSpPr/>
          <p:nvPr userDrawn="1"/>
        </p:nvSpPr>
        <p:spPr>
          <a:xfrm>
            <a:off x="0" y="100"/>
            <a:ext cx="9143999" cy="6356249"/>
          </a:xfrm>
          <a:prstGeom prst="rect">
            <a:avLst/>
          </a:prstGeom>
          <a:gradFill flip="none" rotWithShape="1">
            <a:gsLst>
              <a:gs pos="0">
                <a:srgbClr val="073763">
                  <a:alpha val="0"/>
                </a:srgbClr>
              </a:gs>
              <a:gs pos="100000">
                <a:srgbClr val="010B15">
                  <a:alpha val="28235"/>
                </a:srgbClr>
              </a:gs>
            </a:gsLst>
            <a:path path="circle">
              <a:fillToRect l="50000" t="50000" r="50000" b="50000"/>
            </a:path>
            <a:tileRect/>
          </a:gradFill>
          <a:ln>
            <a:noFill/>
          </a:ln>
        </p:spPr>
        <p:txBody>
          <a:bodyPr spcFirstLastPara="1" wrap="square" lIns="91425" tIns="91425" rIns="91425" bIns="91425" anchor="ctr" anchorCtr="0">
            <a:noAutofit/>
          </a:bodyPr>
          <a:lstStyle/>
          <a:p>
            <a:endParaRPr lang="it-IT" dirty="0"/>
          </a:p>
        </p:txBody>
      </p:sp>
      <p:sp>
        <p:nvSpPr>
          <p:cNvPr id="7" name="Shape 7"/>
          <p:cNvSpPr txBox="1">
            <a:spLocks noGrp="1"/>
          </p:cNvSpPr>
          <p:nvPr>
            <p:ph type="title"/>
          </p:nvPr>
        </p:nvSpPr>
        <p:spPr>
          <a:xfrm>
            <a:off x="827250" y="788425"/>
            <a:ext cx="4109400" cy="935400"/>
          </a:xfrm>
          <a:prstGeom prst="rect">
            <a:avLst/>
          </a:prstGeom>
          <a:noFill/>
          <a:ln>
            <a:noFill/>
          </a:ln>
        </p:spPr>
        <p:txBody>
          <a:bodyPr spcFirstLastPara="1" wrap="square" lIns="91425" tIns="91425" rIns="91425" bIns="91425" anchor="t" anchorCtr="0"/>
          <a:lstStyle>
            <a:lvl1pPr lv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1pPr>
            <a:lvl2pPr lvl="1">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2pPr>
            <a:lvl3pPr lvl="2">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3pPr>
            <a:lvl4pPr lvl="3">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4pPr>
            <a:lvl5pPr lvl="4">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5pPr>
            <a:lvl6pPr lvl="5">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6pPr>
            <a:lvl7pPr lvl="6">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7pPr>
            <a:lvl8pPr lvl="7">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8pPr>
            <a:lvl9pPr lvl="8">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9pPr>
          </a:lstStyle>
          <a:p>
            <a:endParaRPr dirty="0"/>
          </a:p>
        </p:txBody>
      </p:sp>
      <p:sp>
        <p:nvSpPr>
          <p:cNvPr id="8" name="Shape 8"/>
          <p:cNvSpPr txBox="1">
            <a:spLocks noGrp="1"/>
          </p:cNvSpPr>
          <p:nvPr>
            <p:ph type="body" idx="1"/>
          </p:nvPr>
        </p:nvSpPr>
        <p:spPr>
          <a:xfrm>
            <a:off x="827250" y="1600200"/>
            <a:ext cx="7489500" cy="4756150"/>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FFFF"/>
              </a:buClr>
              <a:buSzPts val="3000"/>
              <a:buFont typeface="Open Sans"/>
              <a:buChar char="◇"/>
              <a:defRPr sz="3000">
                <a:solidFill>
                  <a:srgbClr val="FFFFFF"/>
                </a:solidFill>
                <a:latin typeface="Open Sans"/>
                <a:ea typeface="Open Sans"/>
                <a:cs typeface="Open Sans"/>
                <a:sym typeface="Open Sans"/>
              </a:defRPr>
            </a:lvl1pPr>
            <a:lvl2pPr marL="914400" lvl="1" indent="-381000">
              <a:spcBef>
                <a:spcPts val="0"/>
              </a:spcBef>
              <a:spcAft>
                <a:spcPts val="0"/>
              </a:spcAft>
              <a:buClr>
                <a:srgbClr val="FFFFFF"/>
              </a:buClr>
              <a:buSzPts val="2400"/>
              <a:buFont typeface="Open Sans"/>
              <a:buChar char="○"/>
              <a:defRPr sz="2400">
                <a:solidFill>
                  <a:srgbClr val="FFFFFF"/>
                </a:solidFill>
                <a:latin typeface="Open Sans"/>
                <a:ea typeface="Open Sans"/>
                <a:cs typeface="Open Sans"/>
                <a:sym typeface="Open Sans"/>
              </a:defRPr>
            </a:lvl2pPr>
            <a:lvl3pPr marL="1371600" lvl="2" indent="-381000">
              <a:spcBef>
                <a:spcPts val="0"/>
              </a:spcBef>
              <a:spcAft>
                <a:spcPts val="0"/>
              </a:spcAft>
              <a:buClr>
                <a:srgbClr val="FFFFFF"/>
              </a:buClr>
              <a:buSzPts val="2400"/>
              <a:buFont typeface="Open Sans"/>
              <a:buChar char="■"/>
              <a:defRPr sz="2400">
                <a:solidFill>
                  <a:srgbClr val="FFFFFF"/>
                </a:solidFill>
                <a:latin typeface="Open Sans"/>
                <a:ea typeface="Open Sans"/>
                <a:cs typeface="Open Sans"/>
                <a:sym typeface="Open Sans"/>
              </a:defRPr>
            </a:lvl3pPr>
            <a:lvl4pPr marL="1828800" lvl="3"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4pPr>
            <a:lvl5pPr marL="2286000" lvl="4"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5pPr>
            <a:lvl6pPr marL="2743200" lvl="5"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6pPr>
            <a:lvl7pPr marL="3200400" lvl="6"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7pPr>
            <a:lvl8pPr marL="3657600" lvl="7"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8pPr>
            <a:lvl9pPr marL="4114800" lvl="8"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9pPr>
          </a:lstStyle>
          <a:p>
            <a:endParaRPr dirty="0"/>
          </a:p>
        </p:txBody>
      </p:sp>
      <p:sp>
        <p:nvSpPr>
          <p:cNvPr id="9" name="Shape 9"/>
          <p:cNvSpPr txBox="1">
            <a:spLocks noGrp="1"/>
          </p:cNvSpPr>
          <p:nvPr>
            <p:ph type="sldNum" idx="12"/>
          </p:nvPr>
        </p:nvSpPr>
        <p:spPr>
          <a:xfrm>
            <a:off x="8480575" y="6356351"/>
            <a:ext cx="548700" cy="461700"/>
          </a:xfrm>
          <a:prstGeom prst="rect">
            <a:avLst/>
          </a:prstGeom>
          <a:noFill/>
          <a:ln>
            <a:noFill/>
          </a:ln>
        </p:spPr>
        <p:txBody>
          <a:bodyPr spcFirstLastPara="1" wrap="square" lIns="91425" tIns="91425" rIns="91425" bIns="91425" anchor="t" anchorCtr="0">
            <a:noAutofit/>
          </a:bodyPr>
          <a:lstStyle>
            <a:lvl1pPr lvl="0" algn="ctr">
              <a:lnSpc>
                <a:spcPct val="150000"/>
              </a:lnSpc>
              <a:buNone/>
              <a:defRPr sz="1200">
                <a:solidFill>
                  <a:srgbClr val="FFFFFF"/>
                </a:solidFill>
                <a:latin typeface="+mj-lt"/>
                <a:ea typeface="Oswald"/>
                <a:cs typeface="Oswald"/>
                <a:sym typeface="Oswald"/>
              </a:defRPr>
            </a:lvl1pPr>
            <a:lvl2pPr lvl="1" algn="r">
              <a:buNone/>
              <a:defRPr sz="1200">
                <a:solidFill>
                  <a:srgbClr val="FFFFFF"/>
                </a:solidFill>
                <a:latin typeface="Oswald"/>
                <a:ea typeface="Oswald"/>
                <a:cs typeface="Oswald"/>
                <a:sym typeface="Oswald"/>
              </a:defRPr>
            </a:lvl2pPr>
            <a:lvl3pPr lvl="2" algn="r">
              <a:buNone/>
              <a:defRPr sz="1200">
                <a:solidFill>
                  <a:srgbClr val="FFFFFF"/>
                </a:solidFill>
                <a:latin typeface="Oswald"/>
                <a:ea typeface="Oswald"/>
                <a:cs typeface="Oswald"/>
                <a:sym typeface="Oswald"/>
              </a:defRPr>
            </a:lvl3pPr>
            <a:lvl4pPr lvl="3" algn="r">
              <a:buNone/>
              <a:defRPr sz="1200">
                <a:solidFill>
                  <a:srgbClr val="FFFFFF"/>
                </a:solidFill>
                <a:latin typeface="Oswald"/>
                <a:ea typeface="Oswald"/>
                <a:cs typeface="Oswald"/>
                <a:sym typeface="Oswald"/>
              </a:defRPr>
            </a:lvl4pPr>
            <a:lvl5pPr lvl="4" algn="r">
              <a:buNone/>
              <a:defRPr sz="1200">
                <a:solidFill>
                  <a:srgbClr val="FFFFFF"/>
                </a:solidFill>
                <a:latin typeface="Oswald"/>
                <a:ea typeface="Oswald"/>
                <a:cs typeface="Oswald"/>
                <a:sym typeface="Oswald"/>
              </a:defRPr>
            </a:lvl5pPr>
            <a:lvl6pPr lvl="5" algn="r">
              <a:buNone/>
              <a:defRPr sz="1200">
                <a:solidFill>
                  <a:srgbClr val="FFFFFF"/>
                </a:solidFill>
                <a:latin typeface="Oswald"/>
                <a:ea typeface="Oswald"/>
                <a:cs typeface="Oswald"/>
                <a:sym typeface="Oswald"/>
              </a:defRPr>
            </a:lvl6pPr>
            <a:lvl7pPr lvl="6" algn="r">
              <a:buNone/>
              <a:defRPr sz="1200">
                <a:solidFill>
                  <a:srgbClr val="FFFFFF"/>
                </a:solidFill>
                <a:latin typeface="Oswald"/>
                <a:ea typeface="Oswald"/>
                <a:cs typeface="Oswald"/>
                <a:sym typeface="Oswald"/>
              </a:defRPr>
            </a:lvl7pPr>
            <a:lvl8pPr lvl="7" algn="r">
              <a:buNone/>
              <a:defRPr sz="1200">
                <a:solidFill>
                  <a:srgbClr val="FFFFFF"/>
                </a:solidFill>
                <a:latin typeface="Oswald"/>
                <a:ea typeface="Oswald"/>
                <a:cs typeface="Oswald"/>
                <a:sym typeface="Oswald"/>
              </a:defRPr>
            </a:lvl8pPr>
            <a:lvl9pPr lvl="8" algn="r">
              <a:buNone/>
              <a:defRPr sz="1200">
                <a:solidFill>
                  <a:srgbClr val="FFFFFF"/>
                </a:solidFill>
                <a:latin typeface="Oswald"/>
                <a:ea typeface="Oswald"/>
                <a:cs typeface="Oswald"/>
                <a:sym typeface="Oswald"/>
              </a:defRPr>
            </a:lvl9pPr>
          </a:lstStyle>
          <a:p>
            <a:fld id="{00000000-1234-1234-1234-123412341234}" type="slidenum">
              <a:rPr lang="it-IT" smtClean="0"/>
              <a:pPr/>
              <a:t>‹N›</a:t>
            </a:fld>
            <a:endParaRPr lang="it-IT" dirty="0"/>
          </a:p>
        </p:txBody>
      </p:sp>
      <p:pic>
        <p:nvPicPr>
          <p:cNvPr id="10" name="Immagine 9"/>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673195" y="-282513"/>
            <a:ext cx="1809391" cy="1809391"/>
          </a:xfrm>
          <a:prstGeom prst="rect">
            <a:avLst/>
          </a:prstGeom>
        </p:spPr>
      </p:pic>
      <p:sp>
        <p:nvSpPr>
          <p:cNvPr id="2" name="Segnaposto piè di pagina 1">
            <a:extLst>
              <a:ext uri="{FF2B5EF4-FFF2-40B4-BE49-F238E27FC236}">
                <a16:creationId xmlns:a16="http://schemas.microsoft.com/office/drawing/2014/main" id="{93E5B250-0D09-424B-804F-4E070EBBF526}"/>
              </a:ext>
            </a:extLst>
          </p:cNvPr>
          <p:cNvSpPr>
            <a:spLocks noGrp="1"/>
          </p:cNvSpPr>
          <p:nvPr>
            <p:ph type="ftr" sz="quarter" idx="3"/>
          </p:nvPr>
        </p:nvSpPr>
        <p:spPr>
          <a:xfrm>
            <a:off x="827249" y="6356350"/>
            <a:ext cx="7653325" cy="461700"/>
          </a:xfrm>
          <a:prstGeom prst="rect">
            <a:avLst/>
          </a:prstGeom>
        </p:spPr>
        <p:txBody>
          <a:bodyPr vert="horz" lIns="91440" tIns="45720" rIns="91440" bIns="45720" rtlCol="0" anchor="ctr"/>
          <a:lstStyle>
            <a:lvl1pPr algn="ctr">
              <a:defRPr sz="1200" b="1" i="0">
                <a:solidFill>
                  <a:schemeClr val="bg1"/>
                </a:solidFill>
              </a:defRPr>
            </a:lvl1pPr>
          </a:lstStyle>
          <a:p>
            <a:r>
              <a:rPr lang="it-IT"/>
              <a:t>Mario Mezzanzanica - Università di Milano Bicocca - CRISP – Il lavoro al tempo del web</a:t>
            </a:r>
            <a:endParaRPr lang="it-IT"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8" r:id="rId3"/>
    <p:sldLayoutId id="2147483651" r:id="rId4"/>
    <p:sldLayoutId id="2147483654" r:id="rId5"/>
    <p:sldLayoutId id="2147483655" r:id="rId6"/>
    <p:sldLayoutId id="2147483656" r:id="rId7"/>
    <p:sldLayoutId id="2147483659" r:id="rId8"/>
  </p:sldLayoutIdLst>
  <p:transition>
    <p:fade thruBlk="1"/>
  </p:transition>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150">
          <a:solidFill>
            <a:srgbClr val="F62263"/>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image" Target="../media/image17.tiff"/><Relationship Id="rId1" Type="http://schemas.openxmlformats.org/officeDocument/2006/relationships/slideLayout" Target="../slideLayouts/slideLayout5.xml"/><Relationship Id="rId4" Type="http://schemas.openxmlformats.org/officeDocument/2006/relationships/image" Target="../media/image19.tiff"/></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mailto:ario.mezzanzanica@unimib.it"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rgbClr val="75DCFE"/>
            </a:gs>
            <a:gs pos="100000">
              <a:srgbClr val="75DCFE"/>
            </a:gs>
          </a:gsLst>
          <a:path path="circle">
            <a:fillToRect l="50000" t="50000" r="50000" b="50000"/>
          </a:path>
          <a:tileRect/>
        </a:gradFill>
        <a:effectLst/>
      </p:bgPr>
    </p:bg>
    <p:spTree>
      <p:nvGrpSpPr>
        <p:cNvPr id="1" name="Shape 46"/>
        <p:cNvGrpSpPr/>
        <p:nvPr/>
      </p:nvGrpSpPr>
      <p:grpSpPr>
        <a:xfrm>
          <a:off x="0" y="0"/>
          <a:ext cx="0" cy="0"/>
          <a:chOff x="0" y="0"/>
          <a:chExt cx="0" cy="0"/>
        </a:xfrm>
      </p:grpSpPr>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141" y="-97365"/>
            <a:ext cx="2819884" cy="2819884"/>
          </a:xfrm>
          <a:prstGeom prst="rect">
            <a:avLst/>
          </a:prstGeom>
        </p:spPr>
      </p:pic>
      <p:sp>
        <p:nvSpPr>
          <p:cNvPr id="47" name="Shape 47"/>
          <p:cNvSpPr txBox="1">
            <a:spLocks noGrp="1"/>
          </p:cNvSpPr>
          <p:nvPr>
            <p:ph type="ctrTitle"/>
          </p:nvPr>
        </p:nvSpPr>
        <p:spPr>
          <a:xfrm>
            <a:off x="266873" y="1885394"/>
            <a:ext cx="4214420" cy="2061088"/>
          </a:xfrm>
          <a:prstGeom prst="rect">
            <a:avLst/>
          </a:prstGeom>
        </p:spPr>
        <p:txBody>
          <a:bodyPr spcFirstLastPara="1" wrap="square" lIns="91425" tIns="91425" rIns="91425" bIns="91425" anchor="b" anchorCtr="0">
            <a:noAutofit/>
          </a:bodyPr>
          <a:lstStyle/>
          <a:p>
            <a:pPr lvl="0"/>
            <a:r>
              <a:rPr lang="it-IT" sz="4000" spc="-300" dirty="0">
                <a:latin typeface="+mn-lt"/>
              </a:rPr>
              <a:t>IL LAVORO AL TEMPO DEL WEB </a:t>
            </a:r>
          </a:p>
        </p:txBody>
      </p:sp>
      <p:sp>
        <p:nvSpPr>
          <p:cNvPr id="8" name="Shape 121">
            <a:extLst>
              <a:ext uri="{FF2B5EF4-FFF2-40B4-BE49-F238E27FC236}">
                <a16:creationId xmlns:a16="http://schemas.microsoft.com/office/drawing/2014/main" id="{3E42F58E-2CFC-4C6E-BEF4-F58DD96D4400}"/>
              </a:ext>
            </a:extLst>
          </p:cNvPr>
          <p:cNvSpPr txBox="1">
            <a:spLocks/>
          </p:cNvSpPr>
          <p:nvPr/>
        </p:nvSpPr>
        <p:spPr>
          <a:xfrm>
            <a:off x="250026" y="5092117"/>
            <a:ext cx="4122141" cy="143081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rgbClr val="FFFFFF"/>
              </a:buClr>
              <a:buSzPts val="3000"/>
              <a:buFont typeface="Open Sans"/>
              <a:buChar char="◇"/>
              <a:defRPr sz="3000" b="0" i="0" u="none" strike="noStrike" cap="none">
                <a:solidFill>
                  <a:srgbClr val="FFFFFF"/>
                </a:solidFill>
                <a:latin typeface="Open Sans"/>
                <a:ea typeface="Open Sans"/>
                <a:cs typeface="Open Sans"/>
                <a:sym typeface="Open Sans"/>
              </a:defRPr>
            </a:lvl1pPr>
            <a:lvl2pPr marL="914400" marR="0" lvl="1" indent="-381000" algn="l" rtl="0">
              <a:lnSpc>
                <a:spcPct val="100000"/>
              </a:lnSpc>
              <a:spcBef>
                <a:spcPts val="0"/>
              </a:spcBef>
              <a:spcAft>
                <a:spcPts val="0"/>
              </a:spcAft>
              <a:buClr>
                <a:srgbClr val="FFFFFF"/>
              </a:buClr>
              <a:buSzPts val="2400"/>
              <a:buFont typeface="Open Sans"/>
              <a:buChar char="○"/>
              <a:defRPr sz="2400" b="0" i="0" u="none" strike="noStrike" cap="none">
                <a:solidFill>
                  <a:srgbClr val="FFFFFF"/>
                </a:solidFill>
                <a:latin typeface="Open Sans"/>
                <a:ea typeface="Open Sans"/>
                <a:cs typeface="Open Sans"/>
                <a:sym typeface="Open Sans"/>
              </a:defRPr>
            </a:lvl2pPr>
            <a:lvl3pPr marL="1371600" marR="0" lvl="2" indent="-381000" algn="l" rtl="0">
              <a:lnSpc>
                <a:spcPct val="100000"/>
              </a:lnSpc>
              <a:spcBef>
                <a:spcPts val="0"/>
              </a:spcBef>
              <a:spcAft>
                <a:spcPts val="0"/>
              </a:spcAft>
              <a:buClr>
                <a:srgbClr val="FFFFFF"/>
              </a:buClr>
              <a:buSzPts val="2400"/>
              <a:buFont typeface="Open Sans"/>
              <a:buChar char="■"/>
              <a:defRPr sz="2400" b="0" i="0" u="none" strike="noStrike" cap="none">
                <a:solidFill>
                  <a:srgbClr val="FFFFFF"/>
                </a:solidFill>
                <a:latin typeface="Open Sans"/>
                <a:ea typeface="Open Sans"/>
                <a:cs typeface="Open Sans"/>
                <a:sym typeface="Open Sans"/>
              </a:defRPr>
            </a:lvl3pPr>
            <a:lvl4pPr marL="1828800" marR="0" lvl="3"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4pPr>
            <a:lvl5pPr marL="2286000" marR="0" lvl="4"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5pPr>
            <a:lvl6pPr marL="2743200" marR="0" lvl="5"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6pPr>
            <a:lvl7pPr marL="3200400" marR="0" lvl="6"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7pPr>
            <a:lvl8pPr marL="3657600" marR="0" lvl="7"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8pPr>
            <a:lvl9pPr marL="4114800" marR="0" lvl="8"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9pPr>
          </a:lstStyle>
          <a:p>
            <a:pPr marL="0" indent="0">
              <a:buFont typeface="Open Sans"/>
              <a:buNone/>
            </a:pPr>
            <a:r>
              <a:rPr lang="en-US" sz="1800" dirty="0" err="1">
                <a:latin typeface="+mj-lt"/>
              </a:rPr>
              <a:t>Rischi</a:t>
            </a:r>
            <a:r>
              <a:rPr lang="en-US" sz="1800" dirty="0">
                <a:latin typeface="+mj-lt"/>
              </a:rPr>
              <a:t> e </a:t>
            </a:r>
            <a:r>
              <a:rPr lang="en-US" sz="1800" dirty="0" err="1">
                <a:latin typeface="+mj-lt"/>
              </a:rPr>
              <a:t>opportunità</a:t>
            </a:r>
            <a:r>
              <a:rPr lang="en-US" sz="1800" dirty="0">
                <a:latin typeface="+mj-lt"/>
              </a:rPr>
              <a:t>.</a:t>
            </a:r>
          </a:p>
          <a:p>
            <a:pPr marL="0" indent="0">
              <a:buFont typeface="Open Sans"/>
              <a:buNone/>
            </a:pPr>
            <a:r>
              <a:rPr lang="en-US" sz="1800" dirty="0">
                <a:latin typeface="+mj-lt"/>
              </a:rPr>
              <a:t>Mario </a:t>
            </a:r>
            <a:r>
              <a:rPr lang="en-US" sz="1800" dirty="0" err="1">
                <a:latin typeface="+mj-lt"/>
              </a:rPr>
              <a:t>Mezzanzanica</a:t>
            </a:r>
            <a:r>
              <a:rPr lang="en-US" sz="1800" dirty="0">
                <a:latin typeface="+mj-lt"/>
              </a:rPr>
              <a:t>.</a:t>
            </a:r>
          </a:p>
          <a:p>
            <a:pPr marL="0" indent="0">
              <a:buFont typeface="Open Sans"/>
              <a:buNone/>
            </a:pPr>
            <a:r>
              <a:rPr lang="en-US" sz="1800" dirty="0">
                <a:latin typeface="+mj-lt"/>
              </a:rPr>
              <a:t> </a:t>
            </a:r>
          </a:p>
        </p:txBody>
      </p:sp>
      <p:pic>
        <p:nvPicPr>
          <p:cNvPr id="3" name="Immagin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5655" y="0"/>
            <a:ext cx="4732985"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827249" y="788425"/>
            <a:ext cx="6083913" cy="935400"/>
          </a:xfrm>
        </p:spPr>
        <p:txBody>
          <a:bodyPr/>
          <a:lstStyle/>
          <a:p>
            <a:r>
              <a:rPr lang="it-IT" dirty="0"/>
              <a:t>MILANO E DINTORNI: IL GRAPHIC DESIGNER</a:t>
            </a:r>
          </a:p>
        </p:txBody>
      </p:sp>
      <p:sp>
        <p:nvSpPr>
          <p:cNvPr id="4" name="Segnaposto numero diapositiva 3"/>
          <p:cNvSpPr>
            <a:spLocks noGrp="1"/>
          </p:cNvSpPr>
          <p:nvPr>
            <p:ph type="sldNum" idx="12"/>
          </p:nvPr>
        </p:nvSpPr>
        <p:spPr/>
        <p:txBody>
          <a:bodyPr/>
          <a:lstStyle/>
          <a:p>
            <a:fld id="{9DBC7923-8E9C-49CD-B593-44645879AA1B}" type="slidenum">
              <a:rPr lang="it-IT" smtClean="0"/>
              <a:t>10</a:t>
            </a:fld>
            <a:endParaRPr lang="it-IT"/>
          </a:p>
        </p:txBody>
      </p:sp>
      <p:sp>
        <p:nvSpPr>
          <p:cNvPr id="6" name="Segnaposto piè di pagina 1">
            <a:extLst>
              <a:ext uri="{FF2B5EF4-FFF2-40B4-BE49-F238E27FC236}">
                <a16:creationId xmlns:a16="http://schemas.microsoft.com/office/drawing/2014/main" id="{96943329-DF78-449F-9CD2-97F0093264C6}"/>
              </a:ext>
            </a:extLst>
          </p:cNvPr>
          <p:cNvSpPr>
            <a:spLocks noGrp="1"/>
          </p:cNvSpPr>
          <p:nvPr>
            <p:ph type="ftr" sz="quarter" idx="13"/>
          </p:nvPr>
        </p:nvSpPr>
        <p:spPr>
          <a:xfrm>
            <a:off x="827249" y="6356350"/>
            <a:ext cx="7653325" cy="461700"/>
          </a:xfrm>
        </p:spPr>
        <p:txBody>
          <a:bodyPr/>
          <a:lstStyle/>
          <a:p>
            <a:r>
              <a:rPr lang="it-IT" dirty="0"/>
              <a:t>Mario </a:t>
            </a:r>
            <a:r>
              <a:rPr lang="it-IT" dirty="0" err="1"/>
              <a:t>Mezzanzanica</a:t>
            </a:r>
            <a:r>
              <a:rPr lang="it-IT" dirty="0"/>
              <a:t> - Università di Milano Bicocca - CRISP – Il lavoro al tempo del web</a:t>
            </a:r>
          </a:p>
        </p:txBody>
      </p:sp>
      <p:pic>
        <p:nvPicPr>
          <p:cNvPr id="2" name="territorio">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1911" y="1399957"/>
            <a:ext cx="9000069" cy="4559410"/>
          </a:xfrm>
          <a:prstGeom prst="rect">
            <a:avLst/>
          </a:prstGeom>
        </p:spPr>
      </p:pic>
    </p:spTree>
    <p:extLst>
      <p:ext uri="{BB962C8B-B14F-4D97-AF65-F5344CB8AC3E}">
        <p14:creationId xmlns:p14="http://schemas.microsoft.com/office/powerpoint/2010/main" val="2740633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29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827250" y="788425"/>
            <a:ext cx="5201410" cy="935400"/>
          </a:xfrm>
        </p:spPr>
        <p:txBody>
          <a:bodyPr/>
          <a:lstStyle/>
          <a:p>
            <a:r>
              <a:rPr lang="it-IT" dirty="0"/>
              <a:t>PARTIAMO DALLE SKILL: I LINGUAGGI DI PROGRAMMAZIONE </a:t>
            </a:r>
          </a:p>
        </p:txBody>
      </p:sp>
      <p:sp>
        <p:nvSpPr>
          <p:cNvPr id="4" name="Segnaposto numero diapositiva 3"/>
          <p:cNvSpPr>
            <a:spLocks noGrp="1"/>
          </p:cNvSpPr>
          <p:nvPr>
            <p:ph type="sldNum" idx="12"/>
          </p:nvPr>
        </p:nvSpPr>
        <p:spPr/>
        <p:txBody>
          <a:bodyPr/>
          <a:lstStyle/>
          <a:p>
            <a:fld id="{9DBC7923-8E9C-49CD-B593-44645879AA1B}" type="slidenum">
              <a:rPr lang="it-IT" smtClean="0"/>
              <a:t>11</a:t>
            </a:fld>
            <a:endParaRPr lang="it-IT"/>
          </a:p>
        </p:txBody>
      </p:sp>
      <p:sp>
        <p:nvSpPr>
          <p:cNvPr id="6" name="Segnaposto piè di pagina 1">
            <a:extLst>
              <a:ext uri="{FF2B5EF4-FFF2-40B4-BE49-F238E27FC236}">
                <a16:creationId xmlns:a16="http://schemas.microsoft.com/office/drawing/2014/main" id="{96943329-DF78-449F-9CD2-97F0093264C6}"/>
              </a:ext>
            </a:extLst>
          </p:cNvPr>
          <p:cNvSpPr>
            <a:spLocks noGrp="1"/>
          </p:cNvSpPr>
          <p:nvPr>
            <p:ph type="ftr" sz="quarter" idx="13"/>
          </p:nvPr>
        </p:nvSpPr>
        <p:spPr>
          <a:xfrm>
            <a:off x="827249" y="6356350"/>
            <a:ext cx="7653325" cy="461700"/>
          </a:xfrm>
        </p:spPr>
        <p:txBody>
          <a:bodyPr/>
          <a:lstStyle/>
          <a:p>
            <a:r>
              <a:rPr lang="it-IT" dirty="0"/>
              <a:t>Mario </a:t>
            </a:r>
            <a:r>
              <a:rPr lang="it-IT" dirty="0" err="1"/>
              <a:t>Mezzanzanica</a:t>
            </a:r>
            <a:r>
              <a:rPr lang="it-IT" dirty="0"/>
              <a:t> - Università di Milano Bicocca - CRISP – Il lavoro al tempo del web</a:t>
            </a:r>
          </a:p>
        </p:txBody>
      </p:sp>
      <p:pic>
        <p:nvPicPr>
          <p:cNvPr id="2" name="competenz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7677" y="1687681"/>
            <a:ext cx="8947364" cy="4532710"/>
          </a:xfrm>
          <a:prstGeom prst="rect">
            <a:avLst/>
          </a:prstGeom>
        </p:spPr>
      </p:pic>
    </p:spTree>
    <p:extLst>
      <p:ext uri="{BB962C8B-B14F-4D97-AF65-F5344CB8AC3E}">
        <p14:creationId xmlns:p14="http://schemas.microsoft.com/office/powerpoint/2010/main" val="3620021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69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89ECA0-2517-B043-9E34-42CA10A5AF5F}"/>
              </a:ext>
            </a:extLst>
          </p:cNvPr>
          <p:cNvSpPr>
            <a:spLocks noGrp="1"/>
          </p:cNvSpPr>
          <p:nvPr>
            <p:ph type="title"/>
          </p:nvPr>
        </p:nvSpPr>
        <p:spPr/>
        <p:txBody>
          <a:bodyPr/>
          <a:lstStyle/>
          <a:p>
            <a:r>
              <a:rPr lang="it-IT" dirty="0"/>
              <a:t>Accedi a   WOLLYBI.COM</a:t>
            </a:r>
          </a:p>
        </p:txBody>
      </p:sp>
      <p:sp>
        <p:nvSpPr>
          <p:cNvPr id="3" name="Segnaposto numero diapositiva 2">
            <a:extLst>
              <a:ext uri="{FF2B5EF4-FFF2-40B4-BE49-F238E27FC236}">
                <a16:creationId xmlns:a16="http://schemas.microsoft.com/office/drawing/2014/main" id="{2F64F08D-2DA2-0142-B3F0-6841C9E0BE8C}"/>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12</a:t>
            </a:fld>
            <a:endParaRPr lang="it-IT"/>
          </a:p>
        </p:txBody>
      </p:sp>
      <p:sp>
        <p:nvSpPr>
          <p:cNvPr id="4" name="Segnaposto piè di pagina 3">
            <a:extLst>
              <a:ext uri="{FF2B5EF4-FFF2-40B4-BE49-F238E27FC236}">
                <a16:creationId xmlns:a16="http://schemas.microsoft.com/office/drawing/2014/main" id="{EADA6BD9-A81E-7540-B709-A220EE7FF58A}"/>
              </a:ext>
            </a:extLst>
          </p:cNvPr>
          <p:cNvSpPr>
            <a:spLocks noGrp="1"/>
          </p:cNvSpPr>
          <p:nvPr>
            <p:ph type="ftr" sz="quarter" idx="13"/>
          </p:nvPr>
        </p:nvSpPr>
        <p:spPr/>
        <p:txBody>
          <a:bodyPr/>
          <a:lstStyle/>
          <a:p>
            <a:r>
              <a:rPr lang="it-IT"/>
              <a:t>Mario Mezzanzanica - Università di Milano Bicocca - CRISP – Il lavoro al tempo del web</a:t>
            </a:r>
            <a:endParaRPr lang="it-IT" dirty="0"/>
          </a:p>
        </p:txBody>
      </p:sp>
      <p:sp>
        <p:nvSpPr>
          <p:cNvPr id="5" name="Shape 287">
            <a:extLst>
              <a:ext uri="{FF2B5EF4-FFF2-40B4-BE49-F238E27FC236}">
                <a16:creationId xmlns:a16="http://schemas.microsoft.com/office/drawing/2014/main" id="{27C43A09-5FAB-7749-97E3-A2741D4D6C79}"/>
              </a:ext>
            </a:extLst>
          </p:cNvPr>
          <p:cNvSpPr txBox="1">
            <a:spLocks/>
          </p:cNvSpPr>
          <p:nvPr/>
        </p:nvSpPr>
        <p:spPr>
          <a:xfrm>
            <a:off x="1366762" y="2287094"/>
            <a:ext cx="6293212" cy="2876400"/>
          </a:xfrm>
          <a:prstGeom prst="rect">
            <a:avLst/>
          </a:prstGeom>
          <a:solidFill>
            <a:srgbClr val="75DCFE"/>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rgbClr val="FFFFFF"/>
              </a:buClr>
              <a:buSzPts val="3000"/>
              <a:buFont typeface="Open Sans"/>
              <a:buChar char="◇"/>
              <a:defRPr sz="3000" b="0" i="0" u="none" strike="noStrike" cap="none">
                <a:solidFill>
                  <a:srgbClr val="FFFFFF"/>
                </a:solidFill>
                <a:latin typeface="Open Sans"/>
                <a:ea typeface="Open Sans"/>
                <a:cs typeface="Open Sans"/>
                <a:sym typeface="Open Sans"/>
              </a:defRPr>
            </a:lvl1pPr>
            <a:lvl2pPr marL="914400" marR="0" lvl="1" indent="-381000" algn="l" rtl="0">
              <a:lnSpc>
                <a:spcPct val="100000"/>
              </a:lnSpc>
              <a:spcBef>
                <a:spcPts val="0"/>
              </a:spcBef>
              <a:spcAft>
                <a:spcPts val="0"/>
              </a:spcAft>
              <a:buClr>
                <a:srgbClr val="FFFFFF"/>
              </a:buClr>
              <a:buSzPts val="2400"/>
              <a:buFont typeface="Open Sans"/>
              <a:buChar char="○"/>
              <a:defRPr sz="2400" b="0" i="0" u="none" strike="noStrike" cap="none">
                <a:solidFill>
                  <a:srgbClr val="FFFFFF"/>
                </a:solidFill>
                <a:latin typeface="Open Sans"/>
                <a:ea typeface="Open Sans"/>
                <a:cs typeface="Open Sans"/>
                <a:sym typeface="Open Sans"/>
              </a:defRPr>
            </a:lvl2pPr>
            <a:lvl3pPr marL="1371600" marR="0" lvl="2" indent="-381000" algn="l" rtl="0">
              <a:lnSpc>
                <a:spcPct val="100000"/>
              </a:lnSpc>
              <a:spcBef>
                <a:spcPts val="0"/>
              </a:spcBef>
              <a:spcAft>
                <a:spcPts val="0"/>
              </a:spcAft>
              <a:buClr>
                <a:srgbClr val="FFFFFF"/>
              </a:buClr>
              <a:buSzPts val="2400"/>
              <a:buFont typeface="Open Sans"/>
              <a:buChar char="■"/>
              <a:defRPr sz="2400" b="0" i="0" u="none" strike="noStrike" cap="none">
                <a:solidFill>
                  <a:srgbClr val="FFFFFF"/>
                </a:solidFill>
                <a:latin typeface="Open Sans"/>
                <a:ea typeface="Open Sans"/>
                <a:cs typeface="Open Sans"/>
                <a:sym typeface="Open Sans"/>
              </a:defRPr>
            </a:lvl3pPr>
            <a:lvl4pPr marL="1828800" marR="0" lvl="3"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4pPr>
            <a:lvl5pPr marL="2286000" marR="0" lvl="4"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5pPr>
            <a:lvl6pPr marL="2743200" marR="0" lvl="5"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6pPr>
            <a:lvl7pPr marL="3200400" marR="0" lvl="6"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7pPr>
            <a:lvl8pPr marL="3657600" marR="0" lvl="7"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8pPr>
            <a:lvl9pPr marL="4114800" marR="0" lvl="8"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9pPr>
          </a:lstStyle>
          <a:p>
            <a:pPr marL="0" indent="0">
              <a:spcBef>
                <a:spcPts val="0"/>
              </a:spcBef>
              <a:buFont typeface="Open Sans"/>
              <a:buNone/>
            </a:pPr>
            <a:r>
              <a:rPr lang="it-IT" sz="2800" dirty="0">
                <a:solidFill>
                  <a:schemeClr val="bg1"/>
                </a:solidFill>
                <a:latin typeface="+mj-lt"/>
              </a:rPr>
              <a:t>Per la settimana del meeting accesso libero all’area riservata:</a:t>
            </a:r>
          </a:p>
          <a:p>
            <a:pPr marL="0" indent="0">
              <a:spcBef>
                <a:spcPts val="0"/>
              </a:spcBef>
              <a:buFont typeface="Open Sans"/>
              <a:buNone/>
            </a:pPr>
            <a:endParaRPr lang="it-IT" sz="2800" dirty="0">
              <a:solidFill>
                <a:schemeClr val="bg1"/>
              </a:solidFill>
              <a:latin typeface="+mj-lt"/>
            </a:endParaRPr>
          </a:p>
          <a:p>
            <a:pPr marL="0" indent="0">
              <a:spcBef>
                <a:spcPts val="0"/>
              </a:spcBef>
              <a:buFont typeface="Open Sans"/>
              <a:buNone/>
            </a:pPr>
            <a:r>
              <a:rPr lang="it-IT" sz="4000" dirty="0">
                <a:solidFill>
                  <a:schemeClr val="bg1"/>
                </a:solidFill>
                <a:latin typeface="+mj-lt"/>
              </a:rPr>
              <a:t>Utente: </a:t>
            </a:r>
            <a:r>
              <a:rPr lang="it-IT" sz="4000" dirty="0" err="1">
                <a:solidFill>
                  <a:schemeClr val="bg1"/>
                </a:solidFill>
                <a:latin typeface="+mj-lt"/>
              </a:rPr>
              <a:t>meetingrimini</a:t>
            </a:r>
            <a:endParaRPr lang="it-IT" sz="4000" dirty="0">
              <a:solidFill>
                <a:schemeClr val="bg1"/>
              </a:solidFill>
              <a:latin typeface="+mj-lt"/>
            </a:endParaRPr>
          </a:p>
          <a:p>
            <a:pPr marL="0" indent="0">
              <a:spcBef>
                <a:spcPts val="0"/>
              </a:spcBef>
              <a:buFont typeface="Open Sans"/>
              <a:buNone/>
            </a:pPr>
            <a:r>
              <a:rPr lang="it-IT" sz="4000" dirty="0" err="1">
                <a:solidFill>
                  <a:schemeClr val="bg1"/>
                </a:solidFill>
                <a:latin typeface="+mj-lt"/>
              </a:rPr>
              <a:t>Pw</a:t>
            </a:r>
            <a:r>
              <a:rPr lang="it-IT" sz="4000" dirty="0">
                <a:solidFill>
                  <a:schemeClr val="bg1"/>
                </a:solidFill>
                <a:latin typeface="+mj-lt"/>
              </a:rPr>
              <a:t>: </a:t>
            </a:r>
            <a:r>
              <a:rPr lang="it-IT" sz="4000" dirty="0" err="1">
                <a:solidFill>
                  <a:schemeClr val="bg1"/>
                </a:solidFill>
                <a:latin typeface="+mj-lt"/>
              </a:rPr>
              <a:t>mesharea</a:t>
            </a:r>
            <a:r>
              <a:rPr lang="it-IT" sz="4000" dirty="0">
                <a:solidFill>
                  <a:schemeClr val="bg1"/>
                </a:solidFill>
                <a:latin typeface="+mj-lt"/>
              </a:rPr>
              <a:t> </a:t>
            </a:r>
          </a:p>
          <a:p>
            <a:pPr marL="0" indent="0">
              <a:spcBef>
                <a:spcPts val="0"/>
              </a:spcBef>
              <a:buFont typeface="Open Sans"/>
              <a:buNone/>
            </a:pPr>
            <a:endParaRPr lang="it-IT" sz="2800" dirty="0">
              <a:solidFill>
                <a:schemeClr val="bg1"/>
              </a:solidFill>
            </a:endParaRPr>
          </a:p>
        </p:txBody>
      </p:sp>
    </p:spTree>
    <p:extLst>
      <p:ext uri="{BB962C8B-B14F-4D97-AF65-F5344CB8AC3E}">
        <p14:creationId xmlns:p14="http://schemas.microsoft.com/office/powerpoint/2010/main" val="31490124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testo 4"/>
          <p:cNvSpPr>
            <a:spLocks noGrp="1"/>
          </p:cNvSpPr>
          <p:nvPr>
            <p:ph type="body" idx="1"/>
          </p:nvPr>
        </p:nvSpPr>
        <p:spPr>
          <a:xfrm>
            <a:off x="827249" y="2241269"/>
            <a:ext cx="6820061" cy="3087476"/>
          </a:xfrm>
        </p:spPr>
        <p:txBody>
          <a:bodyPr/>
          <a:lstStyle/>
          <a:p>
            <a:pPr marL="0" indent="0">
              <a:buNone/>
            </a:pPr>
            <a:r>
              <a:rPr lang="it-IT" dirty="0"/>
              <a:t>Come sta cambiando il lavoro?</a:t>
            </a:r>
          </a:p>
          <a:p>
            <a:pPr marL="0" indent="0">
              <a:buNone/>
            </a:pPr>
            <a:r>
              <a:rPr lang="it-IT" dirty="0"/>
              <a:t>Qual è l’impatto di questi cambiamenti sulla vita delle persone?</a:t>
            </a:r>
          </a:p>
        </p:txBody>
      </p:sp>
      <p:sp>
        <p:nvSpPr>
          <p:cNvPr id="3" name="Segnaposto numero diapositiva 2"/>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13</a:t>
            </a:fld>
            <a:endParaRPr lang="it-IT"/>
          </a:p>
        </p:txBody>
      </p:sp>
      <p:sp>
        <p:nvSpPr>
          <p:cNvPr id="4" name="Segnaposto piè di pagina 3"/>
          <p:cNvSpPr>
            <a:spLocks noGrp="1"/>
          </p:cNvSpPr>
          <p:nvPr>
            <p:ph type="ftr" sz="quarter" idx="13"/>
          </p:nvPr>
        </p:nvSpPr>
        <p:spPr/>
        <p:txBody>
          <a:bodyPr/>
          <a:lstStyle/>
          <a:p>
            <a:r>
              <a:rPr lang="it-IT"/>
              <a:t>Mario Mezzanzanica - Università di Milano Bicocca - CRISP – Il lavoro al tempo del web</a:t>
            </a:r>
            <a:endParaRPr lang="it-IT" dirty="0"/>
          </a:p>
        </p:txBody>
      </p:sp>
    </p:spTree>
    <p:extLst>
      <p:ext uri="{BB962C8B-B14F-4D97-AF65-F5344CB8AC3E}">
        <p14:creationId xmlns:p14="http://schemas.microsoft.com/office/powerpoint/2010/main" val="1405663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LE CONSEGUENZE SUI NOSTRI LAVORI</a:t>
            </a:r>
          </a:p>
        </p:txBody>
      </p:sp>
      <p:sp>
        <p:nvSpPr>
          <p:cNvPr id="6" name="Segnaposto testo 5"/>
          <p:cNvSpPr>
            <a:spLocks noGrp="1"/>
          </p:cNvSpPr>
          <p:nvPr>
            <p:ph type="body" idx="1"/>
          </p:nvPr>
        </p:nvSpPr>
        <p:spPr/>
        <p:txBody>
          <a:bodyPr>
            <a:normAutofit/>
          </a:bodyPr>
          <a:lstStyle/>
          <a:p>
            <a:r>
              <a:rPr lang="it-IT" dirty="0">
                <a:latin typeface="+mn-lt"/>
              </a:rPr>
              <a:t>Fra i trend di cambiamento che si stanno verificando troviamo tre aspetti particolarmente persistenti:</a:t>
            </a:r>
          </a:p>
          <a:p>
            <a:pPr marL="495300" indent="-457200">
              <a:buFont typeface="+mj-lt"/>
              <a:buAutoNum type="arabicPeriod"/>
            </a:pPr>
            <a:r>
              <a:rPr lang="it-IT" dirty="0">
                <a:latin typeface="+mn-lt"/>
              </a:rPr>
              <a:t>1. la crescente importanza delle </a:t>
            </a:r>
            <a:r>
              <a:rPr lang="it-IT" b="1" dirty="0">
                <a:latin typeface="+mn-lt"/>
              </a:rPr>
              <a:t>competenze digitali</a:t>
            </a:r>
            <a:r>
              <a:rPr lang="it-IT" dirty="0">
                <a:latin typeface="+mn-lt"/>
              </a:rPr>
              <a:t>;</a:t>
            </a:r>
          </a:p>
          <a:p>
            <a:pPr marL="495300" indent="-457200">
              <a:buFont typeface="+mj-lt"/>
              <a:buAutoNum type="arabicPeriod"/>
            </a:pPr>
            <a:r>
              <a:rPr lang="it-IT" dirty="0">
                <a:latin typeface="+mn-lt"/>
              </a:rPr>
              <a:t>2. l’importanza delle attitudini e competenze trasversali (chiamate anche </a:t>
            </a:r>
            <a:r>
              <a:rPr lang="it-IT" b="1" dirty="0">
                <a:latin typeface="+mn-lt"/>
              </a:rPr>
              <a:t>soft </a:t>
            </a:r>
            <a:r>
              <a:rPr lang="it-IT" b="1" dirty="0" err="1">
                <a:latin typeface="+mn-lt"/>
              </a:rPr>
              <a:t>skills</a:t>
            </a:r>
            <a:r>
              <a:rPr lang="it-IT" dirty="0">
                <a:latin typeface="+mn-lt"/>
              </a:rPr>
              <a:t>) sempre più richieste anche per le professioni tecniche;</a:t>
            </a:r>
          </a:p>
          <a:p>
            <a:pPr marL="495300" indent="-457200">
              <a:buFont typeface="+mj-lt"/>
              <a:buAutoNum type="arabicPeriod"/>
            </a:pPr>
            <a:r>
              <a:rPr lang="it-IT" dirty="0">
                <a:latin typeface="+mn-lt"/>
              </a:rPr>
              <a:t>3. le conoscenze specialistiche e il formarsi di </a:t>
            </a:r>
            <a:r>
              <a:rPr lang="it-IT" b="1" dirty="0">
                <a:latin typeface="+mn-lt"/>
              </a:rPr>
              <a:t>profili occupazionali sempre più dettagliati </a:t>
            </a:r>
            <a:r>
              <a:rPr lang="it-IT" dirty="0">
                <a:latin typeface="+mn-lt"/>
              </a:rPr>
              <a:t>in termini di competenze richieste.</a:t>
            </a:r>
          </a:p>
          <a:p>
            <a:pPr marL="495300" indent="-457200">
              <a:buFont typeface="+mj-lt"/>
              <a:buAutoNum type="arabicPeriod"/>
            </a:pPr>
            <a:endParaRPr lang="it-IT" dirty="0">
              <a:latin typeface="+mn-lt"/>
            </a:endParaRPr>
          </a:p>
        </p:txBody>
      </p:sp>
      <p:sp>
        <p:nvSpPr>
          <p:cNvPr id="3" name="Segnaposto numero diapositiva 2"/>
          <p:cNvSpPr>
            <a:spLocks noGrp="1"/>
          </p:cNvSpPr>
          <p:nvPr>
            <p:ph type="sldNum" idx="12"/>
          </p:nvPr>
        </p:nvSpPr>
        <p:spPr/>
        <p:txBody>
          <a:bodyPr/>
          <a:lstStyle/>
          <a:p>
            <a:fld id="{00000000-1234-1234-1234-123412341234}" type="slidenum">
              <a:rPr lang="it-IT" smtClean="0"/>
              <a:pPr/>
              <a:t>14</a:t>
            </a:fld>
            <a:endParaRPr lang="it-IT" dirty="0"/>
          </a:p>
        </p:txBody>
      </p:sp>
      <p:sp>
        <p:nvSpPr>
          <p:cNvPr id="4" name="Segnaposto piè di pagina 3"/>
          <p:cNvSpPr>
            <a:spLocks noGrp="1"/>
          </p:cNvSpPr>
          <p:nvPr>
            <p:ph type="ftr" sz="quarter" idx="13"/>
          </p:nvPr>
        </p:nvSpPr>
        <p:spPr/>
        <p:txBody>
          <a:bodyPr/>
          <a:lstStyle/>
          <a:p>
            <a:r>
              <a:rPr lang="it-IT"/>
              <a:t>Mario Mezzanzanica - Università di Milano Bicocca - CRISP – Il lavoro al tempo del web</a:t>
            </a:r>
            <a:endParaRPr lang="it-IT" dirty="0"/>
          </a:p>
        </p:txBody>
      </p:sp>
    </p:spTree>
    <p:extLst>
      <p:ext uri="{BB962C8B-B14F-4D97-AF65-F5344CB8AC3E}">
        <p14:creationId xmlns:p14="http://schemas.microsoft.com/office/powerpoint/2010/main" val="350486676"/>
      </p:ext>
    </p:extLst>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27250" y="788425"/>
            <a:ext cx="6297450" cy="935400"/>
          </a:xfrm>
        </p:spPr>
        <p:txBody>
          <a:bodyPr/>
          <a:lstStyle/>
          <a:p>
            <a:r>
              <a:rPr lang="it-IT" dirty="0"/>
              <a:t>RICHIESTA DI SKILL DIGITALI, SPECIALISTICHE E SOFT - PER SETTORE</a:t>
            </a:r>
          </a:p>
        </p:txBody>
      </p:sp>
      <p:sp>
        <p:nvSpPr>
          <p:cNvPr id="3" name="Segnaposto numero diapositiva 2"/>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15</a:t>
            </a:fld>
            <a:endParaRPr lang="it-IT"/>
          </a:p>
        </p:txBody>
      </p:sp>
      <p:sp>
        <p:nvSpPr>
          <p:cNvPr id="4" name="Segnaposto piè di pagina 3"/>
          <p:cNvSpPr>
            <a:spLocks noGrp="1"/>
          </p:cNvSpPr>
          <p:nvPr>
            <p:ph type="ftr" sz="quarter" idx="13"/>
          </p:nvPr>
        </p:nvSpPr>
        <p:spPr/>
        <p:txBody>
          <a:bodyPr/>
          <a:lstStyle/>
          <a:p>
            <a:r>
              <a:rPr lang="it-IT"/>
              <a:t>Mario Mezzanzanica - Università di Milano Bicocca - CRISP – Il lavoro al tempo del web</a:t>
            </a:r>
            <a:endParaRPr lang="it-IT" dirty="0"/>
          </a:p>
        </p:txBody>
      </p:sp>
      <p:pic>
        <p:nvPicPr>
          <p:cNvPr id="5" name="Immagine 4">
            <a:extLst>
              <a:ext uri="{FF2B5EF4-FFF2-40B4-BE49-F238E27FC236}">
                <a16:creationId xmlns:a16="http://schemas.microsoft.com/office/drawing/2014/main" id="{7066075E-190D-1947-A738-7559C1B276DC}"/>
              </a:ext>
            </a:extLst>
          </p:cNvPr>
          <p:cNvPicPr>
            <a:picLocks noChangeAspect="1"/>
          </p:cNvPicPr>
          <p:nvPr/>
        </p:nvPicPr>
        <p:blipFill rotWithShape="1">
          <a:blip r:embed="rId2">
            <a:extLst>
              <a:ext uri="{28A0092B-C50C-407E-A947-70E740481C1C}">
                <a14:useLocalDpi xmlns:a14="http://schemas.microsoft.com/office/drawing/2010/main" val="0"/>
              </a:ext>
            </a:extLst>
          </a:blip>
          <a:srcRect l="33580" t="24653" r="9509" b="72013"/>
          <a:stretch/>
        </p:blipFill>
        <p:spPr>
          <a:xfrm>
            <a:off x="281879" y="1845581"/>
            <a:ext cx="8434883" cy="698441"/>
          </a:xfrm>
          <a:prstGeom prst="rect">
            <a:avLst/>
          </a:prstGeom>
        </p:spPr>
      </p:pic>
      <p:pic>
        <p:nvPicPr>
          <p:cNvPr id="6" name="Immagine 5">
            <a:extLst>
              <a:ext uri="{FF2B5EF4-FFF2-40B4-BE49-F238E27FC236}">
                <a16:creationId xmlns:a16="http://schemas.microsoft.com/office/drawing/2014/main" id="{FB50F1FF-4C32-0444-A8C1-6D9768959B82}"/>
              </a:ext>
            </a:extLst>
          </p:cNvPr>
          <p:cNvPicPr>
            <a:picLocks noChangeAspect="1"/>
          </p:cNvPicPr>
          <p:nvPr/>
        </p:nvPicPr>
        <p:blipFill rotWithShape="1">
          <a:blip r:embed="rId3">
            <a:extLst>
              <a:ext uri="{28A0092B-C50C-407E-A947-70E740481C1C}">
                <a14:useLocalDpi xmlns:a14="http://schemas.microsoft.com/office/drawing/2010/main" val="0"/>
              </a:ext>
            </a:extLst>
          </a:blip>
          <a:srcRect l="33206" t="13599" r="9136" b="80857"/>
          <a:stretch/>
        </p:blipFill>
        <p:spPr>
          <a:xfrm>
            <a:off x="100932" y="2449375"/>
            <a:ext cx="8622718" cy="1172015"/>
          </a:xfrm>
          <a:prstGeom prst="rect">
            <a:avLst/>
          </a:prstGeom>
        </p:spPr>
      </p:pic>
      <p:pic>
        <p:nvPicPr>
          <p:cNvPr id="7" name="Immagine 6">
            <a:extLst>
              <a:ext uri="{FF2B5EF4-FFF2-40B4-BE49-F238E27FC236}">
                <a16:creationId xmlns:a16="http://schemas.microsoft.com/office/drawing/2014/main" id="{8AD9F009-2C76-F74A-B9B1-9042829A1407}"/>
              </a:ext>
            </a:extLst>
          </p:cNvPr>
          <p:cNvPicPr>
            <a:picLocks noChangeAspect="1"/>
          </p:cNvPicPr>
          <p:nvPr/>
        </p:nvPicPr>
        <p:blipFill rotWithShape="1">
          <a:blip r:embed="rId4">
            <a:extLst>
              <a:ext uri="{28A0092B-C50C-407E-A947-70E740481C1C}">
                <a14:useLocalDpi xmlns:a14="http://schemas.microsoft.com/office/drawing/2010/main" val="0"/>
              </a:ext>
            </a:extLst>
          </a:blip>
          <a:srcRect l="33794" t="13729" r="7082" b="82311"/>
          <a:stretch/>
        </p:blipFill>
        <p:spPr>
          <a:xfrm>
            <a:off x="240993" y="3726580"/>
            <a:ext cx="8701476" cy="823862"/>
          </a:xfrm>
          <a:prstGeom prst="rect">
            <a:avLst/>
          </a:prstGeom>
        </p:spPr>
      </p:pic>
      <p:pic>
        <p:nvPicPr>
          <p:cNvPr id="8" name="Immagine 7">
            <a:extLst>
              <a:ext uri="{FF2B5EF4-FFF2-40B4-BE49-F238E27FC236}">
                <a16:creationId xmlns:a16="http://schemas.microsoft.com/office/drawing/2014/main" id="{3EF5C809-5FCF-394A-B0A0-276D83C5F7F5}"/>
              </a:ext>
            </a:extLst>
          </p:cNvPr>
          <p:cNvPicPr>
            <a:picLocks noChangeAspect="1"/>
          </p:cNvPicPr>
          <p:nvPr/>
        </p:nvPicPr>
        <p:blipFill rotWithShape="1">
          <a:blip r:embed="rId4">
            <a:extLst>
              <a:ext uri="{28A0092B-C50C-407E-A947-70E740481C1C}">
                <a14:useLocalDpi xmlns:a14="http://schemas.microsoft.com/office/drawing/2010/main" val="0"/>
              </a:ext>
            </a:extLst>
          </a:blip>
          <a:srcRect l="39550" t="60198" r="7271" b="32277"/>
          <a:stretch/>
        </p:blipFill>
        <p:spPr>
          <a:xfrm>
            <a:off x="1017242" y="4680659"/>
            <a:ext cx="7831157" cy="1566232"/>
          </a:xfrm>
          <a:prstGeom prst="rect">
            <a:avLst/>
          </a:prstGeom>
        </p:spPr>
      </p:pic>
    </p:spTree>
    <p:extLst>
      <p:ext uri="{BB962C8B-B14F-4D97-AF65-F5344CB8AC3E}">
        <p14:creationId xmlns:p14="http://schemas.microsoft.com/office/powerpoint/2010/main" val="3737581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8EF85D1E-2F26-D24C-B412-1A8E39EFF952}"/>
              </a:ext>
            </a:extLst>
          </p:cNvPr>
          <p:cNvPicPr>
            <a:picLocks noChangeAspect="1"/>
          </p:cNvPicPr>
          <p:nvPr/>
        </p:nvPicPr>
        <p:blipFill>
          <a:blip r:embed="rId3"/>
          <a:stretch>
            <a:fillRect/>
          </a:stretch>
        </p:blipFill>
        <p:spPr>
          <a:xfrm>
            <a:off x="1125503" y="1088547"/>
            <a:ext cx="7002494" cy="5164340"/>
          </a:xfrm>
          <a:prstGeom prst="rect">
            <a:avLst/>
          </a:prstGeom>
        </p:spPr>
      </p:pic>
      <p:sp>
        <p:nvSpPr>
          <p:cNvPr id="3" name="CasellaDiTesto 2">
            <a:extLst>
              <a:ext uri="{FF2B5EF4-FFF2-40B4-BE49-F238E27FC236}">
                <a16:creationId xmlns:a16="http://schemas.microsoft.com/office/drawing/2014/main" id="{9E9E922F-D48A-524D-AC93-869F0DDA681E}"/>
              </a:ext>
            </a:extLst>
          </p:cNvPr>
          <p:cNvSpPr txBox="1"/>
          <p:nvPr/>
        </p:nvSpPr>
        <p:spPr>
          <a:xfrm>
            <a:off x="0" y="5410303"/>
            <a:ext cx="2172441" cy="707886"/>
          </a:xfrm>
          <a:prstGeom prst="rect">
            <a:avLst/>
          </a:prstGeom>
          <a:noFill/>
        </p:spPr>
        <p:txBody>
          <a:bodyPr wrap="square" rtlCol="0">
            <a:spAutoFit/>
          </a:bodyPr>
          <a:lstStyle/>
          <a:p>
            <a:pPr algn="ctr"/>
            <a:r>
              <a:rPr lang="it-IT" sz="2000" b="1" dirty="0">
                <a:latin typeface="+mj-lt"/>
              </a:rPr>
              <a:t>DSR medio: 20%</a:t>
            </a:r>
          </a:p>
        </p:txBody>
      </p:sp>
      <p:sp>
        <p:nvSpPr>
          <p:cNvPr id="2" name="Titolo 1"/>
          <p:cNvSpPr>
            <a:spLocks noGrp="1"/>
          </p:cNvSpPr>
          <p:nvPr>
            <p:ph type="title"/>
          </p:nvPr>
        </p:nvSpPr>
        <p:spPr>
          <a:xfrm>
            <a:off x="130565" y="111187"/>
            <a:ext cx="6023492" cy="935400"/>
          </a:xfrm>
        </p:spPr>
        <p:txBody>
          <a:bodyPr/>
          <a:lstStyle/>
          <a:p>
            <a:r>
              <a:rPr lang="it-IT" dirty="0"/>
              <a:t>SKILL RATE PROFESSIONI INDUSTRIA:</a:t>
            </a:r>
            <a:br>
              <a:rPr lang="it-IT" dirty="0"/>
            </a:br>
            <a:r>
              <a:rPr lang="it-IT" dirty="0"/>
              <a:t>SUPPORTO &amp; MANAGEMENT</a:t>
            </a:r>
          </a:p>
        </p:txBody>
      </p:sp>
      <p:sp>
        <p:nvSpPr>
          <p:cNvPr id="9" name="Segnaposto piè di pagina 3"/>
          <p:cNvSpPr>
            <a:spLocks noGrp="1"/>
          </p:cNvSpPr>
          <p:nvPr>
            <p:ph type="ftr" sz="quarter" idx="13"/>
          </p:nvPr>
        </p:nvSpPr>
        <p:spPr>
          <a:xfrm>
            <a:off x="827249" y="6356350"/>
            <a:ext cx="7653325" cy="461700"/>
          </a:xfrm>
        </p:spPr>
        <p:txBody>
          <a:bodyPr/>
          <a:lstStyle/>
          <a:p>
            <a:r>
              <a:rPr lang="it-IT" dirty="0"/>
              <a:t>Mario </a:t>
            </a:r>
            <a:r>
              <a:rPr lang="it-IT" dirty="0" err="1"/>
              <a:t>Mezzanzanica</a:t>
            </a:r>
            <a:r>
              <a:rPr lang="it-IT" dirty="0"/>
              <a:t> - Università di Milano Bicocca - CRISP – Il lavoro al tempo del web</a:t>
            </a:r>
          </a:p>
        </p:txBody>
      </p:sp>
      <p:cxnSp>
        <p:nvCxnSpPr>
          <p:cNvPr id="6" name="Connettore 1 5">
            <a:extLst>
              <a:ext uri="{FF2B5EF4-FFF2-40B4-BE49-F238E27FC236}">
                <a16:creationId xmlns:a16="http://schemas.microsoft.com/office/drawing/2014/main" id="{CC891170-BDCD-E442-9C08-A2862F6A0B23}"/>
              </a:ext>
            </a:extLst>
          </p:cNvPr>
          <p:cNvCxnSpPr/>
          <p:nvPr/>
        </p:nvCxnSpPr>
        <p:spPr>
          <a:xfrm>
            <a:off x="1295133" y="2336800"/>
            <a:ext cx="2197367"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 name="Connettore 1 6">
            <a:extLst>
              <a:ext uri="{FF2B5EF4-FFF2-40B4-BE49-F238E27FC236}">
                <a16:creationId xmlns:a16="http://schemas.microsoft.com/office/drawing/2014/main" id="{B029C8E8-66EE-B349-85DB-FB714DDADBED}"/>
              </a:ext>
            </a:extLst>
          </p:cNvPr>
          <p:cNvCxnSpPr/>
          <p:nvPr/>
        </p:nvCxnSpPr>
        <p:spPr>
          <a:xfrm>
            <a:off x="1295133" y="3136900"/>
            <a:ext cx="2197367"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1482008"/>
      </p:ext>
    </p:extLst>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7B4F85BB-960D-1142-8DDA-0236FF77AFF1}"/>
              </a:ext>
            </a:extLst>
          </p:cNvPr>
          <p:cNvSpPr txBox="1">
            <a:spLocks/>
          </p:cNvSpPr>
          <p:nvPr/>
        </p:nvSpPr>
        <p:spPr>
          <a:xfrm>
            <a:off x="723633" y="62991"/>
            <a:ext cx="5924745" cy="7518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it-IT" sz="3500" b="1" dirty="0"/>
          </a:p>
        </p:txBody>
      </p:sp>
      <p:pic>
        <p:nvPicPr>
          <p:cNvPr id="4" name="Immagine 3">
            <a:extLst>
              <a:ext uri="{FF2B5EF4-FFF2-40B4-BE49-F238E27FC236}">
                <a16:creationId xmlns:a16="http://schemas.microsoft.com/office/drawing/2014/main" id="{6BC10115-D022-8D46-920D-D7E27D36C843}"/>
              </a:ext>
            </a:extLst>
          </p:cNvPr>
          <p:cNvPicPr>
            <a:picLocks noChangeAspect="1"/>
          </p:cNvPicPr>
          <p:nvPr/>
        </p:nvPicPr>
        <p:blipFill rotWithShape="1">
          <a:blip r:embed="rId3">
            <a:extLst>
              <a:ext uri="{28A0092B-C50C-407E-A947-70E740481C1C}">
                <a14:useLocalDpi xmlns:a14="http://schemas.microsoft.com/office/drawing/2010/main" val="0"/>
              </a:ext>
            </a:extLst>
          </a:blip>
          <a:srcRect l="160" t="5174" b="56444"/>
          <a:stretch/>
        </p:blipFill>
        <p:spPr>
          <a:xfrm>
            <a:off x="-106782" y="1353217"/>
            <a:ext cx="8502977" cy="4112628"/>
          </a:xfrm>
          <a:prstGeom prst="rect">
            <a:avLst/>
          </a:prstGeom>
        </p:spPr>
      </p:pic>
      <p:pic>
        <p:nvPicPr>
          <p:cNvPr id="11" name="Immagine 10">
            <a:extLst>
              <a:ext uri="{FF2B5EF4-FFF2-40B4-BE49-F238E27FC236}">
                <a16:creationId xmlns:a16="http://schemas.microsoft.com/office/drawing/2014/main" id="{9AF49D17-19DC-3041-884B-FDEC1BF12723}"/>
              </a:ext>
            </a:extLst>
          </p:cNvPr>
          <p:cNvPicPr>
            <a:picLocks noChangeAspect="1"/>
          </p:cNvPicPr>
          <p:nvPr/>
        </p:nvPicPr>
        <p:blipFill rotWithShape="1">
          <a:blip r:embed="rId3">
            <a:extLst>
              <a:ext uri="{28A0092B-C50C-407E-A947-70E740481C1C}">
                <a14:useLocalDpi xmlns:a14="http://schemas.microsoft.com/office/drawing/2010/main" val="0"/>
              </a:ext>
            </a:extLst>
          </a:blip>
          <a:srcRect l="-1" t="92000" r="47"/>
          <a:stretch/>
        </p:blipFill>
        <p:spPr>
          <a:xfrm>
            <a:off x="165099" y="5465844"/>
            <a:ext cx="8169769" cy="846056"/>
          </a:xfrm>
          <a:prstGeom prst="rect">
            <a:avLst/>
          </a:prstGeom>
        </p:spPr>
      </p:pic>
      <p:pic>
        <p:nvPicPr>
          <p:cNvPr id="13" name="Immagine 12">
            <a:extLst>
              <a:ext uri="{FF2B5EF4-FFF2-40B4-BE49-F238E27FC236}">
                <a16:creationId xmlns:a16="http://schemas.microsoft.com/office/drawing/2014/main" id="{B9BD8072-8845-D343-8AB6-FAB9E3070CD0}"/>
              </a:ext>
            </a:extLst>
          </p:cNvPr>
          <p:cNvPicPr>
            <a:picLocks noChangeAspect="1"/>
          </p:cNvPicPr>
          <p:nvPr/>
        </p:nvPicPr>
        <p:blipFill rotWithShape="1">
          <a:blip r:embed="rId3">
            <a:extLst>
              <a:ext uri="{28A0092B-C50C-407E-A947-70E740481C1C}">
                <a14:useLocalDpi xmlns:a14="http://schemas.microsoft.com/office/drawing/2010/main" val="0"/>
              </a:ext>
            </a:extLst>
          </a:blip>
          <a:srcRect b="95259"/>
          <a:stretch/>
        </p:blipFill>
        <p:spPr>
          <a:xfrm>
            <a:off x="-275712" y="956837"/>
            <a:ext cx="8710007" cy="519508"/>
          </a:xfrm>
          <a:prstGeom prst="rect">
            <a:avLst/>
          </a:prstGeom>
        </p:spPr>
      </p:pic>
      <p:sp>
        <p:nvSpPr>
          <p:cNvPr id="9" name="CasellaDiTesto 8">
            <a:extLst>
              <a:ext uri="{FF2B5EF4-FFF2-40B4-BE49-F238E27FC236}">
                <a16:creationId xmlns:a16="http://schemas.microsoft.com/office/drawing/2014/main" id="{83F05C86-9D64-2449-9C2B-13458DC0A404}"/>
              </a:ext>
            </a:extLst>
          </p:cNvPr>
          <p:cNvSpPr txBox="1"/>
          <p:nvPr/>
        </p:nvSpPr>
        <p:spPr>
          <a:xfrm>
            <a:off x="165099" y="5510295"/>
            <a:ext cx="1788459" cy="707886"/>
          </a:xfrm>
          <a:prstGeom prst="rect">
            <a:avLst/>
          </a:prstGeom>
          <a:noFill/>
        </p:spPr>
        <p:txBody>
          <a:bodyPr wrap="square" rtlCol="0">
            <a:spAutoFit/>
          </a:bodyPr>
          <a:lstStyle/>
          <a:p>
            <a:pPr algn="ctr"/>
            <a:r>
              <a:rPr lang="it-IT" sz="2000" b="1" dirty="0">
                <a:latin typeface="+mj-lt"/>
              </a:rPr>
              <a:t>DSR medio: 17%</a:t>
            </a:r>
          </a:p>
        </p:txBody>
      </p:sp>
      <p:sp>
        <p:nvSpPr>
          <p:cNvPr id="2" name="Titolo 1"/>
          <p:cNvSpPr>
            <a:spLocks noGrp="1"/>
          </p:cNvSpPr>
          <p:nvPr>
            <p:ph type="title"/>
          </p:nvPr>
        </p:nvSpPr>
        <p:spPr>
          <a:xfrm>
            <a:off x="304736" y="73816"/>
            <a:ext cx="5399378" cy="935400"/>
          </a:xfrm>
        </p:spPr>
        <p:txBody>
          <a:bodyPr/>
          <a:lstStyle/>
          <a:p>
            <a:r>
              <a:rPr lang="it-IT" dirty="0"/>
              <a:t>SKILL RATE PROFESSIONI INDUSTRIA:</a:t>
            </a:r>
            <a:br>
              <a:rPr lang="it-IT" dirty="0"/>
            </a:br>
            <a:r>
              <a:rPr lang="it-IT" dirty="0"/>
              <a:t>CORE BUSINESS (SELEZIONE)</a:t>
            </a:r>
            <a:br>
              <a:rPr lang="it-IT" dirty="0"/>
            </a:br>
            <a:endParaRPr lang="it-IT" dirty="0"/>
          </a:p>
        </p:txBody>
      </p:sp>
      <p:sp>
        <p:nvSpPr>
          <p:cNvPr id="10" name="Segnaposto piè di pagina 3"/>
          <p:cNvSpPr>
            <a:spLocks noGrp="1"/>
          </p:cNvSpPr>
          <p:nvPr>
            <p:ph type="ftr" sz="quarter" idx="13"/>
          </p:nvPr>
        </p:nvSpPr>
        <p:spPr>
          <a:xfrm>
            <a:off x="827249" y="6356350"/>
            <a:ext cx="7653325" cy="461700"/>
          </a:xfrm>
        </p:spPr>
        <p:txBody>
          <a:bodyPr/>
          <a:lstStyle/>
          <a:p>
            <a:r>
              <a:rPr lang="it-IT" dirty="0"/>
              <a:t>Mario </a:t>
            </a:r>
            <a:r>
              <a:rPr lang="it-IT" dirty="0" err="1"/>
              <a:t>Mezzanzanica</a:t>
            </a:r>
            <a:r>
              <a:rPr lang="it-IT" dirty="0"/>
              <a:t> - Università di Milano Bicocca - CRISP – Il lavoro al tempo del web</a:t>
            </a:r>
          </a:p>
        </p:txBody>
      </p:sp>
      <p:cxnSp>
        <p:nvCxnSpPr>
          <p:cNvPr id="5" name="Connettore 1 4">
            <a:extLst>
              <a:ext uri="{FF2B5EF4-FFF2-40B4-BE49-F238E27FC236}">
                <a16:creationId xmlns:a16="http://schemas.microsoft.com/office/drawing/2014/main" id="{A6B85BF8-ABBE-FD48-BFF0-2E8E1EC6F5A7}"/>
              </a:ext>
            </a:extLst>
          </p:cNvPr>
          <p:cNvCxnSpPr/>
          <p:nvPr/>
        </p:nvCxnSpPr>
        <p:spPr>
          <a:xfrm>
            <a:off x="723633" y="1955800"/>
            <a:ext cx="2197367"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2" name="Connettore 1 11">
            <a:extLst>
              <a:ext uri="{FF2B5EF4-FFF2-40B4-BE49-F238E27FC236}">
                <a16:creationId xmlns:a16="http://schemas.microsoft.com/office/drawing/2014/main" id="{77EAF352-898F-C04E-B571-EDA7763C425C}"/>
              </a:ext>
            </a:extLst>
          </p:cNvPr>
          <p:cNvCxnSpPr/>
          <p:nvPr/>
        </p:nvCxnSpPr>
        <p:spPr>
          <a:xfrm>
            <a:off x="723633" y="3937000"/>
            <a:ext cx="2197367"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E2F3912D-31E2-CC43-AA84-C93466010B58}"/>
              </a:ext>
            </a:extLst>
          </p:cNvPr>
          <p:cNvCxnSpPr/>
          <p:nvPr/>
        </p:nvCxnSpPr>
        <p:spPr>
          <a:xfrm>
            <a:off x="723633" y="5440444"/>
            <a:ext cx="2197367"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1345559"/>
      </p:ext>
    </p:extLst>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7B4F85BB-960D-1142-8DDA-0236FF77AFF1}"/>
              </a:ext>
            </a:extLst>
          </p:cNvPr>
          <p:cNvSpPr txBox="1">
            <a:spLocks/>
          </p:cNvSpPr>
          <p:nvPr/>
        </p:nvSpPr>
        <p:spPr>
          <a:xfrm>
            <a:off x="723633" y="62991"/>
            <a:ext cx="5924745" cy="7518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it-IT" sz="3500" b="1" dirty="0"/>
          </a:p>
        </p:txBody>
      </p:sp>
      <p:sp>
        <p:nvSpPr>
          <p:cNvPr id="9" name="Rettangolo arrotondato 8">
            <a:extLst>
              <a:ext uri="{FF2B5EF4-FFF2-40B4-BE49-F238E27FC236}">
                <a16:creationId xmlns:a16="http://schemas.microsoft.com/office/drawing/2014/main" id="{43A880AE-C910-1448-92B1-B5467F590A8E}"/>
              </a:ext>
            </a:extLst>
          </p:cNvPr>
          <p:cNvSpPr/>
          <p:nvPr/>
        </p:nvSpPr>
        <p:spPr>
          <a:xfrm>
            <a:off x="6046798" y="99566"/>
            <a:ext cx="1967972" cy="678689"/>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Scomposizione Skill Digitali in 4 macro categorie</a:t>
            </a:r>
          </a:p>
        </p:txBody>
      </p:sp>
      <p:pic>
        <p:nvPicPr>
          <p:cNvPr id="2" name="Immagine 1">
            <a:extLst>
              <a:ext uri="{FF2B5EF4-FFF2-40B4-BE49-F238E27FC236}">
                <a16:creationId xmlns:a16="http://schemas.microsoft.com/office/drawing/2014/main" id="{CEA58AEE-DD62-8A46-B538-FB3CDBB86EAF}"/>
              </a:ext>
            </a:extLst>
          </p:cNvPr>
          <p:cNvPicPr>
            <a:picLocks noChangeAspect="1"/>
          </p:cNvPicPr>
          <p:nvPr/>
        </p:nvPicPr>
        <p:blipFill>
          <a:blip r:embed="rId3"/>
          <a:stretch>
            <a:fillRect/>
          </a:stretch>
        </p:blipFill>
        <p:spPr>
          <a:xfrm>
            <a:off x="723633" y="904240"/>
            <a:ext cx="7291137" cy="5486400"/>
          </a:xfrm>
          <a:prstGeom prst="rect">
            <a:avLst/>
          </a:prstGeom>
        </p:spPr>
      </p:pic>
      <p:sp>
        <p:nvSpPr>
          <p:cNvPr id="3" name="Titolo 2"/>
          <p:cNvSpPr>
            <a:spLocks noGrp="1"/>
          </p:cNvSpPr>
          <p:nvPr>
            <p:ph type="title"/>
          </p:nvPr>
        </p:nvSpPr>
        <p:spPr>
          <a:xfrm>
            <a:off x="145078" y="79536"/>
            <a:ext cx="6058409" cy="935400"/>
          </a:xfrm>
        </p:spPr>
        <p:txBody>
          <a:bodyPr/>
          <a:lstStyle/>
          <a:p>
            <a:r>
              <a:rPr lang="it-IT" dirty="0"/>
              <a:t>DISTRIBUZIONE DSR INDUSTRIA</a:t>
            </a:r>
            <a:br>
              <a:rPr lang="it-IT" dirty="0"/>
            </a:br>
            <a:r>
              <a:rPr lang="it-IT" dirty="0"/>
              <a:t>CORE BUSINESS (SELEZIONE)</a:t>
            </a:r>
            <a:br>
              <a:rPr lang="it-IT" dirty="0"/>
            </a:br>
            <a:endParaRPr lang="it-IT" dirty="0"/>
          </a:p>
        </p:txBody>
      </p:sp>
      <p:sp>
        <p:nvSpPr>
          <p:cNvPr id="7" name="Segnaposto piè di pagina 3"/>
          <p:cNvSpPr>
            <a:spLocks noGrp="1"/>
          </p:cNvSpPr>
          <p:nvPr>
            <p:ph type="ftr" sz="quarter" idx="13"/>
          </p:nvPr>
        </p:nvSpPr>
        <p:spPr>
          <a:xfrm>
            <a:off x="827249" y="6356350"/>
            <a:ext cx="7653325" cy="461700"/>
          </a:xfrm>
        </p:spPr>
        <p:txBody>
          <a:bodyPr/>
          <a:lstStyle/>
          <a:p>
            <a:r>
              <a:rPr lang="it-IT" dirty="0"/>
              <a:t>Mario </a:t>
            </a:r>
            <a:r>
              <a:rPr lang="it-IT" dirty="0" err="1"/>
              <a:t>Mezzanzanica</a:t>
            </a:r>
            <a:r>
              <a:rPr lang="it-IT" dirty="0"/>
              <a:t> - Università di Milano Bicocca - CRISP – Il lavoro al tempo del web</a:t>
            </a:r>
          </a:p>
        </p:txBody>
      </p:sp>
      <p:cxnSp>
        <p:nvCxnSpPr>
          <p:cNvPr id="10" name="Connettore 1 9">
            <a:extLst>
              <a:ext uri="{FF2B5EF4-FFF2-40B4-BE49-F238E27FC236}">
                <a16:creationId xmlns:a16="http://schemas.microsoft.com/office/drawing/2014/main" id="{039E6C73-78D1-3749-A33A-031271C85130}"/>
              </a:ext>
            </a:extLst>
          </p:cNvPr>
          <p:cNvCxnSpPr/>
          <p:nvPr/>
        </p:nvCxnSpPr>
        <p:spPr>
          <a:xfrm>
            <a:off x="1142733" y="2832100"/>
            <a:ext cx="2197367"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1" name="Connettore 1 10">
            <a:extLst>
              <a:ext uri="{FF2B5EF4-FFF2-40B4-BE49-F238E27FC236}">
                <a16:creationId xmlns:a16="http://schemas.microsoft.com/office/drawing/2014/main" id="{E96EA2C2-8911-504B-84B8-202C1478910A}"/>
              </a:ext>
            </a:extLst>
          </p:cNvPr>
          <p:cNvCxnSpPr/>
          <p:nvPr/>
        </p:nvCxnSpPr>
        <p:spPr>
          <a:xfrm>
            <a:off x="1142733" y="4533900"/>
            <a:ext cx="2197367"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889500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7B4F85BB-960D-1142-8DDA-0236FF77AFF1}"/>
              </a:ext>
            </a:extLst>
          </p:cNvPr>
          <p:cNvSpPr txBox="1">
            <a:spLocks/>
          </p:cNvSpPr>
          <p:nvPr/>
        </p:nvSpPr>
        <p:spPr>
          <a:xfrm>
            <a:off x="801865" y="0"/>
            <a:ext cx="4549407" cy="7518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it-IT" sz="3500" b="1" dirty="0"/>
          </a:p>
        </p:txBody>
      </p:sp>
      <p:sp>
        <p:nvSpPr>
          <p:cNvPr id="19" name="Rettangolo 18">
            <a:extLst>
              <a:ext uri="{FF2B5EF4-FFF2-40B4-BE49-F238E27FC236}">
                <a16:creationId xmlns:a16="http://schemas.microsoft.com/office/drawing/2014/main" id="{1A028FCD-42BD-E34D-83B1-753CACDA7194}"/>
              </a:ext>
            </a:extLst>
          </p:cNvPr>
          <p:cNvSpPr/>
          <p:nvPr/>
        </p:nvSpPr>
        <p:spPr>
          <a:xfrm>
            <a:off x="1005840" y="5435600"/>
            <a:ext cx="7620000" cy="5994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3" name="Immagine 12">
            <a:extLst>
              <a:ext uri="{FF2B5EF4-FFF2-40B4-BE49-F238E27FC236}">
                <a16:creationId xmlns:a16="http://schemas.microsoft.com/office/drawing/2014/main" id="{C0945B83-9AD1-6447-98B9-24C37E2A094F}"/>
              </a:ext>
            </a:extLst>
          </p:cNvPr>
          <p:cNvPicPr>
            <a:picLocks noChangeAspect="1"/>
          </p:cNvPicPr>
          <p:nvPr/>
        </p:nvPicPr>
        <p:blipFill rotWithShape="1">
          <a:blip r:embed="rId3">
            <a:extLst>
              <a:ext uri="{28A0092B-C50C-407E-A947-70E740481C1C}">
                <a14:useLocalDpi xmlns:a14="http://schemas.microsoft.com/office/drawing/2010/main" val="0"/>
              </a:ext>
            </a:extLst>
          </a:blip>
          <a:srcRect l="40819" r="30449"/>
          <a:stretch/>
        </p:blipFill>
        <p:spPr>
          <a:xfrm>
            <a:off x="2523011" y="1542556"/>
            <a:ext cx="5656522" cy="4768902"/>
          </a:xfrm>
          <a:prstGeom prst="rect">
            <a:avLst/>
          </a:prstGeom>
        </p:spPr>
      </p:pic>
      <p:grpSp>
        <p:nvGrpSpPr>
          <p:cNvPr id="4" name="Gruppo 3"/>
          <p:cNvGrpSpPr/>
          <p:nvPr/>
        </p:nvGrpSpPr>
        <p:grpSpPr>
          <a:xfrm>
            <a:off x="239398" y="1542556"/>
            <a:ext cx="8386442" cy="4768902"/>
            <a:chOff x="140715" y="922293"/>
            <a:chExt cx="8386442" cy="4768902"/>
          </a:xfrm>
        </p:grpSpPr>
        <p:pic>
          <p:nvPicPr>
            <p:cNvPr id="11" name="Immagine 10">
              <a:extLst>
                <a:ext uri="{FF2B5EF4-FFF2-40B4-BE49-F238E27FC236}">
                  <a16:creationId xmlns:a16="http://schemas.microsoft.com/office/drawing/2014/main" id="{CD5F2BF8-FD35-954F-8F2F-AAC9D8BD962B}"/>
                </a:ext>
              </a:extLst>
            </p:cNvPr>
            <p:cNvPicPr>
              <a:picLocks noChangeAspect="1"/>
            </p:cNvPicPr>
            <p:nvPr/>
          </p:nvPicPr>
          <p:blipFill rotWithShape="1">
            <a:blip r:embed="rId3">
              <a:extLst>
                <a:ext uri="{28A0092B-C50C-407E-A947-70E740481C1C}">
                  <a14:useLocalDpi xmlns:a14="http://schemas.microsoft.com/office/drawing/2010/main" val="0"/>
                </a:ext>
              </a:extLst>
            </a:blip>
            <a:srcRect r="59021"/>
            <a:stretch/>
          </p:blipFill>
          <p:spPr>
            <a:xfrm>
              <a:off x="140715" y="922293"/>
              <a:ext cx="8067620" cy="4768902"/>
            </a:xfrm>
            <a:prstGeom prst="rect">
              <a:avLst/>
            </a:prstGeom>
          </p:spPr>
        </p:pic>
        <p:pic>
          <p:nvPicPr>
            <p:cNvPr id="12" name="Immagine 11">
              <a:extLst>
                <a:ext uri="{FF2B5EF4-FFF2-40B4-BE49-F238E27FC236}">
                  <a16:creationId xmlns:a16="http://schemas.microsoft.com/office/drawing/2014/main" id="{CECF8553-3EA9-2A42-BDBB-104345F0AB48}"/>
                </a:ext>
              </a:extLst>
            </p:cNvPr>
            <p:cNvPicPr>
              <a:picLocks noChangeAspect="1"/>
            </p:cNvPicPr>
            <p:nvPr/>
          </p:nvPicPr>
          <p:blipFill rotWithShape="1">
            <a:blip r:embed="rId3">
              <a:extLst>
                <a:ext uri="{28A0092B-C50C-407E-A947-70E740481C1C}">
                  <a14:useLocalDpi xmlns:a14="http://schemas.microsoft.com/office/drawing/2010/main" val="0"/>
                </a:ext>
              </a:extLst>
            </a:blip>
            <a:srcRect l="69656"/>
            <a:stretch/>
          </p:blipFill>
          <p:spPr>
            <a:xfrm>
              <a:off x="2553380" y="922293"/>
              <a:ext cx="5973777" cy="4768902"/>
            </a:xfrm>
            <a:prstGeom prst="rect">
              <a:avLst/>
            </a:prstGeom>
          </p:spPr>
        </p:pic>
      </p:grpSp>
      <p:sp>
        <p:nvSpPr>
          <p:cNvPr id="2" name="Titolo 1"/>
          <p:cNvSpPr>
            <a:spLocks noGrp="1"/>
          </p:cNvSpPr>
          <p:nvPr>
            <p:ph type="title"/>
          </p:nvPr>
        </p:nvSpPr>
        <p:spPr>
          <a:xfrm>
            <a:off x="377359" y="422350"/>
            <a:ext cx="4549407" cy="935400"/>
          </a:xfrm>
        </p:spPr>
        <p:txBody>
          <a:bodyPr/>
          <a:lstStyle/>
          <a:p>
            <a:r>
              <a:rPr lang="it-IT" dirty="0"/>
              <a:t>SELEZIONE DI SKILL E RILEVANZA NELL’SERVIZI CORE BUSINESS (SELEZIONE)</a:t>
            </a:r>
            <a:br>
              <a:rPr lang="it-IT" dirty="0"/>
            </a:br>
            <a:endParaRPr lang="it-IT" dirty="0"/>
          </a:p>
        </p:txBody>
      </p:sp>
      <p:sp>
        <p:nvSpPr>
          <p:cNvPr id="14" name="Segnaposto piè di pagina 3"/>
          <p:cNvSpPr>
            <a:spLocks noGrp="1"/>
          </p:cNvSpPr>
          <p:nvPr>
            <p:ph type="ftr" sz="quarter" idx="13"/>
          </p:nvPr>
        </p:nvSpPr>
        <p:spPr>
          <a:xfrm>
            <a:off x="827249" y="6356350"/>
            <a:ext cx="7653325" cy="461700"/>
          </a:xfrm>
        </p:spPr>
        <p:txBody>
          <a:bodyPr/>
          <a:lstStyle/>
          <a:p>
            <a:r>
              <a:rPr lang="it-IT" dirty="0"/>
              <a:t>Mario </a:t>
            </a:r>
            <a:r>
              <a:rPr lang="it-IT" dirty="0" err="1"/>
              <a:t>Mezzanzanica</a:t>
            </a:r>
            <a:r>
              <a:rPr lang="it-IT" dirty="0"/>
              <a:t> - Università di Milano Bicocca - CRISP – Il lavoro al tempo del web</a:t>
            </a:r>
          </a:p>
        </p:txBody>
      </p:sp>
      <p:sp>
        <p:nvSpPr>
          <p:cNvPr id="3" name="Freccia destra 2">
            <a:extLst>
              <a:ext uri="{FF2B5EF4-FFF2-40B4-BE49-F238E27FC236}">
                <a16:creationId xmlns:a16="http://schemas.microsoft.com/office/drawing/2014/main" id="{E837C17C-5960-7F40-A17B-B811217154D6}"/>
              </a:ext>
            </a:extLst>
          </p:cNvPr>
          <p:cNvSpPr/>
          <p:nvPr/>
        </p:nvSpPr>
        <p:spPr>
          <a:xfrm>
            <a:off x="0" y="4635500"/>
            <a:ext cx="377359" cy="279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998299999"/>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b="0" i="0" dirty="0">
                <a:ln>
                  <a:noFill/>
                </a:ln>
                <a:solidFill>
                  <a:srgbClr val="FFFFFF">
                    <a:alpha val="26920"/>
                  </a:srgbClr>
                </a:solidFill>
                <a:latin typeface="Oswald"/>
              </a:rPr>
              <a:t>1</a:t>
            </a:r>
          </a:p>
        </p:txBody>
      </p:sp>
      <p:sp>
        <p:nvSpPr>
          <p:cNvPr id="70" name="Shape 70"/>
          <p:cNvSpPr txBox="1">
            <a:spLocks noGrp="1"/>
          </p:cNvSpPr>
          <p:nvPr>
            <p:ph type="ctrTitle"/>
          </p:nvPr>
        </p:nvSpPr>
        <p:spPr>
          <a:xfrm>
            <a:off x="838200" y="3482725"/>
            <a:ext cx="4332900" cy="15465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it-IT" dirty="0"/>
              <a:t>IL WEB E LA DOMANDA DI LAVORO</a:t>
            </a:r>
            <a:endParaRPr dirty="0"/>
          </a:p>
        </p:txBody>
      </p:sp>
      <p:sp>
        <p:nvSpPr>
          <p:cNvPr id="71" name="Shape 71"/>
          <p:cNvSpPr txBox="1">
            <a:spLocks noGrp="1"/>
          </p:cNvSpPr>
          <p:nvPr>
            <p:ph type="subTitle" idx="1"/>
          </p:nvPr>
        </p:nvSpPr>
        <p:spPr>
          <a:xfrm>
            <a:off x="838200" y="5082150"/>
            <a:ext cx="4332900" cy="10464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it-IT" dirty="0"/>
              <a:t>Il Web come fonte di informazioni</a:t>
            </a:r>
            <a:endParaRPr dirty="0"/>
          </a:p>
        </p:txBody>
      </p:sp>
      <p:sp>
        <p:nvSpPr>
          <p:cNvPr id="2" name="Segnaposto piè di pagina 1">
            <a:extLst>
              <a:ext uri="{FF2B5EF4-FFF2-40B4-BE49-F238E27FC236}">
                <a16:creationId xmlns:a16="http://schemas.microsoft.com/office/drawing/2014/main" id="{24C591B2-6AAD-45B5-85A4-D6731E36F9F7}"/>
              </a:ext>
            </a:extLst>
          </p:cNvPr>
          <p:cNvSpPr>
            <a:spLocks noGrp="1"/>
          </p:cNvSpPr>
          <p:nvPr>
            <p:ph type="ftr" sz="quarter" idx="13"/>
          </p:nvPr>
        </p:nvSpPr>
        <p:spPr/>
        <p:txBody>
          <a:bodyPr/>
          <a:lstStyle/>
          <a:p>
            <a:r>
              <a:rPr lang="it-IT"/>
              <a:t>Mario Mezzanzanica - Università di Milano Bicocca - CRISP – Il lavoro al tempo del web</a:t>
            </a:r>
            <a:endParaRPr lang="it-IT" dirty="0"/>
          </a:p>
        </p:txBody>
      </p:sp>
      <p:sp>
        <p:nvSpPr>
          <p:cNvPr id="3" name="Segnaposto numero diapositiva 2">
            <a:extLst>
              <a:ext uri="{FF2B5EF4-FFF2-40B4-BE49-F238E27FC236}">
                <a16:creationId xmlns:a16="http://schemas.microsoft.com/office/drawing/2014/main" id="{D389EFB6-532E-4DEB-AB14-2B305061B5E3}"/>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2</a:t>
            </a:fld>
            <a:endParaRPr lang="it-IT"/>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lang="it-IT" sz="2000" dirty="0">
                <a:solidFill>
                  <a:srgbClr val="FFFFFF">
                    <a:alpha val="26920"/>
                  </a:srgbClr>
                </a:solidFill>
                <a:latin typeface="+mn-lt"/>
              </a:rPr>
              <a:t>3</a:t>
            </a:r>
            <a:endParaRPr sz="2000" i="0" dirty="0">
              <a:ln>
                <a:noFill/>
              </a:ln>
              <a:solidFill>
                <a:srgbClr val="FFFFFF">
                  <a:alpha val="26920"/>
                </a:srgbClr>
              </a:solidFill>
              <a:latin typeface="+mn-lt"/>
            </a:endParaRPr>
          </a:p>
        </p:txBody>
      </p:sp>
      <p:sp>
        <p:nvSpPr>
          <p:cNvPr id="70" name="Shape 70"/>
          <p:cNvSpPr txBox="1">
            <a:spLocks noGrp="1"/>
          </p:cNvSpPr>
          <p:nvPr>
            <p:ph type="ctrTitle"/>
          </p:nvPr>
        </p:nvSpPr>
        <p:spPr>
          <a:xfrm>
            <a:off x="838200" y="3482725"/>
            <a:ext cx="5310352" cy="15465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it-IT" dirty="0"/>
              <a:t>CONSIDERAZIONI FINALI</a:t>
            </a:r>
            <a:endParaRPr dirty="0"/>
          </a:p>
        </p:txBody>
      </p:sp>
      <p:sp>
        <p:nvSpPr>
          <p:cNvPr id="2" name="Segnaposto piè di pagina 1">
            <a:extLst>
              <a:ext uri="{FF2B5EF4-FFF2-40B4-BE49-F238E27FC236}">
                <a16:creationId xmlns:a16="http://schemas.microsoft.com/office/drawing/2014/main" id="{24C591B2-6AAD-45B5-85A4-D6731E36F9F7}"/>
              </a:ext>
            </a:extLst>
          </p:cNvPr>
          <p:cNvSpPr>
            <a:spLocks noGrp="1"/>
          </p:cNvSpPr>
          <p:nvPr>
            <p:ph type="ftr" sz="quarter" idx="13"/>
          </p:nvPr>
        </p:nvSpPr>
        <p:spPr/>
        <p:txBody>
          <a:bodyPr/>
          <a:lstStyle/>
          <a:p>
            <a:r>
              <a:rPr lang="it-IT"/>
              <a:t>Mario Mezzanzanica - Università di Milano Bicocca - CRISP – Il lavoro al tempo del web</a:t>
            </a:r>
            <a:endParaRPr lang="it-IT" dirty="0"/>
          </a:p>
        </p:txBody>
      </p:sp>
      <p:sp>
        <p:nvSpPr>
          <p:cNvPr id="3" name="Segnaposto numero diapositiva 2">
            <a:extLst>
              <a:ext uri="{FF2B5EF4-FFF2-40B4-BE49-F238E27FC236}">
                <a16:creationId xmlns:a16="http://schemas.microsoft.com/office/drawing/2014/main" id="{D389EFB6-532E-4DEB-AB14-2B305061B5E3}"/>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20</a:t>
            </a:fld>
            <a:endParaRPr lang="it-IT"/>
          </a:p>
        </p:txBody>
      </p:sp>
    </p:spTree>
    <p:extLst>
      <p:ext uri="{BB962C8B-B14F-4D97-AF65-F5344CB8AC3E}">
        <p14:creationId xmlns:p14="http://schemas.microsoft.com/office/powerpoint/2010/main" val="13861866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Shape 218"/>
          <p:cNvSpPr txBox="1">
            <a:spLocks noGrp="1"/>
          </p:cNvSpPr>
          <p:nvPr>
            <p:ph type="ctrTitle" idx="4294967295"/>
          </p:nvPr>
        </p:nvSpPr>
        <p:spPr>
          <a:xfrm>
            <a:off x="838200" y="864000"/>
            <a:ext cx="7772400" cy="1193400"/>
          </a:xfrm>
          <a:prstGeom prst="rect">
            <a:avLst/>
          </a:prstGeom>
        </p:spPr>
        <p:txBody>
          <a:bodyPr spcFirstLastPara="1" wrap="square" lIns="91425" tIns="91425" rIns="91425" bIns="91425" anchor="t" anchorCtr="0">
            <a:noAutofit/>
          </a:bodyPr>
          <a:lstStyle/>
          <a:p>
            <a:pPr lvl="0"/>
            <a:r>
              <a:rPr lang="en" sz="7200" dirty="0">
                <a:solidFill>
                  <a:srgbClr val="75DCFE"/>
                </a:solidFill>
                <a:latin typeface="+mj-lt"/>
              </a:rPr>
              <a:t>Mismatch</a:t>
            </a:r>
            <a:endParaRPr sz="7200" dirty="0">
              <a:solidFill>
                <a:srgbClr val="75DCFE"/>
              </a:solidFill>
              <a:latin typeface="+mj-lt"/>
            </a:endParaRPr>
          </a:p>
        </p:txBody>
      </p:sp>
      <p:sp>
        <p:nvSpPr>
          <p:cNvPr id="219" name="Shape 219"/>
          <p:cNvSpPr txBox="1">
            <a:spLocks noGrp="1"/>
          </p:cNvSpPr>
          <p:nvPr>
            <p:ph type="subTitle" idx="4294967295"/>
          </p:nvPr>
        </p:nvSpPr>
        <p:spPr>
          <a:xfrm>
            <a:off x="838200" y="1881745"/>
            <a:ext cx="7772400" cy="6177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it-IT" sz="2400" dirty="0"/>
              <a:t>Tra domanda e offerta di lavoro</a:t>
            </a:r>
            <a:endParaRPr sz="2400" dirty="0"/>
          </a:p>
        </p:txBody>
      </p:sp>
      <p:sp>
        <p:nvSpPr>
          <p:cNvPr id="220" name="Shape 220"/>
          <p:cNvSpPr txBox="1">
            <a:spLocks noGrp="1"/>
          </p:cNvSpPr>
          <p:nvPr>
            <p:ph type="ctrTitle" idx="4294967295"/>
          </p:nvPr>
        </p:nvSpPr>
        <p:spPr>
          <a:xfrm>
            <a:off x="838200" y="4369200"/>
            <a:ext cx="7772400" cy="119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7200" dirty="0">
                <a:solidFill>
                  <a:srgbClr val="75DCFE"/>
                </a:solidFill>
                <a:latin typeface="+mj-lt"/>
              </a:rPr>
              <a:t>Politiche</a:t>
            </a:r>
            <a:endParaRPr sz="7200" dirty="0">
              <a:solidFill>
                <a:srgbClr val="75DCFE"/>
              </a:solidFill>
              <a:latin typeface="+mj-lt"/>
            </a:endParaRPr>
          </a:p>
        </p:txBody>
      </p:sp>
      <p:sp>
        <p:nvSpPr>
          <p:cNvPr id="221" name="Shape 221"/>
          <p:cNvSpPr txBox="1">
            <a:spLocks noGrp="1"/>
          </p:cNvSpPr>
          <p:nvPr>
            <p:ph type="subTitle" idx="4294967295"/>
          </p:nvPr>
        </p:nvSpPr>
        <p:spPr>
          <a:xfrm>
            <a:off x="838200" y="5386945"/>
            <a:ext cx="7772400" cy="6177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it-IT" sz="2400" dirty="0"/>
              <a:t>Data </a:t>
            </a:r>
            <a:r>
              <a:rPr lang="it-IT" sz="2400" dirty="0" err="1"/>
              <a:t>driven</a:t>
            </a:r>
            <a:endParaRPr sz="2400" dirty="0"/>
          </a:p>
        </p:txBody>
      </p:sp>
      <p:sp>
        <p:nvSpPr>
          <p:cNvPr id="222" name="Shape 222"/>
          <p:cNvSpPr txBox="1">
            <a:spLocks noGrp="1"/>
          </p:cNvSpPr>
          <p:nvPr>
            <p:ph type="ctrTitle" idx="4294967295"/>
          </p:nvPr>
        </p:nvSpPr>
        <p:spPr>
          <a:xfrm>
            <a:off x="838200" y="2616600"/>
            <a:ext cx="7772400" cy="1193400"/>
          </a:xfrm>
          <a:prstGeom prst="rect">
            <a:avLst/>
          </a:prstGeom>
        </p:spPr>
        <p:txBody>
          <a:bodyPr spcFirstLastPara="1" wrap="square" lIns="91425" tIns="91425" rIns="91425" bIns="91425" anchor="t" anchorCtr="0">
            <a:noAutofit/>
          </a:bodyPr>
          <a:lstStyle/>
          <a:p>
            <a:pPr lvl="0"/>
            <a:r>
              <a:rPr lang="en" sz="7200" dirty="0">
                <a:solidFill>
                  <a:srgbClr val="75DCFE"/>
                </a:solidFill>
                <a:latin typeface="+mj-lt"/>
              </a:rPr>
              <a:t>Conoscenza</a:t>
            </a:r>
            <a:endParaRPr sz="7200" dirty="0">
              <a:solidFill>
                <a:srgbClr val="75DCFE"/>
              </a:solidFill>
              <a:latin typeface="+mj-lt"/>
            </a:endParaRPr>
          </a:p>
        </p:txBody>
      </p:sp>
      <p:sp>
        <p:nvSpPr>
          <p:cNvPr id="223" name="Shape 223"/>
          <p:cNvSpPr txBox="1">
            <a:spLocks noGrp="1"/>
          </p:cNvSpPr>
          <p:nvPr>
            <p:ph type="subTitle" idx="4294967295"/>
          </p:nvPr>
        </p:nvSpPr>
        <p:spPr>
          <a:xfrm>
            <a:off x="838200" y="3634345"/>
            <a:ext cx="7772400" cy="6177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it-IT" sz="2400" dirty="0"/>
              <a:t>Del mercato e di come sta cambiando</a:t>
            </a:r>
            <a:endParaRPr sz="2400" dirty="0"/>
          </a:p>
        </p:txBody>
      </p:sp>
      <p:sp>
        <p:nvSpPr>
          <p:cNvPr id="2" name="Segnaposto piè di pagina 1">
            <a:extLst>
              <a:ext uri="{FF2B5EF4-FFF2-40B4-BE49-F238E27FC236}">
                <a16:creationId xmlns:a16="http://schemas.microsoft.com/office/drawing/2014/main" id="{9742186A-443E-4574-828B-49421161DEE8}"/>
              </a:ext>
            </a:extLst>
          </p:cNvPr>
          <p:cNvSpPr>
            <a:spLocks noGrp="1"/>
          </p:cNvSpPr>
          <p:nvPr>
            <p:ph type="ftr" sz="quarter" idx="13"/>
          </p:nvPr>
        </p:nvSpPr>
        <p:spPr/>
        <p:txBody>
          <a:bodyPr/>
          <a:lstStyle/>
          <a:p>
            <a:r>
              <a:rPr lang="it-IT"/>
              <a:t>Mario Mezzanzanica - Università di Milano Bicocca - CRISP – Il lavoro al tempo del web</a:t>
            </a:r>
            <a:endParaRPr lang="it-IT" dirty="0"/>
          </a:p>
        </p:txBody>
      </p:sp>
      <p:sp>
        <p:nvSpPr>
          <p:cNvPr id="3" name="Segnaposto numero diapositiva 2">
            <a:extLst>
              <a:ext uri="{FF2B5EF4-FFF2-40B4-BE49-F238E27FC236}">
                <a16:creationId xmlns:a16="http://schemas.microsoft.com/office/drawing/2014/main" id="{C9974B69-CC34-4FA4-8120-F57358DF1621}"/>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21</a:t>
            </a:fld>
            <a:endParaRPr lang="it-IT"/>
          </a:p>
        </p:txBody>
      </p:sp>
      <p:sp>
        <p:nvSpPr>
          <p:cNvPr id="10" name="Titolo 1">
            <a:extLst>
              <a:ext uri="{FF2B5EF4-FFF2-40B4-BE49-F238E27FC236}">
                <a16:creationId xmlns:a16="http://schemas.microsoft.com/office/drawing/2014/main" id="{4E722373-5FEF-C942-A458-FA6EA71AA728}"/>
              </a:ext>
            </a:extLst>
          </p:cNvPr>
          <p:cNvSpPr txBox="1">
            <a:spLocks/>
          </p:cNvSpPr>
          <p:nvPr/>
        </p:nvSpPr>
        <p:spPr>
          <a:xfrm>
            <a:off x="827249" y="396300"/>
            <a:ext cx="4109400" cy="9354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150">
                <a:solidFill>
                  <a:srgbClr val="F62263"/>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it-IT" sz="2400">
                <a:solidFill>
                  <a:schemeClr val="bg1"/>
                </a:solidFill>
              </a:rPr>
              <a:t>CONCLUSIONI</a:t>
            </a:r>
            <a:endParaRPr lang="it-IT" sz="2400" dirty="0">
              <a:solidFill>
                <a:schemeClr val="bg1"/>
              </a:solidFill>
            </a:endParaRPr>
          </a:p>
        </p:txBody>
      </p:sp>
    </p:spTree>
    <p:extLst>
      <p:ext uri="{BB962C8B-B14F-4D97-AF65-F5344CB8AC3E}">
        <p14:creationId xmlns:p14="http://schemas.microsoft.com/office/powerpoint/2010/main" val="16475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8"/>
                                        </p:tgtEl>
                                        <p:attrNameLst>
                                          <p:attrName>style.visibility</p:attrName>
                                        </p:attrNameLst>
                                      </p:cBhvr>
                                      <p:to>
                                        <p:strVal val="visible"/>
                                      </p:to>
                                    </p:set>
                                    <p:animEffect transition="in" filter="blinds(horizontal)">
                                      <p:cBhvr>
                                        <p:cTn id="7" dur="500"/>
                                        <p:tgtEl>
                                          <p:spTgt spid="21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19">
                                            <p:txEl>
                                              <p:pRg st="0" end="0"/>
                                            </p:txEl>
                                          </p:spTgt>
                                        </p:tgtEl>
                                        <p:attrNameLst>
                                          <p:attrName>style.visibility</p:attrName>
                                        </p:attrNameLst>
                                      </p:cBhvr>
                                      <p:to>
                                        <p:strVal val="visible"/>
                                      </p:to>
                                    </p:set>
                                    <p:animEffect transition="in" filter="blinds(horizontal)">
                                      <p:cBhvr>
                                        <p:cTn id="10" dur="500"/>
                                        <p:tgtEl>
                                          <p:spTgt spid="21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22"/>
                                        </p:tgtEl>
                                        <p:attrNameLst>
                                          <p:attrName>style.visibility</p:attrName>
                                        </p:attrNameLst>
                                      </p:cBhvr>
                                      <p:to>
                                        <p:strVal val="visible"/>
                                      </p:to>
                                    </p:set>
                                    <p:animEffect transition="in" filter="blinds(horizontal)">
                                      <p:cBhvr>
                                        <p:cTn id="15" dur="500"/>
                                        <p:tgtEl>
                                          <p:spTgt spid="222"/>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223">
                                            <p:txEl>
                                              <p:pRg st="0" end="0"/>
                                            </p:txEl>
                                          </p:spTgt>
                                        </p:tgtEl>
                                        <p:attrNameLst>
                                          <p:attrName>style.visibility</p:attrName>
                                        </p:attrNameLst>
                                      </p:cBhvr>
                                      <p:to>
                                        <p:strVal val="visible"/>
                                      </p:to>
                                    </p:set>
                                    <p:animEffect transition="in" filter="blinds(horizontal)">
                                      <p:cBhvr>
                                        <p:cTn id="18" dur="500"/>
                                        <p:tgtEl>
                                          <p:spTgt spid="22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220"/>
                                        </p:tgtEl>
                                        <p:attrNameLst>
                                          <p:attrName>style.visibility</p:attrName>
                                        </p:attrNameLst>
                                      </p:cBhvr>
                                      <p:to>
                                        <p:strVal val="visible"/>
                                      </p:to>
                                    </p:set>
                                    <p:animEffect transition="in" filter="blinds(horizontal)">
                                      <p:cBhvr>
                                        <p:cTn id="23" dur="500"/>
                                        <p:tgtEl>
                                          <p:spTgt spid="220"/>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221">
                                            <p:txEl>
                                              <p:pRg st="0" end="0"/>
                                            </p:txEl>
                                          </p:spTgt>
                                        </p:tgtEl>
                                        <p:attrNameLst>
                                          <p:attrName>style.visibility</p:attrName>
                                        </p:attrNameLst>
                                      </p:cBhvr>
                                      <p:to>
                                        <p:strVal val="visible"/>
                                      </p:to>
                                    </p:set>
                                    <p:animEffect transition="in" filter="blinds(horizontal)">
                                      <p:cBhvr>
                                        <p:cTn id="26" dur="500"/>
                                        <p:tgtEl>
                                          <p:spTgt spid="2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 grpId="0"/>
      <p:bldP spid="219" grpId="0" build="p"/>
      <p:bldP spid="220" grpId="0"/>
      <p:bldP spid="221" grpId="0" build="p"/>
      <p:bldP spid="222" grpId="0"/>
      <p:bldP spid="22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Shape 285"/>
          <p:cNvSpPr/>
          <p:nvPr/>
        </p:nvSpPr>
        <p:spPr>
          <a:xfrm>
            <a:off x="784450" y="756050"/>
            <a:ext cx="7563423" cy="2134674"/>
          </a:xfrm>
          <a:prstGeom prst="rect">
            <a:avLst/>
          </a:prstGeom>
        </p:spPr>
        <p:txBody>
          <a:bodyPr>
            <a:prstTxWarp prst="textPlain">
              <a:avLst/>
            </a:prstTxWarp>
          </a:bodyPr>
          <a:lstStyle/>
          <a:p>
            <a:pPr lvl="0" algn="ctr"/>
            <a:r>
              <a:rPr b="0" i="0" dirty="0">
                <a:ln>
                  <a:noFill/>
                </a:ln>
                <a:solidFill>
                  <a:srgbClr val="FFFFFF">
                    <a:alpha val="26920"/>
                  </a:srgbClr>
                </a:solidFill>
                <a:latin typeface="Oswald"/>
              </a:rPr>
              <a:t>THANKS</a:t>
            </a:r>
          </a:p>
        </p:txBody>
      </p:sp>
      <p:sp>
        <p:nvSpPr>
          <p:cNvPr id="286" name="Shape 286"/>
          <p:cNvSpPr txBox="1">
            <a:spLocks noGrp="1"/>
          </p:cNvSpPr>
          <p:nvPr>
            <p:ph type="subTitle" idx="4294967295"/>
          </p:nvPr>
        </p:nvSpPr>
        <p:spPr>
          <a:xfrm>
            <a:off x="693906" y="3075025"/>
            <a:ext cx="6593700" cy="1046400"/>
          </a:xfrm>
          <a:prstGeom prst="rect">
            <a:avLst/>
          </a:prstGeom>
        </p:spPr>
        <p:txBody>
          <a:bodyPr spcFirstLastPara="1" wrap="square" lIns="91425" tIns="91425" rIns="91425" bIns="91425" anchor="t" anchorCtr="0">
            <a:noAutofit/>
          </a:bodyPr>
          <a:lstStyle/>
          <a:p>
            <a:pPr marL="0" lvl="0" indent="0" rtl="0">
              <a:spcBef>
                <a:spcPts val="600"/>
              </a:spcBef>
              <a:spcAft>
                <a:spcPts val="0"/>
              </a:spcAft>
              <a:buNone/>
            </a:pPr>
            <a:r>
              <a:rPr lang="it-IT" sz="4800" dirty="0">
                <a:solidFill>
                  <a:srgbClr val="75DCFE"/>
                </a:solidFill>
                <a:highlight>
                  <a:srgbClr val="FFFFFF"/>
                </a:highlight>
                <a:latin typeface="+mj-lt"/>
                <a:ea typeface="Oswald"/>
                <a:cs typeface="Oswald"/>
                <a:sym typeface="Oswald"/>
              </a:rPr>
              <a:t>Domande</a:t>
            </a:r>
            <a:r>
              <a:rPr lang="en" sz="4800" dirty="0">
                <a:solidFill>
                  <a:srgbClr val="75DCFE"/>
                </a:solidFill>
                <a:highlight>
                  <a:srgbClr val="FFFFFF"/>
                </a:highlight>
                <a:latin typeface="+mj-lt"/>
                <a:ea typeface="Oswald"/>
                <a:cs typeface="Oswald"/>
                <a:sym typeface="Oswald"/>
              </a:rPr>
              <a:t>?</a:t>
            </a:r>
            <a:endParaRPr sz="4800" dirty="0">
              <a:solidFill>
                <a:srgbClr val="75DCFE"/>
              </a:solidFill>
              <a:highlight>
                <a:srgbClr val="FFFFFF"/>
              </a:highlight>
              <a:latin typeface="+mj-lt"/>
              <a:ea typeface="Oswald"/>
              <a:cs typeface="Oswald"/>
              <a:sym typeface="Oswald"/>
            </a:endParaRPr>
          </a:p>
        </p:txBody>
      </p:sp>
      <p:sp>
        <p:nvSpPr>
          <p:cNvPr id="287" name="Shape 287"/>
          <p:cNvSpPr txBox="1">
            <a:spLocks noGrp="1"/>
          </p:cNvSpPr>
          <p:nvPr>
            <p:ph type="body" idx="4294967295"/>
          </p:nvPr>
        </p:nvSpPr>
        <p:spPr>
          <a:xfrm>
            <a:off x="693906" y="4288739"/>
            <a:ext cx="7611600" cy="1404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it-IT" sz="2400" dirty="0">
                <a:solidFill>
                  <a:schemeClr val="bg1"/>
                </a:solidFill>
                <a:latin typeface="+mj-lt"/>
              </a:rPr>
              <a:t>Puoi trovarmi qui:</a:t>
            </a:r>
          </a:p>
          <a:p>
            <a:pPr marL="0" lvl="0" indent="0" rtl="0">
              <a:spcBef>
                <a:spcPts val="0"/>
              </a:spcBef>
              <a:spcAft>
                <a:spcPts val="0"/>
              </a:spcAft>
              <a:buNone/>
            </a:pPr>
            <a:r>
              <a:rPr lang="it-IT" sz="2400" dirty="0">
                <a:solidFill>
                  <a:schemeClr val="bg1"/>
                </a:solidFill>
                <a:latin typeface="+mj-lt"/>
                <a:hlinkClick r:id="rId3"/>
              </a:rPr>
              <a:t>mario.mezzanzanica@unimib.it</a:t>
            </a:r>
            <a:r>
              <a:rPr lang="it-IT" sz="2400" dirty="0">
                <a:solidFill>
                  <a:schemeClr val="bg1"/>
                </a:solidFill>
                <a:latin typeface="+mj-lt"/>
              </a:rPr>
              <a:t> </a:t>
            </a:r>
          </a:p>
          <a:p>
            <a:pPr marL="0" lvl="0" indent="0" rtl="0">
              <a:spcBef>
                <a:spcPts val="0"/>
              </a:spcBef>
              <a:spcAft>
                <a:spcPts val="0"/>
              </a:spcAft>
              <a:buNone/>
            </a:pPr>
            <a:endParaRPr sz="2400" dirty="0">
              <a:solidFill>
                <a:schemeClr val="bg1"/>
              </a:solidFill>
            </a:endParaRPr>
          </a:p>
        </p:txBody>
      </p:sp>
      <p:sp>
        <p:nvSpPr>
          <p:cNvPr id="2" name="Segnaposto piè di pagina 1">
            <a:extLst>
              <a:ext uri="{FF2B5EF4-FFF2-40B4-BE49-F238E27FC236}">
                <a16:creationId xmlns:a16="http://schemas.microsoft.com/office/drawing/2014/main" id="{166EDF6A-44D3-490A-92C3-CA1569F8DAE9}"/>
              </a:ext>
            </a:extLst>
          </p:cNvPr>
          <p:cNvSpPr>
            <a:spLocks noGrp="1"/>
          </p:cNvSpPr>
          <p:nvPr>
            <p:ph type="ftr" sz="quarter" idx="13"/>
          </p:nvPr>
        </p:nvSpPr>
        <p:spPr/>
        <p:txBody>
          <a:bodyPr/>
          <a:lstStyle/>
          <a:p>
            <a:r>
              <a:rPr lang="it-IT"/>
              <a:t>Mario Mezzanzanica - Università di Milano Bicocca - CRISP – Il lavoro al tempo del web</a:t>
            </a:r>
            <a:endParaRPr lang="it-IT" dirty="0"/>
          </a:p>
        </p:txBody>
      </p:sp>
      <p:sp>
        <p:nvSpPr>
          <p:cNvPr id="3" name="Segnaposto numero diapositiva 2">
            <a:extLst>
              <a:ext uri="{FF2B5EF4-FFF2-40B4-BE49-F238E27FC236}">
                <a16:creationId xmlns:a16="http://schemas.microsoft.com/office/drawing/2014/main" id="{69EBBCFC-94E9-433D-8020-7B490F6761DB}"/>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22</a:t>
            </a:fld>
            <a:endParaRPr lang="it-IT"/>
          </a:p>
        </p:txBody>
      </p:sp>
      <p:sp>
        <p:nvSpPr>
          <p:cNvPr id="7" name="Shape 287">
            <a:extLst>
              <a:ext uri="{FF2B5EF4-FFF2-40B4-BE49-F238E27FC236}">
                <a16:creationId xmlns:a16="http://schemas.microsoft.com/office/drawing/2014/main" id="{1692AE7A-75C0-AF49-A6E9-6B46DC1DCFA1}"/>
              </a:ext>
            </a:extLst>
          </p:cNvPr>
          <p:cNvSpPr txBox="1">
            <a:spLocks/>
          </p:cNvSpPr>
          <p:nvPr/>
        </p:nvSpPr>
        <p:spPr>
          <a:xfrm>
            <a:off x="2064178" y="5356499"/>
            <a:ext cx="6090472" cy="123070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rgbClr val="FFFFFF"/>
              </a:buClr>
              <a:buSzPts val="3000"/>
              <a:buFont typeface="Open Sans"/>
              <a:buChar char="◇"/>
              <a:defRPr sz="3000" b="0" i="0" u="none" strike="noStrike" cap="none">
                <a:solidFill>
                  <a:srgbClr val="FFFFFF"/>
                </a:solidFill>
                <a:latin typeface="Open Sans"/>
                <a:ea typeface="Open Sans"/>
                <a:cs typeface="Open Sans"/>
                <a:sym typeface="Open Sans"/>
              </a:defRPr>
            </a:lvl1pPr>
            <a:lvl2pPr marL="914400" marR="0" lvl="1" indent="-381000" algn="l" rtl="0">
              <a:lnSpc>
                <a:spcPct val="100000"/>
              </a:lnSpc>
              <a:spcBef>
                <a:spcPts val="0"/>
              </a:spcBef>
              <a:spcAft>
                <a:spcPts val="0"/>
              </a:spcAft>
              <a:buClr>
                <a:srgbClr val="FFFFFF"/>
              </a:buClr>
              <a:buSzPts val="2400"/>
              <a:buFont typeface="Open Sans"/>
              <a:buChar char="○"/>
              <a:defRPr sz="2400" b="0" i="0" u="none" strike="noStrike" cap="none">
                <a:solidFill>
                  <a:srgbClr val="FFFFFF"/>
                </a:solidFill>
                <a:latin typeface="Open Sans"/>
                <a:ea typeface="Open Sans"/>
                <a:cs typeface="Open Sans"/>
                <a:sym typeface="Open Sans"/>
              </a:defRPr>
            </a:lvl2pPr>
            <a:lvl3pPr marL="1371600" marR="0" lvl="2" indent="-381000" algn="l" rtl="0">
              <a:lnSpc>
                <a:spcPct val="100000"/>
              </a:lnSpc>
              <a:spcBef>
                <a:spcPts val="0"/>
              </a:spcBef>
              <a:spcAft>
                <a:spcPts val="0"/>
              </a:spcAft>
              <a:buClr>
                <a:srgbClr val="FFFFFF"/>
              </a:buClr>
              <a:buSzPts val="2400"/>
              <a:buFont typeface="Open Sans"/>
              <a:buChar char="■"/>
              <a:defRPr sz="2400" b="0" i="0" u="none" strike="noStrike" cap="none">
                <a:solidFill>
                  <a:srgbClr val="FFFFFF"/>
                </a:solidFill>
                <a:latin typeface="Open Sans"/>
                <a:ea typeface="Open Sans"/>
                <a:cs typeface="Open Sans"/>
                <a:sym typeface="Open Sans"/>
              </a:defRPr>
            </a:lvl3pPr>
            <a:lvl4pPr marL="1828800" marR="0" lvl="3"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4pPr>
            <a:lvl5pPr marL="2286000" marR="0" lvl="4"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5pPr>
            <a:lvl6pPr marL="2743200" marR="0" lvl="5"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6pPr>
            <a:lvl7pPr marL="3200400" marR="0" lvl="6"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7pPr>
            <a:lvl8pPr marL="3657600" marR="0" lvl="7"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8pPr>
            <a:lvl9pPr marL="4114800" marR="0" lvl="8"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9pPr>
          </a:lstStyle>
          <a:p>
            <a:pPr marL="0" indent="0">
              <a:spcBef>
                <a:spcPts val="0"/>
              </a:spcBef>
              <a:buFont typeface="Open Sans"/>
              <a:buNone/>
            </a:pPr>
            <a:r>
              <a:rPr lang="it-IT" sz="2400" dirty="0">
                <a:solidFill>
                  <a:schemeClr val="bg1"/>
                </a:solidFill>
                <a:latin typeface="+mj-lt"/>
              </a:rPr>
              <a:t>Accedi a </a:t>
            </a:r>
            <a:r>
              <a:rPr lang="it-IT" sz="2400" i="1" dirty="0" err="1">
                <a:solidFill>
                  <a:schemeClr val="bg1"/>
                </a:solidFill>
                <a:latin typeface="+mj-lt"/>
              </a:rPr>
              <a:t>wollybi.com</a:t>
            </a:r>
            <a:r>
              <a:rPr lang="it-IT" sz="2400" dirty="0">
                <a:solidFill>
                  <a:schemeClr val="bg1"/>
                </a:solidFill>
                <a:latin typeface="+mj-lt"/>
              </a:rPr>
              <a:t>,</a:t>
            </a:r>
          </a:p>
          <a:p>
            <a:pPr marL="0" indent="0">
              <a:spcBef>
                <a:spcPts val="0"/>
              </a:spcBef>
              <a:buFont typeface="Open Sans"/>
              <a:buNone/>
            </a:pPr>
            <a:r>
              <a:rPr lang="it-IT" sz="2400" dirty="0">
                <a:solidFill>
                  <a:schemeClr val="bg1"/>
                </a:solidFill>
                <a:latin typeface="+mj-lt"/>
              </a:rPr>
              <a:t>Utente: </a:t>
            </a:r>
            <a:r>
              <a:rPr lang="it-IT" sz="2400" dirty="0" err="1">
                <a:solidFill>
                  <a:schemeClr val="bg1"/>
                </a:solidFill>
                <a:latin typeface="+mj-lt"/>
              </a:rPr>
              <a:t>meetingrimini</a:t>
            </a:r>
            <a:r>
              <a:rPr lang="it-IT" sz="2400" dirty="0">
                <a:solidFill>
                  <a:schemeClr val="bg1"/>
                </a:solidFill>
                <a:latin typeface="+mj-lt"/>
              </a:rPr>
              <a:t>; </a:t>
            </a:r>
            <a:r>
              <a:rPr lang="it-IT" sz="2400" dirty="0" err="1">
                <a:solidFill>
                  <a:schemeClr val="bg1"/>
                </a:solidFill>
                <a:latin typeface="+mj-lt"/>
              </a:rPr>
              <a:t>Pw</a:t>
            </a:r>
            <a:r>
              <a:rPr lang="it-IT" sz="2400" dirty="0">
                <a:solidFill>
                  <a:schemeClr val="bg1"/>
                </a:solidFill>
                <a:latin typeface="+mj-lt"/>
              </a:rPr>
              <a:t>: </a:t>
            </a:r>
            <a:r>
              <a:rPr lang="it-IT" sz="2400" dirty="0" err="1">
                <a:solidFill>
                  <a:schemeClr val="bg1"/>
                </a:solidFill>
                <a:latin typeface="+mj-lt"/>
              </a:rPr>
              <a:t>mesharea</a:t>
            </a:r>
            <a:r>
              <a:rPr lang="it-IT" sz="2400" dirty="0">
                <a:solidFill>
                  <a:schemeClr val="bg1"/>
                </a:solidFill>
                <a:latin typeface="+mj-lt"/>
              </a:rPr>
              <a:t> </a:t>
            </a:r>
          </a:p>
          <a:p>
            <a:pPr marL="0" indent="0">
              <a:spcBef>
                <a:spcPts val="0"/>
              </a:spcBef>
              <a:buFont typeface="Open Sans"/>
              <a:buNone/>
            </a:pPr>
            <a:endParaRPr lang="it-IT" sz="2400"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3" name="Segnaposto piè di pagina 2">
            <a:extLst>
              <a:ext uri="{FF2B5EF4-FFF2-40B4-BE49-F238E27FC236}">
                <a16:creationId xmlns:a16="http://schemas.microsoft.com/office/drawing/2014/main" id="{8DE5787B-EFD1-42D4-A8BB-675555918593}"/>
              </a:ext>
            </a:extLst>
          </p:cNvPr>
          <p:cNvSpPr>
            <a:spLocks noGrp="1"/>
          </p:cNvSpPr>
          <p:nvPr>
            <p:ph type="ftr" sz="quarter" idx="13"/>
          </p:nvPr>
        </p:nvSpPr>
        <p:spPr/>
        <p:txBody>
          <a:bodyPr/>
          <a:lstStyle/>
          <a:p>
            <a:r>
              <a:rPr lang="it-IT"/>
              <a:t>Mario Mezzanzanica - Università di Milano Bicocca - CRISP – Il lavoro al tempo del web</a:t>
            </a:r>
            <a:endParaRPr lang="it-IT" dirty="0"/>
          </a:p>
        </p:txBody>
      </p:sp>
      <p:sp>
        <p:nvSpPr>
          <p:cNvPr id="4" name="Segnaposto numero diapositiva 3">
            <a:extLst>
              <a:ext uri="{FF2B5EF4-FFF2-40B4-BE49-F238E27FC236}">
                <a16:creationId xmlns:a16="http://schemas.microsoft.com/office/drawing/2014/main" id="{0B01BE90-CD34-4942-9F1C-232F0CCD7B2E}"/>
              </a:ext>
            </a:extLst>
          </p:cNvPr>
          <p:cNvSpPr>
            <a:spLocks noGrp="1"/>
          </p:cNvSpPr>
          <p:nvPr>
            <p:ph type="sldNum" idx="12"/>
          </p:nvPr>
        </p:nvSpPr>
        <p:spPr/>
        <p:txBody>
          <a:bodyPr/>
          <a:lstStyle/>
          <a:p>
            <a:fld id="{00000000-1234-1234-1234-123412341234}" type="slidenum">
              <a:rPr lang="it-IT" smtClean="0"/>
              <a:pPr/>
              <a:t>3</a:t>
            </a:fld>
            <a:endParaRPr lang="it-IT" dirty="0"/>
          </a:p>
        </p:txBody>
      </p:sp>
      <p:pic>
        <p:nvPicPr>
          <p:cNvPr id="6" name="Registrazione ">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233394"/>
            <a:ext cx="9144000" cy="459898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504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mute="1">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lang="it-IT" sz="2000" i="0" dirty="0">
                <a:ln>
                  <a:noFill/>
                </a:ln>
                <a:solidFill>
                  <a:srgbClr val="FFFFFF">
                    <a:alpha val="26920"/>
                  </a:srgbClr>
                </a:solidFill>
                <a:latin typeface="+mn-lt"/>
              </a:rPr>
              <a:t>2</a:t>
            </a:r>
            <a:endParaRPr sz="2000" i="0" dirty="0">
              <a:ln>
                <a:noFill/>
              </a:ln>
              <a:solidFill>
                <a:srgbClr val="FFFFFF">
                  <a:alpha val="26920"/>
                </a:srgbClr>
              </a:solidFill>
              <a:latin typeface="+mn-lt"/>
            </a:endParaRPr>
          </a:p>
        </p:txBody>
      </p:sp>
      <p:sp>
        <p:nvSpPr>
          <p:cNvPr id="70" name="Shape 70"/>
          <p:cNvSpPr txBox="1">
            <a:spLocks noGrp="1"/>
          </p:cNvSpPr>
          <p:nvPr>
            <p:ph type="ctrTitle"/>
          </p:nvPr>
        </p:nvSpPr>
        <p:spPr>
          <a:xfrm>
            <a:off x="838200" y="3482725"/>
            <a:ext cx="4332900" cy="15465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it-IT" dirty="0"/>
              <a:t>IL WEB E LE PERSONE</a:t>
            </a:r>
            <a:endParaRPr dirty="0"/>
          </a:p>
        </p:txBody>
      </p:sp>
      <p:sp>
        <p:nvSpPr>
          <p:cNvPr id="71" name="Shape 71"/>
          <p:cNvSpPr txBox="1">
            <a:spLocks noGrp="1"/>
          </p:cNvSpPr>
          <p:nvPr>
            <p:ph type="subTitle" idx="1"/>
          </p:nvPr>
        </p:nvSpPr>
        <p:spPr>
          <a:xfrm>
            <a:off x="838200" y="5082150"/>
            <a:ext cx="4332900" cy="10464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it-IT" dirty="0"/>
              <a:t>Come usare le informazioni provenienti dal Web</a:t>
            </a:r>
            <a:endParaRPr dirty="0"/>
          </a:p>
        </p:txBody>
      </p:sp>
      <p:sp>
        <p:nvSpPr>
          <p:cNvPr id="2" name="Segnaposto piè di pagina 1">
            <a:extLst>
              <a:ext uri="{FF2B5EF4-FFF2-40B4-BE49-F238E27FC236}">
                <a16:creationId xmlns:a16="http://schemas.microsoft.com/office/drawing/2014/main" id="{24C591B2-6AAD-45B5-85A4-D6731E36F9F7}"/>
              </a:ext>
            </a:extLst>
          </p:cNvPr>
          <p:cNvSpPr>
            <a:spLocks noGrp="1"/>
          </p:cNvSpPr>
          <p:nvPr>
            <p:ph type="ftr" sz="quarter" idx="13"/>
          </p:nvPr>
        </p:nvSpPr>
        <p:spPr/>
        <p:txBody>
          <a:bodyPr/>
          <a:lstStyle/>
          <a:p>
            <a:r>
              <a:rPr lang="it-IT"/>
              <a:t>Mario Mezzanzanica - Università di Milano Bicocca - CRISP – Il lavoro al tempo del web</a:t>
            </a:r>
            <a:endParaRPr lang="it-IT" dirty="0"/>
          </a:p>
        </p:txBody>
      </p:sp>
      <p:sp>
        <p:nvSpPr>
          <p:cNvPr id="3" name="Segnaposto numero diapositiva 2">
            <a:extLst>
              <a:ext uri="{FF2B5EF4-FFF2-40B4-BE49-F238E27FC236}">
                <a16:creationId xmlns:a16="http://schemas.microsoft.com/office/drawing/2014/main" id="{D389EFB6-532E-4DEB-AB14-2B305061B5E3}"/>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4</a:t>
            </a:fld>
            <a:endParaRPr lang="it-IT"/>
          </a:p>
        </p:txBody>
      </p:sp>
    </p:spTree>
    <p:extLst>
      <p:ext uri="{BB962C8B-B14F-4D97-AF65-F5344CB8AC3E}">
        <p14:creationId xmlns:p14="http://schemas.microsoft.com/office/powerpoint/2010/main" val="1281298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827250" y="788425"/>
            <a:ext cx="4109400" cy="935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it-IT" dirty="0"/>
              <a:t>LE PERSONE E IL WEB</a:t>
            </a:r>
            <a:endParaRPr dirty="0"/>
          </a:p>
        </p:txBody>
      </p:sp>
      <p:sp>
        <p:nvSpPr>
          <p:cNvPr id="84" name="Shape 84"/>
          <p:cNvSpPr txBox="1">
            <a:spLocks noGrp="1"/>
          </p:cNvSpPr>
          <p:nvPr>
            <p:ph type="body" idx="4294967295"/>
          </p:nvPr>
        </p:nvSpPr>
        <p:spPr>
          <a:xfrm>
            <a:off x="726750" y="1600200"/>
            <a:ext cx="7690500" cy="4967700"/>
          </a:xfrm>
          <a:prstGeom prst="rect">
            <a:avLst/>
          </a:prstGeom>
        </p:spPr>
        <p:txBody>
          <a:bodyPr spcFirstLastPara="1" wrap="square" lIns="91425" tIns="91425" rIns="91425" bIns="91425" anchor="t" anchorCtr="0">
            <a:noAutofit/>
          </a:bodyPr>
          <a:lstStyle/>
          <a:p>
            <a:pPr lvl="0">
              <a:buClr>
                <a:srgbClr val="75DCFE"/>
              </a:buClr>
              <a:buFont typeface="Courier New" panose="02070309020205020404" pitchFamily="49" charset="0"/>
              <a:buChar char="o"/>
            </a:pPr>
            <a:r>
              <a:rPr lang="it-IT" sz="2400" spc="-150" dirty="0">
                <a:solidFill>
                  <a:srgbClr val="212131"/>
                </a:solidFill>
                <a:latin typeface="+mn-lt"/>
              </a:rPr>
              <a:t>Chiunque tenti di usare il web per capire che professioni vengono richieste si accorge che </a:t>
            </a:r>
            <a:r>
              <a:rPr lang="it-IT" sz="2400" b="1" spc="-150" dirty="0">
                <a:solidFill>
                  <a:srgbClr val="212131"/>
                </a:solidFill>
                <a:latin typeface="+mn-lt"/>
              </a:rPr>
              <a:t>i siti usano </a:t>
            </a:r>
            <a:r>
              <a:rPr lang="it-IT" sz="2400" spc="-150" dirty="0">
                <a:solidFill>
                  <a:srgbClr val="212131"/>
                </a:solidFill>
                <a:latin typeface="+mn-lt"/>
              </a:rPr>
              <a:t>sia </a:t>
            </a:r>
            <a:r>
              <a:rPr lang="it-IT" sz="2400" b="1" spc="-150" dirty="0">
                <a:solidFill>
                  <a:srgbClr val="212131"/>
                </a:solidFill>
                <a:latin typeface="+mn-lt"/>
              </a:rPr>
              <a:t>strutture</a:t>
            </a:r>
            <a:r>
              <a:rPr lang="it-IT" sz="2400" spc="-150" dirty="0">
                <a:solidFill>
                  <a:srgbClr val="212131"/>
                </a:solidFill>
                <a:latin typeface="+mn-lt"/>
              </a:rPr>
              <a:t> che </a:t>
            </a:r>
            <a:r>
              <a:rPr lang="it-IT" sz="2400" b="1" spc="-150" dirty="0">
                <a:solidFill>
                  <a:srgbClr val="212131"/>
                </a:solidFill>
                <a:latin typeface="+mn-lt"/>
              </a:rPr>
              <a:t>linguaggi diversi</a:t>
            </a:r>
            <a:r>
              <a:rPr lang="it-IT" sz="2400" spc="-150" dirty="0">
                <a:solidFill>
                  <a:srgbClr val="212131"/>
                </a:solidFill>
                <a:latin typeface="+mn-lt"/>
              </a:rPr>
              <a:t> per postare le offerte di lavoro</a:t>
            </a:r>
          </a:p>
          <a:p>
            <a:pPr lvl="0">
              <a:buClr>
                <a:srgbClr val="75DCFE"/>
              </a:buClr>
              <a:buFont typeface="Courier New" panose="02070309020205020404" pitchFamily="49" charset="0"/>
              <a:buChar char="o"/>
            </a:pPr>
            <a:r>
              <a:rPr lang="it-IT" sz="2400" spc="-150" dirty="0">
                <a:solidFill>
                  <a:srgbClr val="212131"/>
                </a:solidFill>
                <a:latin typeface="+mn-lt"/>
              </a:rPr>
              <a:t>La persona si trova dunque davanti ad una </a:t>
            </a:r>
            <a:r>
              <a:rPr lang="it-IT" sz="2400" b="1" spc="-150" dirty="0">
                <a:solidFill>
                  <a:srgbClr val="212131"/>
                </a:solidFill>
                <a:latin typeface="+mn-lt"/>
              </a:rPr>
              <a:t>vastità</a:t>
            </a:r>
            <a:r>
              <a:rPr lang="it-IT" sz="2400" spc="-150" dirty="0">
                <a:solidFill>
                  <a:srgbClr val="212131"/>
                </a:solidFill>
                <a:latin typeface="+mn-lt"/>
              </a:rPr>
              <a:t> non solo di siti, ma soprattutto di </a:t>
            </a:r>
            <a:r>
              <a:rPr lang="it-IT" sz="2400" b="1" spc="-150" dirty="0">
                <a:solidFill>
                  <a:srgbClr val="212131"/>
                </a:solidFill>
                <a:latin typeface="+mn-lt"/>
              </a:rPr>
              <a:t>dati e informazioni non strutturate</a:t>
            </a:r>
          </a:p>
        </p:txBody>
      </p:sp>
      <p:sp>
        <p:nvSpPr>
          <p:cNvPr id="2" name="Segnaposto piè di pagina 1">
            <a:extLst>
              <a:ext uri="{FF2B5EF4-FFF2-40B4-BE49-F238E27FC236}">
                <a16:creationId xmlns:a16="http://schemas.microsoft.com/office/drawing/2014/main" id="{96943329-DF78-449F-9CD2-97F0093264C6}"/>
              </a:ext>
            </a:extLst>
          </p:cNvPr>
          <p:cNvSpPr>
            <a:spLocks noGrp="1"/>
          </p:cNvSpPr>
          <p:nvPr>
            <p:ph type="ftr" sz="quarter" idx="13"/>
          </p:nvPr>
        </p:nvSpPr>
        <p:spPr/>
        <p:txBody>
          <a:bodyPr/>
          <a:lstStyle/>
          <a:p>
            <a:r>
              <a:rPr lang="it-IT"/>
              <a:t>Mario Mezzanzanica - Università di Milano Bicocca - CRISP – Il lavoro al tempo del web</a:t>
            </a:r>
            <a:endParaRPr lang="it-IT" dirty="0"/>
          </a:p>
        </p:txBody>
      </p:sp>
      <p:sp>
        <p:nvSpPr>
          <p:cNvPr id="3" name="Segnaposto numero diapositiva 2">
            <a:extLst>
              <a:ext uri="{FF2B5EF4-FFF2-40B4-BE49-F238E27FC236}">
                <a16:creationId xmlns:a16="http://schemas.microsoft.com/office/drawing/2014/main" id="{D7583B8F-319B-415A-8E1D-DB6FDF9B9192}"/>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5</a:t>
            </a:fld>
            <a:endParaRPr lang="it-IT"/>
          </a:p>
        </p:txBody>
      </p:sp>
      <p:sp>
        <p:nvSpPr>
          <p:cNvPr id="6" name="Shape 83">
            <a:extLst>
              <a:ext uri="{FF2B5EF4-FFF2-40B4-BE49-F238E27FC236}">
                <a16:creationId xmlns:a16="http://schemas.microsoft.com/office/drawing/2014/main" id="{64D1C2AA-F3F5-624D-85AA-D9A7A757C745}"/>
              </a:ext>
            </a:extLst>
          </p:cNvPr>
          <p:cNvSpPr txBox="1">
            <a:spLocks/>
          </p:cNvSpPr>
          <p:nvPr/>
        </p:nvSpPr>
        <p:spPr>
          <a:xfrm>
            <a:off x="827250" y="3849125"/>
            <a:ext cx="4109400" cy="9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9BDED2"/>
              </a:buClr>
              <a:buSzPts val="2400"/>
              <a:buFont typeface="Oswald"/>
              <a:buNone/>
              <a:defRPr sz="2400" b="0" i="0" u="none" strike="noStrike" cap="none" spc="-150">
                <a:solidFill>
                  <a:schemeClr val="bg1"/>
                </a:solidFill>
                <a:highlight>
                  <a:srgbClr val="75DCFE"/>
                </a:highlight>
                <a:latin typeface="+mj-lt"/>
                <a:ea typeface="Oswald"/>
                <a:cs typeface="Oswald"/>
                <a:sym typeface="Oswald"/>
              </a:defRPr>
            </a:lvl1pPr>
            <a:lvl2pPr marR="0" lvl="1" algn="l" rtl="0">
              <a:lnSpc>
                <a:spcPct val="100000"/>
              </a:lnSpc>
              <a:spcBef>
                <a:spcPts val="0"/>
              </a:spcBef>
              <a:spcAft>
                <a:spcPts val="0"/>
              </a:spcAft>
              <a:buClr>
                <a:srgbClr val="9BDED2"/>
              </a:buClr>
              <a:buSzPts val="2400"/>
              <a:buFont typeface="Oswald"/>
              <a:buNone/>
              <a:defRPr sz="2400" b="0" i="0" u="none" strike="noStrike" cap="none">
                <a:solidFill>
                  <a:srgbClr val="9BDED2"/>
                </a:solidFill>
                <a:highlight>
                  <a:srgbClr val="FFFFFF"/>
                </a:highlight>
                <a:latin typeface="Oswald"/>
                <a:ea typeface="Oswald"/>
                <a:cs typeface="Oswald"/>
                <a:sym typeface="Oswald"/>
              </a:defRPr>
            </a:lvl2pPr>
            <a:lvl3pPr marR="0" lvl="2" algn="l" rtl="0">
              <a:lnSpc>
                <a:spcPct val="100000"/>
              </a:lnSpc>
              <a:spcBef>
                <a:spcPts val="0"/>
              </a:spcBef>
              <a:spcAft>
                <a:spcPts val="0"/>
              </a:spcAft>
              <a:buClr>
                <a:srgbClr val="9BDED2"/>
              </a:buClr>
              <a:buSzPts val="2400"/>
              <a:buFont typeface="Oswald"/>
              <a:buNone/>
              <a:defRPr sz="2400" b="0" i="0" u="none" strike="noStrike" cap="none">
                <a:solidFill>
                  <a:srgbClr val="9BDED2"/>
                </a:solidFill>
                <a:highlight>
                  <a:srgbClr val="FFFFFF"/>
                </a:highlight>
                <a:latin typeface="Oswald"/>
                <a:ea typeface="Oswald"/>
                <a:cs typeface="Oswald"/>
                <a:sym typeface="Oswald"/>
              </a:defRPr>
            </a:lvl3pPr>
            <a:lvl4pPr marR="0" lvl="3" algn="l" rtl="0">
              <a:lnSpc>
                <a:spcPct val="100000"/>
              </a:lnSpc>
              <a:spcBef>
                <a:spcPts val="0"/>
              </a:spcBef>
              <a:spcAft>
                <a:spcPts val="0"/>
              </a:spcAft>
              <a:buClr>
                <a:srgbClr val="9BDED2"/>
              </a:buClr>
              <a:buSzPts val="2400"/>
              <a:buFont typeface="Oswald"/>
              <a:buNone/>
              <a:defRPr sz="2400" b="0" i="0" u="none" strike="noStrike" cap="none">
                <a:solidFill>
                  <a:srgbClr val="9BDED2"/>
                </a:solidFill>
                <a:highlight>
                  <a:srgbClr val="FFFFFF"/>
                </a:highlight>
                <a:latin typeface="Oswald"/>
                <a:ea typeface="Oswald"/>
                <a:cs typeface="Oswald"/>
                <a:sym typeface="Oswald"/>
              </a:defRPr>
            </a:lvl4pPr>
            <a:lvl5pPr marR="0" lvl="4" algn="l" rtl="0">
              <a:lnSpc>
                <a:spcPct val="100000"/>
              </a:lnSpc>
              <a:spcBef>
                <a:spcPts val="0"/>
              </a:spcBef>
              <a:spcAft>
                <a:spcPts val="0"/>
              </a:spcAft>
              <a:buClr>
                <a:srgbClr val="9BDED2"/>
              </a:buClr>
              <a:buSzPts val="2400"/>
              <a:buFont typeface="Oswald"/>
              <a:buNone/>
              <a:defRPr sz="2400" b="0" i="0" u="none" strike="noStrike" cap="none">
                <a:solidFill>
                  <a:srgbClr val="9BDED2"/>
                </a:solidFill>
                <a:highlight>
                  <a:srgbClr val="FFFFFF"/>
                </a:highlight>
                <a:latin typeface="Oswald"/>
                <a:ea typeface="Oswald"/>
                <a:cs typeface="Oswald"/>
                <a:sym typeface="Oswald"/>
              </a:defRPr>
            </a:lvl5pPr>
            <a:lvl6pPr marR="0" lvl="5" algn="l" rtl="0">
              <a:lnSpc>
                <a:spcPct val="100000"/>
              </a:lnSpc>
              <a:spcBef>
                <a:spcPts val="0"/>
              </a:spcBef>
              <a:spcAft>
                <a:spcPts val="0"/>
              </a:spcAft>
              <a:buClr>
                <a:srgbClr val="9BDED2"/>
              </a:buClr>
              <a:buSzPts val="2400"/>
              <a:buFont typeface="Oswald"/>
              <a:buNone/>
              <a:defRPr sz="2400" b="0" i="0" u="none" strike="noStrike" cap="none">
                <a:solidFill>
                  <a:srgbClr val="9BDED2"/>
                </a:solidFill>
                <a:highlight>
                  <a:srgbClr val="FFFFFF"/>
                </a:highlight>
                <a:latin typeface="Oswald"/>
                <a:ea typeface="Oswald"/>
                <a:cs typeface="Oswald"/>
                <a:sym typeface="Oswald"/>
              </a:defRPr>
            </a:lvl6pPr>
            <a:lvl7pPr marR="0" lvl="6" algn="l" rtl="0">
              <a:lnSpc>
                <a:spcPct val="100000"/>
              </a:lnSpc>
              <a:spcBef>
                <a:spcPts val="0"/>
              </a:spcBef>
              <a:spcAft>
                <a:spcPts val="0"/>
              </a:spcAft>
              <a:buClr>
                <a:srgbClr val="9BDED2"/>
              </a:buClr>
              <a:buSzPts val="2400"/>
              <a:buFont typeface="Oswald"/>
              <a:buNone/>
              <a:defRPr sz="2400" b="0" i="0" u="none" strike="noStrike" cap="none">
                <a:solidFill>
                  <a:srgbClr val="9BDED2"/>
                </a:solidFill>
                <a:highlight>
                  <a:srgbClr val="FFFFFF"/>
                </a:highlight>
                <a:latin typeface="Oswald"/>
                <a:ea typeface="Oswald"/>
                <a:cs typeface="Oswald"/>
                <a:sym typeface="Oswald"/>
              </a:defRPr>
            </a:lvl7pPr>
            <a:lvl8pPr marR="0" lvl="7" algn="l" rtl="0">
              <a:lnSpc>
                <a:spcPct val="100000"/>
              </a:lnSpc>
              <a:spcBef>
                <a:spcPts val="0"/>
              </a:spcBef>
              <a:spcAft>
                <a:spcPts val="0"/>
              </a:spcAft>
              <a:buClr>
                <a:srgbClr val="9BDED2"/>
              </a:buClr>
              <a:buSzPts val="2400"/>
              <a:buFont typeface="Oswald"/>
              <a:buNone/>
              <a:defRPr sz="2400" b="0" i="0" u="none" strike="noStrike" cap="none">
                <a:solidFill>
                  <a:srgbClr val="9BDED2"/>
                </a:solidFill>
                <a:highlight>
                  <a:srgbClr val="FFFFFF"/>
                </a:highlight>
                <a:latin typeface="Oswald"/>
                <a:ea typeface="Oswald"/>
                <a:cs typeface="Oswald"/>
                <a:sym typeface="Oswald"/>
              </a:defRPr>
            </a:lvl8pPr>
            <a:lvl9pPr marR="0" lvl="8" algn="l" rtl="0">
              <a:lnSpc>
                <a:spcPct val="100000"/>
              </a:lnSpc>
              <a:spcBef>
                <a:spcPts val="0"/>
              </a:spcBef>
              <a:spcAft>
                <a:spcPts val="0"/>
              </a:spcAft>
              <a:buClr>
                <a:srgbClr val="9BDED2"/>
              </a:buClr>
              <a:buSzPts val="2400"/>
              <a:buFont typeface="Oswald"/>
              <a:buNone/>
              <a:defRPr sz="2400" b="0" i="0" u="none" strike="noStrike" cap="none">
                <a:solidFill>
                  <a:srgbClr val="9BDED2"/>
                </a:solidFill>
                <a:highlight>
                  <a:srgbClr val="FFFFFF"/>
                </a:highlight>
                <a:latin typeface="Oswald"/>
                <a:ea typeface="Oswald"/>
                <a:cs typeface="Oswald"/>
                <a:sym typeface="Oswald"/>
              </a:defRPr>
            </a:lvl9pPr>
          </a:lstStyle>
          <a:p>
            <a:r>
              <a:rPr lang="it-IT" dirty="0"/>
              <a:t>COME MUOVERSI ?</a:t>
            </a:r>
          </a:p>
        </p:txBody>
      </p:sp>
      <p:sp>
        <p:nvSpPr>
          <p:cNvPr id="4" name="Rettangolo 3">
            <a:extLst>
              <a:ext uri="{FF2B5EF4-FFF2-40B4-BE49-F238E27FC236}">
                <a16:creationId xmlns:a16="http://schemas.microsoft.com/office/drawing/2014/main" id="{94FE0578-3876-3045-99CC-36560EFD6BD0}"/>
              </a:ext>
            </a:extLst>
          </p:cNvPr>
          <p:cNvSpPr/>
          <p:nvPr/>
        </p:nvSpPr>
        <p:spPr>
          <a:xfrm>
            <a:off x="927100" y="4440085"/>
            <a:ext cx="7490149" cy="2308324"/>
          </a:xfrm>
          <a:prstGeom prst="rect">
            <a:avLst/>
          </a:prstGeom>
        </p:spPr>
        <p:txBody>
          <a:bodyPr wrap="square">
            <a:spAutoFit/>
          </a:bodyPr>
          <a:lstStyle/>
          <a:p>
            <a:pPr lvl="0">
              <a:buClr>
                <a:srgbClr val="75DCFE"/>
              </a:buClr>
            </a:pPr>
            <a:r>
              <a:rPr lang="it-IT" sz="2400" spc="-150" dirty="0">
                <a:solidFill>
                  <a:srgbClr val="212131"/>
                </a:solidFill>
                <a:latin typeface="+mn-lt"/>
                <a:ea typeface="Open Sans"/>
                <a:cs typeface="Open Sans"/>
                <a:sym typeface="Open Sans"/>
              </a:rPr>
              <a:t>Grazie alle tecniche dei</a:t>
            </a:r>
            <a:r>
              <a:rPr lang="it-IT" sz="2400" b="1" spc="-150" dirty="0">
                <a:solidFill>
                  <a:srgbClr val="212131"/>
                </a:solidFill>
                <a:latin typeface="+mn-lt"/>
                <a:ea typeface="Open Sans"/>
                <a:cs typeface="Open Sans"/>
                <a:sym typeface="Open Sans"/>
              </a:rPr>
              <a:t> Big Data </a:t>
            </a:r>
            <a:r>
              <a:rPr lang="it-IT" sz="2400" spc="-150" dirty="0">
                <a:solidFill>
                  <a:srgbClr val="212131"/>
                </a:solidFill>
                <a:latin typeface="+mn-lt"/>
                <a:ea typeface="Open Sans"/>
                <a:cs typeface="Open Sans"/>
                <a:sym typeface="Open Sans"/>
              </a:rPr>
              <a:t>e</a:t>
            </a:r>
            <a:r>
              <a:rPr lang="it-IT" sz="2400" b="1" spc="-150" dirty="0">
                <a:solidFill>
                  <a:srgbClr val="212131"/>
                </a:solidFill>
                <a:latin typeface="+mn-lt"/>
                <a:ea typeface="Open Sans"/>
                <a:cs typeface="Open Sans"/>
                <a:sym typeface="Open Sans"/>
              </a:rPr>
              <a:t> </a:t>
            </a:r>
            <a:r>
              <a:rPr lang="it-IT" sz="2400" spc="-150" dirty="0">
                <a:solidFill>
                  <a:srgbClr val="212131"/>
                </a:solidFill>
                <a:latin typeface="+mn-lt"/>
                <a:ea typeface="Open Sans"/>
                <a:cs typeface="Open Sans"/>
                <a:sym typeface="Open Sans"/>
              </a:rPr>
              <a:t>dell’</a:t>
            </a:r>
            <a:r>
              <a:rPr lang="it-IT" sz="2400" b="1" spc="-150" dirty="0">
                <a:solidFill>
                  <a:srgbClr val="212131"/>
                </a:solidFill>
                <a:latin typeface="+mn-lt"/>
                <a:ea typeface="Open Sans"/>
                <a:cs typeface="Open Sans"/>
                <a:sym typeface="Open Sans"/>
              </a:rPr>
              <a:t> AI </a:t>
            </a:r>
            <a:r>
              <a:rPr lang="it-IT" sz="2400" spc="-150" dirty="0">
                <a:solidFill>
                  <a:srgbClr val="212131"/>
                </a:solidFill>
                <a:latin typeface="+mn-lt"/>
                <a:ea typeface="Open Sans"/>
                <a:cs typeface="Open Sans"/>
                <a:sym typeface="Open Sans"/>
              </a:rPr>
              <a:t>è possibile creare </a:t>
            </a:r>
            <a:r>
              <a:rPr lang="it-IT" sz="2400" b="1" spc="-150" dirty="0">
                <a:solidFill>
                  <a:srgbClr val="212131"/>
                </a:solidFill>
                <a:latin typeface="+mn-lt"/>
                <a:ea typeface="Open Sans"/>
                <a:cs typeface="Open Sans"/>
                <a:sym typeface="Open Sans"/>
              </a:rPr>
              <a:t>sintesi </a:t>
            </a:r>
            <a:r>
              <a:rPr lang="it-IT" sz="2400" spc="-150" dirty="0">
                <a:solidFill>
                  <a:srgbClr val="212131"/>
                </a:solidFill>
                <a:latin typeface="+mn-lt"/>
                <a:ea typeface="Open Sans"/>
                <a:cs typeface="Open Sans"/>
                <a:sym typeface="Open Sans"/>
              </a:rPr>
              <a:t>di tutte queste informazioni ed </a:t>
            </a:r>
            <a:r>
              <a:rPr lang="it-IT" sz="2400" spc="-150" dirty="0">
                <a:solidFill>
                  <a:srgbClr val="212131"/>
                </a:solidFill>
              </a:rPr>
              <a:t>aiutare le persone, le aziende e le istituzioni a </a:t>
            </a:r>
            <a:r>
              <a:rPr lang="it-IT" sz="2400" b="1" spc="-150" dirty="0">
                <a:solidFill>
                  <a:srgbClr val="212131"/>
                </a:solidFill>
              </a:rPr>
              <a:t>capire le dinamiche del mercato</a:t>
            </a:r>
            <a:r>
              <a:rPr lang="it-IT" sz="2400" spc="-150" dirty="0">
                <a:solidFill>
                  <a:srgbClr val="212131"/>
                </a:solidFill>
              </a:rPr>
              <a:t>, la domanda di lavoro in generale e nei dettagli di variabili come il territorio, i settori economici, ...</a:t>
            </a:r>
            <a:endParaRPr lang="it-IT" sz="2400" b="1" spc="-150" dirty="0">
              <a:solidFill>
                <a:srgbClr val="212131"/>
              </a:solidFill>
              <a:latin typeface="+mn-lt"/>
              <a:ea typeface="Open Sans"/>
              <a:cs typeface="Open Sans"/>
              <a:sym typeface="Open Sans"/>
            </a:endParaRPr>
          </a:p>
          <a:p>
            <a:pPr lvl="0">
              <a:buClr>
                <a:srgbClr val="75DCFE"/>
              </a:buClr>
            </a:pPr>
            <a:endParaRPr lang="it-IT" sz="2400" b="1" spc="-150" dirty="0">
              <a:solidFill>
                <a:srgbClr val="212131"/>
              </a:solidFill>
              <a:latin typeface="+mn-lt"/>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PROCESSO</a:t>
            </a:r>
          </a:p>
        </p:txBody>
      </p:sp>
      <p:sp>
        <p:nvSpPr>
          <p:cNvPr id="3" name="Segnaposto numero diapositiva 2"/>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6</a:t>
            </a:fld>
            <a:endParaRPr lang="it-IT"/>
          </a:p>
        </p:txBody>
      </p:sp>
      <p:sp>
        <p:nvSpPr>
          <p:cNvPr id="4" name="Segnaposto piè di pagina 3"/>
          <p:cNvSpPr>
            <a:spLocks noGrp="1"/>
          </p:cNvSpPr>
          <p:nvPr>
            <p:ph type="ftr" sz="quarter" idx="13"/>
          </p:nvPr>
        </p:nvSpPr>
        <p:spPr/>
        <p:txBody>
          <a:bodyPr/>
          <a:lstStyle/>
          <a:p>
            <a:r>
              <a:rPr lang="it-IT"/>
              <a:t>Mario Mezzanzanica - Università di Milano Bicocca - CRISP – Il lavoro al tempo del web</a:t>
            </a:r>
            <a:endParaRPr lang="it-IT" dirty="0"/>
          </a:p>
        </p:txBody>
      </p:sp>
      <p:sp>
        <p:nvSpPr>
          <p:cNvPr id="5" name="Freeform 9"/>
          <p:cNvSpPr/>
          <p:nvPr/>
        </p:nvSpPr>
        <p:spPr>
          <a:xfrm>
            <a:off x="194289" y="2481845"/>
            <a:ext cx="1908000" cy="936000"/>
          </a:xfrm>
          <a:custGeom>
            <a:avLst/>
            <a:gdLst>
              <a:gd name="connsiteX0" fmla="*/ 2039029 w 4078058"/>
              <a:gd name="connsiteY0" fmla="*/ 0 h 2052315"/>
              <a:gd name="connsiteX1" fmla="*/ 4078058 w 4078058"/>
              <a:gd name="connsiteY1" fmla="*/ 2039029 h 2052315"/>
              <a:gd name="connsiteX2" fmla="*/ 4077387 w 4078058"/>
              <a:gd name="connsiteY2" fmla="*/ 2052315 h 2052315"/>
              <a:gd name="connsiteX3" fmla="*/ 3630636 w 4078058"/>
              <a:gd name="connsiteY3" fmla="*/ 2052315 h 2052315"/>
              <a:gd name="connsiteX4" fmla="*/ 3631307 w 4078058"/>
              <a:gd name="connsiteY4" fmla="*/ 2039029 h 2052315"/>
              <a:gd name="connsiteX5" fmla="*/ 2039029 w 4078058"/>
              <a:gd name="connsiteY5" fmla="*/ 446751 h 2052315"/>
              <a:gd name="connsiteX6" fmla="*/ 446751 w 4078058"/>
              <a:gd name="connsiteY6" fmla="*/ 2039029 h 2052315"/>
              <a:gd name="connsiteX7" fmla="*/ 447422 w 4078058"/>
              <a:gd name="connsiteY7" fmla="*/ 2052315 h 2052315"/>
              <a:gd name="connsiteX8" fmla="*/ 671 w 4078058"/>
              <a:gd name="connsiteY8" fmla="*/ 2052315 h 2052315"/>
              <a:gd name="connsiteX9" fmla="*/ 0 w 4078058"/>
              <a:gd name="connsiteY9" fmla="*/ 2039029 h 2052315"/>
              <a:gd name="connsiteX10" fmla="*/ 2039029 w 4078058"/>
              <a:gd name="connsiteY10" fmla="*/ 0 h 2052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78058" h="2052315">
                <a:moveTo>
                  <a:pt x="2039029" y="0"/>
                </a:moveTo>
                <a:cubicBezTo>
                  <a:pt x="3165154" y="0"/>
                  <a:pt x="4078058" y="912904"/>
                  <a:pt x="4078058" y="2039029"/>
                </a:cubicBezTo>
                <a:lnTo>
                  <a:pt x="4077387" y="2052315"/>
                </a:lnTo>
                <a:lnTo>
                  <a:pt x="3630636" y="2052315"/>
                </a:lnTo>
                <a:lnTo>
                  <a:pt x="3631307" y="2039029"/>
                </a:lnTo>
                <a:cubicBezTo>
                  <a:pt x="3631307" y="1159638"/>
                  <a:pt x="2918420" y="446751"/>
                  <a:pt x="2039029" y="446751"/>
                </a:cubicBezTo>
                <a:cubicBezTo>
                  <a:pt x="1159638" y="446751"/>
                  <a:pt x="446751" y="1159638"/>
                  <a:pt x="446751" y="2039029"/>
                </a:cubicBezTo>
                <a:lnTo>
                  <a:pt x="447422" y="2052315"/>
                </a:lnTo>
                <a:lnTo>
                  <a:pt x="671" y="2052315"/>
                </a:lnTo>
                <a:lnTo>
                  <a:pt x="0" y="2039029"/>
                </a:lnTo>
                <a:cubicBezTo>
                  <a:pt x="0" y="912904"/>
                  <a:pt x="912904" y="0"/>
                  <a:pt x="2039029" y="0"/>
                </a:cubicBezTo>
                <a:close/>
              </a:path>
            </a:pathLst>
          </a:custGeom>
          <a:solidFill>
            <a:srgbClr val="75DC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sp>
        <p:nvSpPr>
          <p:cNvPr id="6" name="Freeform 10"/>
          <p:cNvSpPr/>
          <p:nvPr/>
        </p:nvSpPr>
        <p:spPr>
          <a:xfrm rot="10800000">
            <a:off x="1898065" y="3445556"/>
            <a:ext cx="1908000" cy="936000"/>
          </a:xfrm>
          <a:custGeom>
            <a:avLst/>
            <a:gdLst>
              <a:gd name="connsiteX0" fmla="*/ 2039029 w 4078058"/>
              <a:gd name="connsiteY0" fmla="*/ 0 h 2052315"/>
              <a:gd name="connsiteX1" fmla="*/ 4078058 w 4078058"/>
              <a:gd name="connsiteY1" fmla="*/ 2039029 h 2052315"/>
              <a:gd name="connsiteX2" fmla="*/ 4077387 w 4078058"/>
              <a:gd name="connsiteY2" fmla="*/ 2052315 h 2052315"/>
              <a:gd name="connsiteX3" fmla="*/ 3630636 w 4078058"/>
              <a:gd name="connsiteY3" fmla="*/ 2052315 h 2052315"/>
              <a:gd name="connsiteX4" fmla="*/ 3631307 w 4078058"/>
              <a:gd name="connsiteY4" fmla="*/ 2039029 h 2052315"/>
              <a:gd name="connsiteX5" fmla="*/ 2039029 w 4078058"/>
              <a:gd name="connsiteY5" fmla="*/ 446751 h 2052315"/>
              <a:gd name="connsiteX6" fmla="*/ 446751 w 4078058"/>
              <a:gd name="connsiteY6" fmla="*/ 2039029 h 2052315"/>
              <a:gd name="connsiteX7" fmla="*/ 447422 w 4078058"/>
              <a:gd name="connsiteY7" fmla="*/ 2052315 h 2052315"/>
              <a:gd name="connsiteX8" fmla="*/ 671 w 4078058"/>
              <a:gd name="connsiteY8" fmla="*/ 2052315 h 2052315"/>
              <a:gd name="connsiteX9" fmla="*/ 0 w 4078058"/>
              <a:gd name="connsiteY9" fmla="*/ 2039029 h 2052315"/>
              <a:gd name="connsiteX10" fmla="*/ 2039029 w 4078058"/>
              <a:gd name="connsiteY10" fmla="*/ 0 h 2052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78058" h="2052315">
                <a:moveTo>
                  <a:pt x="2039029" y="0"/>
                </a:moveTo>
                <a:cubicBezTo>
                  <a:pt x="3165154" y="0"/>
                  <a:pt x="4078058" y="912904"/>
                  <a:pt x="4078058" y="2039029"/>
                </a:cubicBezTo>
                <a:lnTo>
                  <a:pt x="4077387" y="2052315"/>
                </a:lnTo>
                <a:lnTo>
                  <a:pt x="3630636" y="2052315"/>
                </a:lnTo>
                <a:lnTo>
                  <a:pt x="3631307" y="2039029"/>
                </a:lnTo>
                <a:cubicBezTo>
                  <a:pt x="3631307" y="1159638"/>
                  <a:pt x="2918420" y="446751"/>
                  <a:pt x="2039029" y="446751"/>
                </a:cubicBezTo>
                <a:cubicBezTo>
                  <a:pt x="1159638" y="446751"/>
                  <a:pt x="446751" y="1159638"/>
                  <a:pt x="446751" y="2039029"/>
                </a:cubicBezTo>
                <a:lnTo>
                  <a:pt x="447422" y="2052315"/>
                </a:lnTo>
                <a:lnTo>
                  <a:pt x="671" y="2052315"/>
                </a:lnTo>
                <a:lnTo>
                  <a:pt x="0" y="2039029"/>
                </a:lnTo>
                <a:cubicBezTo>
                  <a:pt x="0" y="912904"/>
                  <a:pt x="912904" y="0"/>
                  <a:pt x="2039029" y="0"/>
                </a:cubicBezTo>
                <a:close/>
              </a:path>
            </a:pathLst>
          </a:custGeom>
          <a:solidFill>
            <a:srgbClr val="75DC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sp>
        <p:nvSpPr>
          <p:cNvPr id="7" name="Freeform 13"/>
          <p:cNvSpPr/>
          <p:nvPr/>
        </p:nvSpPr>
        <p:spPr>
          <a:xfrm>
            <a:off x="3595083" y="2481845"/>
            <a:ext cx="1908000" cy="936000"/>
          </a:xfrm>
          <a:custGeom>
            <a:avLst/>
            <a:gdLst>
              <a:gd name="connsiteX0" fmla="*/ 2039029 w 4078058"/>
              <a:gd name="connsiteY0" fmla="*/ 0 h 2052315"/>
              <a:gd name="connsiteX1" fmla="*/ 4078058 w 4078058"/>
              <a:gd name="connsiteY1" fmla="*/ 2039029 h 2052315"/>
              <a:gd name="connsiteX2" fmla="*/ 4077387 w 4078058"/>
              <a:gd name="connsiteY2" fmla="*/ 2052315 h 2052315"/>
              <a:gd name="connsiteX3" fmla="*/ 3630636 w 4078058"/>
              <a:gd name="connsiteY3" fmla="*/ 2052315 h 2052315"/>
              <a:gd name="connsiteX4" fmla="*/ 3631307 w 4078058"/>
              <a:gd name="connsiteY4" fmla="*/ 2039029 h 2052315"/>
              <a:gd name="connsiteX5" fmla="*/ 2039029 w 4078058"/>
              <a:gd name="connsiteY5" fmla="*/ 446751 h 2052315"/>
              <a:gd name="connsiteX6" fmla="*/ 446751 w 4078058"/>
              <a:gd name="connsiteY6" fmla="*/ 2039029 h 2052315"/>
              <a:gd name="connsiteX7" fmla="*/ 447422 w 4078058"/>
              <a:gd name="connsiteY7" fmla="*/ 2052315 h 2052315"/>
              <a:gd name="connsiteX8" fmla="*/ 671 w 4078058"/>
              <a:gd name="connsiteY8" fmla="*/ 2052315 h 2052315"/>
              <a:gd name="connsiteX9" fmla="*/ 0 w 4078058"/>
              <a:gd name="connsiteY9" fmla="*/ 2039029 h 2052315"/>
              <a:gd name="connsiteX10" fmla="*/ 2039029 w 4078058"/>
              <a:gd name="connsiteY10" fmla="*/ 0 h 2052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78058" h="2052315">
                <a:moveTo>
                  <a:pt x="2039029" y="0"/>
                </a:moveTo>
                <a:cubicBezTo>
                  <a:pt x="3165154" y="0"/>
                  <a:pt x="4078058" y="912904"/>
                  <a:pt x="4078058" y="2039029"/>
                </a:cubicBezTo>
                <a:lnTo>
                  <a:pt x="4077387" y="2052315"/>
                </a:lnTo>
                <a:lnTo>
                  <a:pt x="3630636" y="2052315"/>
                </a:lnTo>
                <a:lnTo>
                  <a:pt x="3631307" y="2039029"/>
                </a:lnTo>
                <a:cubicBezTo>
                  <a:pt x="3631307" y="1159638"/>
                  <a:pt x="2918420" y="446751"/>
                  <a:pt x="2039029" y="446751"/>
                </a:cubicBezTo>
                <a:cubicBezTo>
                  <a:pt x="1159638" y="446751"/>
                  <a:pt x="446751" y="1159638"/>
                  <a:pt x="446751" y="2039029"/>
                </a:cubicBezTo>
                <a:lnTo>
                  <a:pt x="447422" y="2052315"/>
                </a:lnTo>
                <a:lnTo>
                  <a:pt x="671" y="2052315"/>
                </a:lnTo>
                <a:lnTo>
                  <a:pt x="0" y="2039029"/>
                </a:lnTo>
                <a:cubicBezTo>
                  <a:pt x="0" y="912904"/>
                  <a:pt x="912904" y="0"/>
                  <a:pt x="2039029" y="0"/>
                </a:cubicBezTo>
                <a:close/>
              </a:path>
            </a:pathLst>
          </a:custGeom>
          <a:solidFill>
            <a:srgbClr val="75DC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sp>
        <p:nvSpPr>
          <p:cNvPr id="8" name="Freeform 14"/>
          <p:cNvSpPr/>
          <p:nvPr/>
        </p:nvSpPr>
        <p:spPr>
          <a:xfrm rot="10800000">
            <a:off x="5307580" y="3440160"/>
            <a:ext cx="1908000" cy="936000"/>
          </a:xfrm>
          <a:custGeom>
            <a:avLst/>
            <a:gdLst>
              <a:gd name="connsiteX0" fmla="*/ 2039029 w 4078058"/>
              <a:gd name="connsiteY0" fmla="*/ 0 h 2052315"/>
              <a:gd name="connsiteX1" fmla="*/ 4078058 w 4078058"/>
              <a:gd name="connsiteY1" fmla="*/ 2039029 h 2052315"/>
              <a:gd name="connsiteX2" fmla="*/ 4077387 w 4078058"/>
              <a:gd name="connsiteY2" fmla="*/ 2052315 h 2052315"/>
              <a:gd name="connsiteX3" fmla="*/ 3630636 w 4078058"/>
              <a:gd name="connsiteY3" fmla="*/ 2052315 h 2052315"/>
              <a:gd name="connsiteX4" fmla="*/ 3631307 w 4078058"/>
              <a:gd name="connsiteY4" fmla="*/ 2039029 h 2052315"/>
              <a:gd name="connsiteX5" fmla="*/ 2039029 w 4078058"/>
              <a:gd name="connsiteY5" fmla="*/ 446751 h 2052315"/>
              <a:gd name="connsiteX6" fmla="*/ 446751 w 4078058"/>
              <a:gd name="connsiteY6" fmla="*/ 2039029 h 2052315"/>
              <a:gd name="connsiteX7" fmla="*/ 447422 w 4078058"/>
              <a:gd name="connsiteY7" fmla="*/ 2052315 h 2052315"/>
              <a:gd name="connsiteX8" fmla="*/ 671 w 4078058"/>
              <a:gd name="connsiteY8" fmla="*/ 2052315 h 2052315"/>
              <a:gd name="connsiteX9" fmla="*/ 0 w 4078058"/>
              <a:gd name="connsiteY9" fmla="*/ 2039029 h 2052315"/>
              <a:gd name="connsiteX10" fmla="*/ 2039029 w 4078058"/>
              <a:gd name="connsiteY10" fmla="*/ 0 h 2052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78058" h="2052315">
                <a:moveTo>
                  <a:pt x="2039029" y="0"/>
                </a:moveTo>
                <a:cubicBezTo>
                  <a:pt x="3165154" y="0"/>
                  <a:pt x="4078058" y="912904"/>
                  <a:pt x="4078058" y="2039029"/>
                </a:cubicBezTo>
                <a:lnTo>
                  <a:pt x="4077387" y="2052315"/>
                </a:lnTo>
                <a:lnTo>
                  <a:pt x="3630636" y="2052315"/>
                </a:lnTo>
                <a:lnTo>
                  <a:pt x="3631307" y="2039029"/>
                </a:lnTo>
                <a:cubicBezTo>
                  <a:pt x="3631307" y="1159638"/>
                  <a:pt x="2918420" y="446751"/>
                  <a:pt x="2039029" y="446751"/>
                </a:cubicBezTo>
                <a:cubicBezTo>
                  <a:pt x="1159638" y="446751"/>
                  <a:pt x="446751" y="1159638"/>
                  <a:pt x="446751" y="2039029"/>
                </a:cubicBezTo>
                <a:lnTo>
                  <a:pt x="447422" y="2052315"/>
                </a:lnTo>
                <a:lnTo>
                  <a:pt x="671" y="2052315"/>
                </a:lnTo>
                <a:lnTo>
                  <a:pt x="0" y="2039029"/>
                </a:lnTo>
                <a:cubicBezTo>
                  <a:pt x="0" y="912904"/>
                  <a:pt x="912904" y="0"/>
                  <a:pt x="2039029" y="0"/>
                </a:cubicBezTo>
                <a:close/>
              </a:path>
            </a:pathLst>
          </a:custGeom>
          <a:solidFill>
            <a:srgbClr val="75DC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sp>
        <p:nvSpPr>
          <p:cNvPr id="9" name="Freeform 16"/>
          <p:cNvSpPr/>
          <p:nvPr/>
        </p:nvSpPr>
        <p:spPr>
          <a:xfrm>
            <a:off x="7013975" y="2481845"/>
            <a:ext cx="1908000" cy="936000"/>
          </a:xfrm>
          <a:custGeom>
            <a:avLst/>
            <a:gdLst>
              <a:gd name="connsiteX0" fmla="*/ 2039029 w 4078058"/>
              <a:gd name="connsiteY0" fmla="*/ 0 h 2052315"/>
              <a:gd name="connsiteX1" fmla="*/ 4078058 w 4078058"/>
              <a:gd name="connsiteY1" fmla="*/ 2039029 h 2052315"/>
              <a:gd name="connsiteX2" fmla="*/ 4077387 w 4078058"/>
              <a:gd name="connsiteY2" fmla="*/ 2052315 h 2052315"/>
              <a:gd name="connsiteX3" fmla="*/ 3630636 w 4078058"/>
              <a:gd name="connsiteY3" fmla="*/ 2052315 h 2052315"/>
              <a:gd name="connsiteX4" fmla="*/ 3631307 w 4078058"/>
              <a:gd name="connsiteY4" fmla="*/ 2039029 h 2052315"/>
              <a:gd name="connsiteX5" fmla="*/ 2039029 w 4078058"/>
              <a:gd name="connsiteY5" fmla="*/ 446751 h 2052315"/>
              <a:gd name="connsiteX6" fmla="*/ 446751 w 4078058"/>
              <a:gd name="connsiteY6" fmla="*/ 2039029 h 2052315"/>
              <a:gd name="connsiteX7" fmla="*/ 447422 w 4078058"/>
              <a:gd name="connsiteY7" fmla="*/ 2052315 h 2052315"/>
              <a:gd name="connsiteX8" fmla="*/ 671 w 4078058"/>
              <a:gd name="connsiteY8" fmla="*/ 2052315 h 2052315"/>
              <a:gd name="connsiteX9" fmla="*/ 0 w 4078058"/>
              <a:gd name="connsiteY9" fmla="*/ 2039029 h 2052315"/>
              <a:gd name="connsiteX10" fmla="*/ 2039029 w 4078058"/>
              <a:gd name="connsiteY10" fmla="*/ 0 h 2052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78058" h="2052315">
                <a:moveTo>
                  <a:pt x="2039029" y="0"/>
                </a:moveTo>
                <a:cubicBezTo>
                  <a:pt x="3165154" y="0"/>
                  <a:pt x="4078058" y="912904"/>
                  <a:pt x="4078058" y="2039029"/>
                </a:cubicBezTo>
                <a:lnTo>
                  <a:pt x="4077387" y="2052315"/>
                </a:lnTo>
                <a:lnTo>
                  <a:pt x="3630636" y="2052315"/>
                </a:lnTo>
                <a:lnTo>
                  <a:pt x="3631307" y="2039029"/>
                </a:lnTo>
                <a:cubicBezTo>
                  <a:pt x="3631307" y="1159638"/>
                  <a:pt x="2918420" y="446751"/>
                  <a:pt x="2039029" y="446751"/>
                </a:cubicBezTo>
                <a:cubicBezTo>
                  <a:pt x="1159638" y="446751"/>
                  <a:pt x="446751" y="1159638"/>
                  <a:pt x="446751" y="2039029"/>
                </a:cubicBezTo>
                <a:lnTo>
                  <a:pt x="447422" y="2052315"/>
                </a:lnTo>
                <a:lnTo>
                  <a:pt x="671" y="2052315"/>
                </a:lnTo>
                <a:lnTo>
                  <a:pt x="0" y="2039029"/>
                </a:lnTo>
                <a:cubicBezTo>
                  <a:pt x="0" y="912904"/>
                  <a:pt x="912904" y="0"/>
                  <a:pt x="2039029" y="0"/>
                </a:cubicBezTo>
                <a:close/>
              </a:path>
            </a:pathLst>
          </a:custGeom>
          <a:solidFill>
            <a:srgbClr val="75DC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grpSp>
        <p:nvGrpSpPr>
          <p:cNvPr id="10" name="Group 19"/>
          <p:cNvGrpSpPr>
            <a:grpSpLocks noChangeAspect="1"/>
          </p:cNvGrpSpPr>
          <p:nvPr/>
        </p:nvGrpSpPr>
        <p:grpSpPr>
          <a:xfrm>
            <a:off x="925987" y="3309798"/>
            <a:ext cx="468000" cy="468000"/>
            <a:chOff x="1382806" y="3668806"/>
            <a:chExt cx="3025588" cy="3025588"/>
          </a:xfrm>
        </p:grpSpPr>
        <p:sp>
          <p:nvSpPr>
            <p:cNvPr id="11" name="Rectangle 20"/>
            <p:cNvSpPr/>
            <p:nvPr/>
          </p:nvSpPr>
          <p:spPr>
            <a:xfrm>
              <a:off x="1382806" y="3668806"/>
              <a:ext cx="3025588" cy="3025588"/>
            </a:xfrm>
            <a:prstGeom prst="rect">
              <a:avLst/>
            </a:prstGeom>
            <a:solidFill>
              <a:srgbClr val="75DC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2" name="Freeform 21"/>
            <p:cNvSpPr/>
            <p:nvPr/>
          </p:nvSpPr>
          <p:spPr>
            <a:xfrm>
              <a:off x="2338093" y="4265700"/>
              <a:ext cx="1180970" cy="1933171"/>
            </a:xfrm>
            <a:custGeom>
              <a:avLst/>
              <a:gdLst/>
              <a:ahLst/>
              <a:cxnLst/>
              <a:rect l="l" t="t" r="r" b="b"/>
              <a:pathLst>
                <a:path w="1180970" h="1933171">
                  <a:moveTo>
                    <a:pt x="634994" y="0"/>
                  </a:moveTo>
                  <a:cubicBezTo>
                    <a:pt x="672579" y="0"/>
                    <a:pt x="702993" y="742"/>
                    <a:pt x="726237" y="2226"/>
                  </a:cubicBezTo>
                  <a:cubicBezTo>
                    <a:pt x="749481" y="3709"/>
                    <a:pt x="767037" y="6182"/>
                    <a:pt x="778906" y="9644"/>
                  </a:cubicBezTo>
                  <a:cubicBezTo>
                    <a:pt x="790775" y="13106"/>
                    <a:pt x="798688" y="17804"/>
                    <a:pt x="802644" y="23738"/>
                  </a:cubicBezTo>
                  <a:cubicBezTo>
                    <a:pt x="806600" y="29673"/>
                    <a:pt x="808579" y="37091"/>
                    <a:pt x="808579" y="45993"/>
                  </a:cubicBezTo>
                  <a:lnTo>
                    <a:pt x="808579" y="1631994"/>
                  </a:lnTo>
                  <a:lnTo>
                    <a:pt x="1121624" y="1631994"/>
                  </a:lnTo>
                  <a:cubicBezTo>
                    <a:pt x="1130526" y="1631994"/>
                    <a:pt x="1138686" y="1634714"/>
                    <a:pt x="1146104" y="1640154"/>
                  </a:cubicBezTo>
                  <a:cubicBezTo>
                    <a:pt x="1153523" y="1645594"/>
                    <a:pt x="1159952" y="1654248"/>
                    <a:pt x="1165392" y="1666117"/>
                  </a:cubicBezTo>
                  <a:cubicBezTo>
                    <a:pt x="1170832" y="1677986"/>
                    <a:pt x="1174788" y="1693564"/>
                    <a:pt x="1177261" y="1712852"/>
                  </a:cubicBezTo>
                  <a:cubicBezTo>
                    <a:pt x="1179733" y="1732139"/>
                    <a:pt x="1180970" y="1756124"/>
                    <a:pt x="1180970" y="1784808"/>
                  </a:cubicBezTo>
                  <a:cubicBezTo>
                    <a:pt x="1180970" y="1812502"/>
                    <a:pt x="1179486" y="1835993"/>
                    <a:pt x="1176519" y="1855280"/>
                  </a:cubicBezTo>
                  <a:cubicBezTo>
                    <a:pt x="1173552" y="1874567"/>
                    <a:pt x="1169348" y="1889898"/>
                    <a:pt x="1163908" y="1901273"/>
                  </a:cubicBezTo>
                  <a:cubicBezTo>
                    <a:pt x="1158468" y="1912647"/>
                    <a:pt x="1152286" y="1920807"/>
                    <a:pt x="1145363" y="1925753"/>
                  </a:cubicBezTo>
                  <a:cubicBezTo>
                    <a:pt x="1138439" y="1930698"/>
                    <a:pt x="1130526" y="1933171"/>
                    <a:pt x="1121624" y="1933171"/>
                  </a:cubicBezTo>
                  <a:lnTo>
                    <a:pt x="62312" y="1933171"/>
                  </a:lnTo>
                  <a:cubicBezTo>
                    <a:pt x="54400" y="1933171"/>
                    <a:pt x="46982" y="1930698"/>
                    <a:pt x="40058" y="1925753"/>
                  </a:cubicBezTo>
                  <a:cubicBezTo>
                    <a:pt x="33134" y="1920807"/>
                    <a:pt x="26953" y="1912647"/>
                    <a:pt x="21513" y="1901273"/>
                  </a:cubicBezTo>
                  <a:cubicBezTo>
                    <a:pt x="16073" y="1889898"/>
                    <a:pt x="11869" y="1874567"/>
                    <a:pt x="8902" y="1855280"/>
                  </a:cubicBezTo>
                  <a:cubicBezTo>
                    <a:pt x="5934" y="1835993"/>
                    <a:pt x="4451" y="1812502"/>
                    <a:pt x="4451" y="1784808"/>
                  </a:cubicBezTo>
                  <a:cubicBezTo>
                    <a:pt x="4451" y="1756124"/>
                    <a:pt x="5687" y="1732139"/>
                    <a:pt x="8160" y="1712852"/>
                  </a:cubicBezTo>
                  <a:cubicBezTo>
                    <a:pt x="10633" y="1693564"/>
                    <a:pt x="14589" y="1677986"/>
                    <a:pt x="20029" y="1666117"/>
                  </a:cubicBezTo>
                  <a:cubicBezTo>
                    <a:pt x="25469" y="1654248"/>
                    <a:pt x="31651" y="1645594"/>
                    <a:pt x="38574" y="1640154"/>
                  </a:cubicBezTo>
                  <a:cubicBezTo>
                    <a:pt x="45498" y="1634714"/>
                    <a:pt x="53411" y="1631994"/>
                    <a:pt x="62312" y="1631994"/>
                  </a:cubicBezTo>
                  <a:lnTo>
                    <a:pt x="419867" y="1631994"/>
                  </a:lnTo>
                  <a:lnTo>
                    <a:pt x="419867" y="382777"/>
                  </a:lnTo>
                  <a:lnTo>
                    <a:pt x="111272" y="553394"/>
                  </a:lnTo>
                  <a:cubicBezTo>
                    <a:pt x="88523" y="564274"/>
                    <a:pt x="69978" y="570951"/>
                    <a:pt x="55636" y="573423"/>
                  </a:cubicBezTo>
                  <a:cubicBezTo>
                    <a:pt x="41294" y="575896"/>
                    <a:pt x="29920" y="572929"/>
                    <a:pt x="21513" y="564522"/>
                  </a:cubicBezTo>
                  <a:cubicBezTo>
                    <a:pt x="13105" y="556114"/>
                    <a:pt x="7418" y="541525"/>
                    <a:pt x="4451" y="520755"/>
                  </a:cubicBezTo>
                  <a:cubicBezTo>
                    <a:pt x="1484" y="499984"/>
                    <a:pt x="0" y="470806"/>
                    <a:pt x="0" y="433220"/>
                  </a:cubicBezTo>
                  <a:cubicBezTo>
                    <a:pt x="0" y="409482"/>
                    <a:pt x="494" y="389948"/>
                    <a:pt x="1484" y="374617"/>
                  </a:cubicBezTo>
                  <a:cubicBezTo>
                    <a:pt x="2473" y="359286"/>
                    <a:pt x="4945" y="346181"/>
                    <a:pt x="8902" y="335301"/>
                  </a:cubicBezTo>
                  <a:cubicBezTo>
                    <a:pt x="12858" y="324421"/>
                    <a:pt x="18298" y="315519"/>
                    <a:pt x="25222" y="308595"/>
                  </a:cubicBezTo>
                  <a:cubicBezTo>
                    <a:pt x="32145" y="301672"/>
                    <a:pt x="41542" y="294254"/>
                    <a:pt x="53411" y="286341"/>
                  </a:cubicBezTo>
                  <a:lnTo>
                    <a:pt x="465860" y="19288"/>
                  </a:lnTo>
                  <a:cubicBezTo>
                    <a:pt x="470805" y="15331"/>
                    <a:pt x="476987" y="12117"/>
                    <a:pt x="484405" y="9644"/>
                  </a:cubicBezTo>
                  <a:cubicBezTo>
                    <a:pt x="491823" y="7171"/>
                    <a:pt x="501467" y="5193"/>
                    <a:pt x="513336" y="3709"/>
                  </a:cubicBezTo>
                  <a:cubicBezTo>
                    <a:pt x="525205" y="2226"/>
                    <a:pt x="540783" y="1237"/>
                    <a:pt x="560070" y="742"/>
                  </a:cubicBezTo>
                  <a:cubicBezTo>
                    <a:pt x="579358" y="248"/>
                    <a:pt x="604332" y="0"/>
                    <a:pt x="63499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p>
          </p:txBody>
        </p:sp>
        <p:sp>
          <p:nvSpPr>
            <p:cNvPr id="13" name="Freeform 22"/>
            <p:cNvSpPr/>
            <p:nvPr/>
          </p:nvSpPr>
          <p:spPr>
            <a:xfrm>
              <a:off x="2361975" y="4296064"/>
              <a:ext cx="2046419" cy="2398330"/>
            </a:xfrm>
            <a:custGeom>
              <a:avLst/>
              <a:gdLst>
                <a:gd name="connsiteX0" fmla="*/ 395986 w 2046419"/>
                <a:gd name="connsiteY0" fmla="*/ 352414 h 2398330"/>
                <a:gd name="connsiteX1" fmla="*/ 395987 w 2046419"/>
                <a:gd name="connsiteY1" fmla="*/ 879025 h 2398330"/>
                <a:gd name="connsiteX2" fmla="*/ 0 w 2046419"/>
                <a:gd name="connsiteY2" fmla="*/ 535520 h 2398330"/>
                <a:gd name="connsiteX3" fmla="*/ 12468 w 2046419"/>
                <a:gd name="connsiteY3" fmla="*/ 542690 h 2398330"/>
                <a:gd name="connsiteX4" fmla="*/ 31755 w 2046419"/>
                <a:gd name="connsiteY4" fmla="*/ 543060 h 2398330"/>
                <a:gd name="connsiteX5" fmla="*/ 87391 w 2046419"/>
                <a:gd name="connsiteY5" fmla="*/ 523032 h 2398330"/>
                <a:gd name="connsiteX6" fmla="*/ 780529 w 2046419"/>
                <a:gd name="connsiteY6" fmla="*/ 0 h 2398330"/>
                <a:gd name="connsiteX7" fmla="*/ 2046419 w 2046419"/>
                <a:gd name="connsiteY7" fmla="*/ 1098117 h 2398330"/>
                <a:gd name="connsiteX8" fmla="*/ 2046419 w 2046419"/>
                <a:gd name="connsiteY8" fmla="*/ 2398330 h 2398330"/>
                <a:gd name="connsiteX9" fmla="*/ 599559 w 2046419"/>
                <a:gd name="connsiteY9" fmla="*/ 2398330 h 2398330"/>
                <a:gd name="connsiteX10" fmla="*/ 22023 w 2046419"/>
                <a:gd name="connsiteY10" fmla="*/ 1897337 h 2398330"/>
                <a:gd name="connsiteX11" fmla="*/ 38430 w 2046419"/>
                <a:gd name="connsiteY11" fmla="*/ 1902806 h 2398330"/>
                <a:gd name="connsiteX12" fmla="*/ 1097742 w 2046419"/>
                <a:gd name="connsiteY12" fmla="*/ 1902806 h 2398330"/>
                <a:gd name="connsiteX13" fmla="*/ 1121481 w 2046419"/>
                <a:gd name="connsiteY13" fmla="*/ 1895388 h 2398330"/>
                <a:gd name="connsiteX14" fmla="*/ 1140026 w 2046419"/>
                <a:gd name="connsiteY14" fmla="*/ 1870908 h 2398330"/>
                <a:gd name="connsiteX15" fmla="*/ 1152637 w 2046419"/>
                <a:gd name="connsiteY15" fmla="*/ 1824915 h 2398330"/>
                <a:gd name="connsiteX16" fmla="*/ 1157088 w 2046419"/>
                <a:gd name="connsiteY16" fmla="*/ 1754443 h 2398330"/>
                <a:gd name="connsiteX17" fmla="*/ 1153379 w 2046419"/>
                <a:gd name="connsiteY17" fmla="*/ 1682487 h 2398330"/>
                <a:gd name="connsiteX18" fmla="*/ 1141510 w 2046419"/>
                <a:gd name="connsiteY18" fmla="*/ 1635752 h 2398330"/>
                <a:gd name="connsiteX19" fmla="*/ 1122222 w 2046419"/>
                <a:gd name="connsiteY19" fmla="*/ 1609789 h 2398330"/>
                <a:gd name="connsiteX20" fmla="*/ 1097742 w 2046419"/>
                <a:gd name="connsiteY20" fmla="*/ 1601629 h 2398330"/>
                <a:gd name="connsiteX21" fmla="*/ 784697 w 2046419"/>
                <a:gd name="connsiteY21" fmla="*/ 1601629 h 2398330"/>
                <a:gd name="connsiteX22" fmla="*/ 784697 w 2046419"/>
                <a:gd name="connsiteY22" fmla="*/ 15628 h 2398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46419" h="2398330">
                  <a:moveTo>
                    <a:pt x="395986" y="352414"/>
                  </a:moveTo>
                  <a:lnTo>
                    <a:pt x="395987" y="879025"/>
                  </a:lnTo>
                  <a:lnTo>
                    <a:pt x="0" y="535520"/>
                  </a:lnTo>
                  <a:lnTo>
                    <a:pt x="12468" y="542690"/>
                  </a:lnTo>
                  <a:cubicBezTo>
                    <a:pt x="18154" y="544173"/>
                    <a:pt x="24585" y="544297"/>
                    <a:pt x="31755" y="543060"/>
                  </a:cubicBezTo>
                  <a:cubicBezTo>
                    <a:pt x="46097" y="540588"/>
                    <a:pt x="64642" y="533911"/>
                    <a:pt x="87391" y="523032"/>
                  </a:cubicBezTo>
                  <a:close/>
                  <a:moveTo>
                    <a:pt x="780529" y="0"/>
                  </a:moveTo>
                  <a:lnTo>
                    <a:pt x="2046419" y="1098117"/>
                  </a:lnTo>
                  <a:lnTo>
                    <a:pt x="2046419" y="2398330"/>
                  </a:lnTo>
                  <a:lnTo>
                    <a:pt x="599559" y="2398330"/>
                  </a:lnTo>
                  <a:lnTo>
                    <a:pt x="22023" y="1897337"/>
                  </a:lnTo>
                  <a:lnTo>
                    <a:pt x="38430" y="1902806"/>
                  </a:lnTo>
                  <a:lnTo>
                    <a:pt x="1097742" y="1902806"/>
                  </a:lnTo>
                  <a:cubicBezTo>
                    <a:pt x="1106644" y="1902806"/>
                    <a:pt x="1114557" y="1900333"/>
                    <a:pt x="1121481" y="1895388"/>
                  </a:cubicBezTo>
                  <a:cubicBezTo>
                    <a:pt x="1128404" y="1890442"/>
                    <a:pt x="1134586" y="1882282"/>
                    <a:pt x="1140026" y="1870908"/>
                  </a:cubicBezTo>
                  <a:cubicBezTo>
                    <a:pt x="1145466" y="1859533"/>
                    <a:pt x="1149670" y="1844202"/>
                    <a:pt x="1152637" y="1824915"/>
                  </a:cubicBezTo>
                  <a:cubicBezTo>
                    <a:pt x="1155604" y="1805628"/>
                    <a:pt x="1157088" y="1782137"/>
                    <a:pt x="1157088" y="1754443"/>
                  </a:cubicBezTo>
                  <a:cubicBezTo>
                    <a:pt x="1157088" y="1725759"/>
                    <a:pt x="1155851" y="1701774"/>
                    <a:pt x="1153379" y="1682487"/>
                  </a:cubicBezTo>
                  <a:cubicBezTo>
                    <a:pt x="1150906" y="1663199"/>
                    <a:pt x="1146950" y="1647621"/>
                    <a:pt x="1141510" y="1635752"/>
                  </a:cubicBezTo>
                  <a:cubicBezTo>
                    <a:pt x="1136070" y="1623883"/>
                    <a:pt x="1129641" y="1615229"/>
                    <a:pt x="1122222" y="1609789"/>
                  </a:cubicBezTo>
                  <a:cubicBezTo>
                    <a:pt x="1114804" y="1604349"/>
                    <a:pt x="1106644" y="1601629"/>
                    <a:pt x="1097742" y="1601629"/>
                  </a:cubicBezTo>
                  <a:lnTo>
                    <a:pt x="784697" y="1601629"/>
                  </a:lnTo>
                  <a:lnTo>
                    <a:pt x="784697" y="15628"/>
                  </a:lnTo>
                  <a:close/>
                </a:path>
              </a:pathLst>
            </a:custGeom>
            <a:solidFill>
              <a:srgbClr val="00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p>
          </p:txBody>
        </p:sp>
      </p:grpSp>
      <p:grpSp>
        <p:nvGrpSpPr>
          <p:cNvPr id="14" name="Group 23"/>
          <p:cNvGrpSpPr>
            <a:grpSpLocks noChangeAspect="1"/>
          </p:cNvGrpSpPr>
          <p:nvPr/>
        </p:nvGrpSpPr>
        <p:grpSpPr>
          <a:xfrm>
            <a:off x="2644827" y="3309798"/>
            <a:ext cx="468000" cy="468000"/>
            <a:chOff x="1382807" y="174388"/>
            <a:chExt cx="3025589" cy="3025589"/>
          </a:xfrm>
        </p:grpSpPr>
        <p:sp>
          <p:nvSpPr>
            <p:cNvPr id="15" name="Rectangle 24"/>
            <p:cNvSpPr/>
            <p:nvPr/>
          </p:nvSpPr>
          <p:spPr>
            <a:xfrm>
              <a:off x="1382807" y="174388"/>
              <a:ext cx="3025588" cy="3025588"/>
            </a:xfrm>
            <a:prstGeom prst="rect">
              <a:avLst/>
            </a:prstGeom>
            <a:solidFill>
              <a:srgbClr val="75DC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6" name="Freeform 25"/>
            <p:cNvSpPr/>
            <p:nvPr/>
          </p:nvSpPr>
          <p:spPr>
            <a:xfrm>
              <a:off x="2249080" y="750510"/>
              <a:ext cx="1287791" cy="1953942"/>
            </a:xfrm>
            <a:custGeom>
              <a:avLst/>
              <a:gdLst/>
              <a:ahLst/>
              <a:cxnLst/>
              <a:rect l="l" t="t" r="r" b="b"/>
              <a:pathLst>
                <a:path w="1287791" h="1953942">
                  <a:moveTo>
                    <a:pt x="615707" y="0"/>
                  </a:moveTo>
                  <a:cubicBezTo>
                    <a:pt x="715605" y="0"/>
                    <a:pt x="802891" y="12611"/>
                    <a:pt x="877568" y="37833"/>
                  </a:cubicBezTo>
                  <a:cubicBezTo>
                    <a:pt x="952244" y="63055"/>
                    <a:pt x="1014309" y="98167"/>
                    <a:pt x="1063763" y="143171"/>
                  </a:cubicBezTo>
                  <a:cubicBezTo>
                    <a:pt x="1113217" y="188174"/>
                    <a:pt x="1150061" y="241585"/>
                    <a:pt x="1174294" y="303403"/>
                  </a:cubicBezTo>
                  <a:cubicBezTo>
                    <a:pt x="1198526" y="365221"/>
                    <a:pt x="1210642" y="431737"/>
                    <a:pt x="1210642" y="502951"/>
                  </a:cubicBezTo>
                  <a:cubicBezTo>
                    <a:pt x="1210642" y="565264"/>
                    <a:pt x="1204708" y="626587"/>
                    <a:pt x="1192839" y="686921"/>
                  </a:cubicBezTo>
                  <a:cubicBezTo>
                    <a:pt x="1180970" y="747256"/>
                    <a:pt x="1156243" y="812288"/>
                    <a:pt x="1118657" y="882019"/>
                  </a:cubicBezTo>
                  <a:cubicBezTo>
                    <a:pt x="1081072" y="951749"/>
                    <a:pt x="1028156" y="1028898"/>
                    <a:pt x="959909" y="1113465"/>
                  </a:cubicBezTo>
                  <a:cubicBezTo>
                    <a:pt x="891662" y="1198032"/>
                    <a:pt x="801161" y="1296199"/>
                    <a:pt x="688405" y="1407966"/>
                  </a:cubicBezTo>
                  <a:lnTo>
                    <a:pt x="464376" y="1637928"/>
                  </a:lnTo>
                  <a:lnTo>
                    <a:pt x="1221028" y="1637928"/>
                  </a:lnTo>
                  <a:cubicBezTo>
                    <a:pt x="1230919" y="1637928"/>
                    <a:pt x="1240068" y="1640896"/>
                    <a:pt x="1248475" y="1646830"/>
                  </a:cubicBezTo>
                  <a:cubicBezTo>
                    <a:pt x="1256882" y="1652765"/>
                    <a:pt x="1264053" y="1661914"/>
                    <a:pt x="1269988" y="1674277"/>
                  </a:cubicBezTo>
                  <a:cubicBezTo>
                    <a:pt x="1275922" y="1686641"/>
                    <a:pt x="1280373" y="1702961"/>
                    <a:pt x="1283340" y="1723237"/>
                  </a:cubicBezTo>
                  <a:cubicBezTo>
                    <a:pt x="1286308" y="1743513"/>
                    <a:pt x="1287791" y="1767499"/>
                    <a:pt x="1287791" y="1795193"/>
                  </a:cubicBezTo>
                  <a:cubicBezTo>
                    <a:pt x="1287791" y="1823877"/>
                    <a:pt x="1286555" y="1848357"/>
                    <a:pt x="1284082" y="1868633"/>
                  </a:cubicBezTo>
                  <a:cubicBezTo>
                    <a:pt x="1281609" y="1888909"/>
                    <a:pt x="1277900" y="1905476"/>
                    <a:pt x="1272955" y="1918335"/>
                  </a:cubicBezTo>
                  <a:cubicBezTo>
                    <a:pt x="1268010" y="1931193"/>
                    <a:pt x="1261580" y="1940342"/>
                    <a:pt x="1253668" y="1945782"/>
                  </a:cubicBezTo>
                  <a:cubicBezTo>
                    <a:pt x="1245755" y="1951222"/>
                    <a:pt x="1236853" y="1953942"/>
                    <a:pt x="1226962" y="1953942"/>
                  </a:cubicBezTo>
                  <a:lnTo>
                    <a:pt x="123141" y="1953942"/>
                  </a:lnTo>
                  <a:cubicBezTo>
                    <a:pt x="101382" y="1953942"/>
                    <a:pt x="82589" y="1951963"/>
                    <a:pt x="66764" y="1948007"/>
                  </a:cubicBezTo>
                  <a:cubicBezTo>
                    <a:pt x="50938" y="1944051"/>
                    <a:pt x="38080" y="1936385"/>
                    <a:pt x="28189" y="1925011"/>
                  </a:cubicBezTo>
                  <a:cubicBezTo>
                    <a:pt x="18298" y="1913636"/>
                    <a:pt x="11127" y="1897069"/>
                    <a:pt x="6676" y="1875309"/>
                  </a:cubicBezTo>
                  <a:cubicBezTo>
                    <a:pt x="2226" y="1853549"/>
                    <a:pt x="0" y="1825360"/>
                    <a:pt x="0" y="1790742"/>
                  </a:cubicBezTo>
                  <a:cubicBezTo>
                    <a:pt x="0" y="1758103"/>
                    <a:pt x="1484" y="1730161"/>
                    <a:pt x="4451" y="1706917"/>
                  </a:cubicBezTo>
                  <a:cubicBezTo>
                    <a:pt x="7418" y="1683674"/>
                    <a:pt x="12858" y="1662903"/>
                    <a:pt x="20771" y="1644605"/>
                  </a:cubicBezTo>
                  <a:cubicBezTo>
                    <a:pt x="28684" y="1626307"/>
                    <a:pt x="38822" y="1608503"/>
                    <a:pt x="51185" y="1591194"/>
                  </a:cubicBezTo>
                  <a:cubicBezTo>
                    <a:pt x="63549" y="1573885"/>
                    <a:pt x="79622" y="1554845"/>
                    <a:pt x="99403" y="1534074"/>
                  </a:cubicBezTo>
                  <a:lnTo>
                    <a:pt x="431737" y="1178003"/>
                  </a:lnTo>
                  <a:cubicBezTo>
                    <a:pt x="498005" y="1108767"/>
                    <a:pt x="551416" y="1045713"/>
                    <a:pt x="591969" y="988840"/>
                  </a:cubicBezTo>
                  <a:cubicBezTo>
                    <a:pt x="632521" y="931968"/>
                    <a:pt x="664172" y="880041"/>
                    <a:pt x="686921" y="833059"/>
                  </a:cubicBezTo>
                  <a:cubicBezTo>
                    <a:pt x="709670" y="786077"/>
                    <a:pt x="725248" y="742805"/>
                    <a:pt x="733655" y="703241"/>
                  </a:cubicBezTo>
                  <a:cubicBezTo>
                    <a:pt x="742063" y="663678"/>
                    <a:pt x="746266" y="626092"/>
                    <a:pt x="746266" y="590485"/>
                  </a:cubicBezTo>
                  <a:cubicBezTo>
                    <a:pt x="746266" y="557845"/>
                    <a:pt x="741074" y="526936"/>
                    <a:pt x="730688" y="497758"/>
                  </a:cubicBezTo>
                  <a:cubicBezTo>
                    <a:pt x="720303" y="468580"/>
                    <a:pt x="704972" y="443111"/>
                    <a:pt x="684696" y="421351"/>
                  </a:cubicBezTo>
                  <a:cubicBezTo>
                    <a:pt x="664419" y="399591"/>
                    <a:pt x="638950" y="382530"/>
                    <a:pt x="608289" y="370166"/>
                  </a:cubicBezTo>
                  <a:cubicBezTo>
                    <a:pt x="577627" y="357802"/>
                    <a:pt x="541525" y="351621"/>
                    <a:pt x="499984" y="351621"/>
                  </a:cubicBezTo>
                  <a:cubicBezTo>
                    <a:pt x="441627" y="351621"/>
                    <a:pt x="389948" y="359039"/>
                    <a:pt x="344944" y="373875"/>
                  </a:cubicBezTo>
                  <a:cubicBezTo>
                    <a:pt x="299941" y="388711"/>
                    <a:pt x="260377" y="405279"/>
                    <a:pt x="226254" y="423577"/>
                  </a:cubicBezTo>
                  <a:cubicBezTo>
                    <a:pt x="192130" y="441875"/>
                    <a:pt x="163694" y="458689"/>
                    <a:pt x="140945" y="474020"/>
                  </a:cubicBezTo>
                  <a:cubicBezTo>
                    <a:pt x="118196" y="489351"/>
                    <a:pt x="100392" y="497017"/>
                    <a:pt x="87534" y="497017"/>
                  </a:cubicBezTo>
                  <a:cubicBezTo>
                    <a:pt x="78633" y="497017"/>
                    <a:pt x="70967" y="494049"/>
                    <a:pt x="64538" y="488115"/>
                  </a:cubicBezTo>
                  <a:cubicBezTo>
                    <a:pt x="58109" y="482180"/>
                    <a:pt x="52916" y="472289"/>
                    <a:pt x="48960" y="458442"/>
                  </a:cubicBezTo>
                  <a:cubicBezTo>
                    <a:pt x="45004" y="444595"/>
                    <a:pt x="41789" y="426049"/>
                    <a:pt x="39316" y="402806"/>
                  </a:cubicBezTo>
                  <a:cubicBezTo>
                    <a:pt x="36844" y="379562"/>
                    <a:pt x="35607" y="351126"/>
                    <a:pt x="35607" y="317497"/>
                  </a:cubicBezTo>
                  <a:cubicBezTo>
                    <a:pt x="35607" y="294748"/>
                    <a:pt x="36349" y="275708"/>
                    <a:pt x="37833" y="260377"/>
                  </a:cubicBezTo>
                  <a:cubicBezTo>
                    <a:pt x="39316" y="245047"/>
                    <a:pt x="41542" y="231694"/>
                    <a:pt x="44509" y="220319"/>
                  </a:cubicBezTo>
                  <a:cubicBezTo>
                    <a:pt x="47476" y="208945"/>
                    <a:pt x="51433" y="199054"/>
                    <a:pt x="56378" y="190647"/>
                  </a:cubicBezTo>
                  <a:cubicBezTo>
                    <a:pt x="61324" y="182240"/>
                    <a:pt x="69978" y="172101"/>
                    <a:pt x="82342" y="160232"/>
                  </a:cubicBezTo>
                  <a:cubicBezTo>
                    <a:pt x="94705" y="148363"/>
                    <a:pt x="117454" y="133280"/>
                    <a:pt x="150589" y="114982"/>
                  </a:cubicBezTo>
                  <a:cubicBezTo>
                    <a:pt x="183723" y="96684"/>
                    <a:pt x="224523" y="78880"/>
                    <a:pt x="272988" y="61571"/>
                  </a:cubicBezTo>
                  <a:cubicBezTo>
                    <a:pt x="321453" y="44262"/>
                    <a:pt x="374864" y="29673"/>
                    <a:pt x="433220" y="17804"/>
                  </a:cubicBezTo>
                  <a:cubicBezTo>
                    <a:pt x="491576" y="5935"/>
                    <a:pt x="552405" y="0"/>
                    <a:pt x="61570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p>
          </p:txBody>
        </p:sp>
        <p:sp>
          <p:nvSpPr>
            <p:cNvPr id="17" name="TextBox 26"/>
            <p:cNvSpPr txBox="1"/>
            <p:nvPr/>
          </p:nvSpPr>
          <p:spPr>
            <a:xfrm>
              <a:off x="2292711" y="898530"/>
              <a:ext cx="2115685" cy="2301447"/>
            </a:xfrm>
            <a:custGeom>
              <a:avLst/>
              <a:gdLst>
                <a:gd name="connsiteX0" fmla="*/ 456353 w 2115685"/>
                <a:gd name="connsiteY0" fmla="*/ 203601 h 2301447"/>
                <a:gd name="connsiteX1" fmla="*/ 564658 w 2115685"/>
                <a:gd name="connsiteY1" fmla="*/ 222146 h 2301447"/>
                <a:gd name="connsiteX2" fmla="*/ 641065 w 2115685"/>
                <a:gd name="connsiteY2" fmla="*/ 273331 h 2301447"/>
                <a:gd name="connsiteX3" fmla="*/ 687057 w 2115685"/>
                <a:gd name="connsiteY3" fmla="*/ 349738 h 2301447"/>
                <a:gd name="connsiteX4" fmla="*/ 702635 w 2115685"/>
                <a:gd name="connsiteY4" fmla="*/ 442465 h 2301447"/>
                <a:gd name="connsiteX5" fmla="*/ 690024 w 2115685"/>
                <a:gd name="connsiteY5" fmla="*/ 555221 h 2301447"/>
                <a:gd name="connsiteX6" fmla="*/ 643290 w 2115685"/>
                <a:gd name="connsiteY6" fmla="*/ 685039 h 2301447"/>
                <a:gd name="connsiteX7" fmla="*/ 602490 w 2115685"/>
                <a:gd name="connsiteY7" fmla="*/ 759221 h 2301447"/>
                <a:gd name="connsiteX8" fmla="*/ 567532 w 2115685"/>
                <a:gd name="connsiteY8" fmla="*/ 811898 h 2301447"/>
                <a:gd name="connsiteX9" fmla="*/ 25852 w 2115685"/>
                <a:gd name="connsiteY9" fmla="*/ 342009 h 2301447"/>
                <a:gd name="connsiteX10" fmla="*/ 43903 w 2115685"/>
                <a:gd name="connsiteY10" fmla="*/ 348997 h 2301447"/>
                <a:gd name="connsiteX11" fmla="*/ 97314 w 2115685"/>
                <a:gd name="connsiteY11" fmla="*/ 326000 h 2301447"/>
                <a:gd name="connsiteX12" fmla="*/ 182623 w 2115685"/>
                <a:gd name="connsiteY12" fmla="*/ 275557 h 2301447"/>
                <a:gd name="connsiteX13" fmla="*/ 301313 w 2115685"/>
                <a:gd name="connsiteY13" fmla="*/ 225855 h 2301447"/>
                <a:gd name="connsiteX14" fmla="*/ 456353 w 2115685"/>
                <a:gd name="connsiteY14" fmla="*/ 203601 h 2301447"/>
                <a:gd name="connsiteX15" fmla="*/ 1024383 w 2115685"/>
                <a:gd name="connsiteY15" fmla="*/ 0 h 2301447"/>
                <a:gd name="connsiteX16" fmla="*/ 2115685 w 2115685"/>
                <a:gd name="connsiteY16" fmla="*/ 946668 h 2301447"/>
                <a:gd name="connsiteX17" fmla="*/ 2115685 w 2115685"/>
                <a:gd name="connsiteY17" fmla="*/ 2301447 h 2301447"/>
                <a:gd name="connsiteX18" fmla="*/ 593970 w 2115685"/>
                <a:gd name="connsiteY18" fmla="*/ 2301447 h 2301447"/>
                <a:gd name="connsiteX19" fmla="*/ 0 w 2115685"/>
                <a:gd name="connsiteY19" fmla="*/ 1786198 h 2301447"/>
                <a:gd name="connsiteX20" fmla="*/ 23133 w 2115685"/>
                <a:gd name="connsiteY20" fmla="*/ 1799988 h 2301447"/>
                <a:gd name="connsiteX21" fmla="*/ 79510 w 2115685"/>
                <a:gd name="connsiteY21" fmla="*/ 1805923 h 2301447"/>
                <a:gd name="connsiteX22" fmla="*/ 1183331 w 2115685"/>
                <a:gd name="connsiteY22" fmla="*/ 1805923 h 2301447"/>
                <a:gd name="connsiteX23" fmla="*/ 1210037 w 2115685"/>
                <a:gd name="connsiteY23" fmla="*/ 1797763 h 2301447"/>
                <a:gd name="connsiteX24" fmla="*/ 1229324 w 2115685"/>
                <a:gd name="connsiteY24" fmla="*/ 1770316 h 2301447"/>
                <a:gd name="connsiteX25" fmla="*/ 1240451 w 2115685"/>
                <a:gd name="connsiteY25" fmla="*/ 1720614 h 2301447"/>
                <a:gd name="connsiteX26" fmla="*/ 1244160 w 2115685"/>
                <a:gd name="connsiteY26" fmla="*/ 1647174 h 2301447"/>
                <a:gd name="connsiteX27" fmla="*/ 1239709 w 2115685"/>
                <a:gd name="connsiteY27" fmla="*/ 1575218 h 2301447"/>
                <a:gd name="connsiteX28" fmla="*/ 1226357 w 2115685"/>
                <a:gd name="connsiteY28" fmla="*/ 1526258 h 2301447"/>
                <a:gd name="connsiteX29" fmla="*/ 1204844 w 2115685"/>
                <a:gd name="connsiteY29" fmla="*/ 1498811 h 2301447"/>
                <a:gd name="connsiteX30" fmla="*/ 1177397 w 2115685"/>
                <a:gd name="connsiteY30" fmla="*/ 1489909 h 2301447"/>
                <a:gd name="connsiteX31" fmla="*/ 420745 w 2115685"/>
                <a:gd name="connsiteY31" fmla="*/ 1489909 h 2301447"/>
                <a:gd name="connsiteX32" fmla="*/ 644774 w 2115685"/>
                <a:gd name="connsiteY32" fmla="*/ 1259947 h 2301447"/>
                <a:gd name="connsiteX33" fmla="*/ 916278 w 2115685"/>
                <a:gd name="connsiteY33" fmla="*/ 965446 h 2301447"/>
                <a:gd name="connsiteX34" fmla="*/ 1075026 w 2115685"/>
                <a:gd name="connsiteY34" fmla="*/ 734000 h 2301447"/>
                <a:gd name="connsiteX35" fmla="*/ 1149208 w 2115685"/>
                <a:gd name="connsiteY35" fmla="*/ 538902 h 2301447"/>
                <a:gd name="connsiteX36" fmla="*/ 1167011 w 2115685"/>
                <a:gd name="connsiteY36" fmla="*/ 354932 h 2301447"/>
                <a:gd name="connsiteX37" fmla="*/ 1130663 w 2115685"/>
                <a:gd name="connsiteY37" fmla="*/ 155384 h 2301447"/>
                <a:gd name="connsiteX38" fmla="*/ 1084855 w 2115685"/>
                <a:gd name="connsiteY38" fmla="*/ 68962 h 2301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115685" h="2301447">
                  <a:moveTo>
                    <a:pt x="456353" y="203601"/>
                  </a:moveTo>
                  <a:cubicBezTo>
                    <a:pt x="497894" y="203601"/>
                    <a:pt x="533996" y="209782"/>
                    <a:pt x="564658" y="222146"/>
                  </a:cubicBezTo>
                  <a:cubicBezTo>
                    <a:pt x="595319" y="234510"/>
                    <a:pt x="620788" y="251571"/>
                    <a:pt x="641065" y="273331"/>
                  </a:cubicBezTo>
                  <a:cubicBezTo>
                    <a:pt x="661341" y="295091"/>
                    <a:pt x="676672" y="320560"/>
                    <a:pt x="687057" y="349738"/>
                  </a:cubicBezTo>
                  <a:cubicBezTo>
                    <a:pt x="697443" y="378916"/>
                    <a:pt x="702635" y="409825"/>
                    <a:pt x="702635" y="442465"/>
                  </a:cubicBezTo>
                  <a:cubicBezTo>
                    <a:pt x="702635" y="478072"/>
                    <a:pt x="698432" y="515658"/>
                    <a:pt x="690024" y="555221"/>
                  </a:cubicBezTo>
                  <a:cubicBezTo>
                    <a:pt x="681617" y="594785"/>
                    <a:pt x="666039" y="638057"/>
                    <a:pt x="643290" y="685039"/>
                  </a:cubicBezTo>
                  <a:cubicBezTo>
                    <a:pt x="631916" y="708530"/>
                    <a:pt x="618316" y="733257"/>
                    <a:pt x="602490" y="759221"/>
                  </a:cubicBezTo>
                  <a:lnTo>
                    <a:pt x="567532" y="811898"/>
                  </a:lnTo>
                  <a:lnTo>
                    <a:pt x="25852" y="342009"/>
                  </a:lnTo>
                  <a:lnTo>
                    <a:pt x="43903" y="348997"/>
                  </a:lnTo>
                  <a:cubicBezTo>
                    <a:pt x="56761" y="348997"/>
                    <a:pt x="74565" y="341331"/>
                    <a:pt x="97314" y="326000"/>
                  </a:cubicBezTo>
                  <a:cubicBezTo>
                    <a:pt x="120063" y="310669"/>
                    <a:pt x="148499" y="293855"/>
                    <a:pt x="182623" y="275557"/>
                  </a:cubicBezTo>
                  <a:cubicBezTo>
                    <a:pt x="216746" y="257259"/>
                    <a:pt x="256310" y="240691"/>
                    <a:pt x="301313" y="225855"/>
                  </a:cubicBezTo>
                  <a:cubicBezTo>
                    <a:pt x="346317" y="211019"/>
                    <a:pt x="397996" y="203601"/>
                    <a:pt x="456353" y="203601"/>
                  </a:cubicBezTo>
                  <a:close/>
                  <a:moveTo>
                    <a:pt x="1024383" y="0"/>
                  </a:moveTo>
                  <a:lnTo>
                    <a:pt x="2115685" y="946668"/>
                  </a:lnTo>
                  <a:lnTo>
                    <a:pt x="2115685" y="2301447"/>
                  </a:lnTo>
                  <a:lnTo>
                    <a:pt x="593970" y="2301447"/>
                  </a:lnTo>
                  <a:lnTo>
                    <a:pt x="0" y="1786198"/>
                  </a:lnTo>
                  <a:lnTo>
                    <a:pt x="23133" y="1799988"/>
                  </a:lnTo>
                  <a:cubicBezTo>
                    <a:pt x="38958" y="1803944"/>
                    <a:pt x="57751" y="1805923"/>
                    <a:pt x="79510" y="1805923"/>
                  </a:cubicBezTo>
                  <a:lnTo>
                    <a:pt x="1183331" y="1805923"/>
                  </a:lnTo>
                  <a:cubicBezTo>
                    <a:pt x="1193222" y="1805923"/>
                    <a:pt x="1202124" y="1803203"/>
                    <a:pt x="1210037" y="1797763"/>
                  </a:cubicBezTo>
                  <a:cubicBezTo>
                    <a:pt x="1217949" y="1792323"/>
                    <a:pt x="1224379" y="1783174"/>
                    <a:pt x="1229324" y="1770316"/>
                  </a:cubicBezTo>
                  <a:cubicBezTo>
                    <a:pt x="1234269" y="1757457"/>
                    <a:pt x="1237978" y="1740890"/>
                    <a:pt x="1240451" y="1720614"/>
                  </a:cubicBezTo>
                  <a:cubicBezTo>
                    <a:pt x="1242924" y="1700338"/>
                    <a:pt x="1244160" y="1675858"/>
                    <a:pt x="1244160" y="1647174"/>
                  </a:cubicBezTo>
                  <a:cubicBezTo>
                    <a:pt x="1244160" y="1619480"/>
                    <a:pt x="1242677" y="1595494"/>
                    <a:pt x="1239709" y="1575218"/>
                  </a:cubicBezTo>
                  <a:cubicBezTo>
                    <a:pt x="1236742" y="1554942"/>
                    <a:pt x="1232291" y="1538622"/>
                    <a:pt x="1226357" y="1526258"/>
                  </a:cubicBezTo>
                  <a:cubicBezTo>
                    <a:pt x="1220422" y="1513895"/>
                    <a:pt x="1213251" y="1504746"/>
                    <a:pt x="1204844" y="1498811"/>
                  </a:cubicBezTo>
                  <a:cubicBezTo>
                    <a:pt x="1196437" y="1492877"/>
                    <a:pt x="1187288" y="1489909"/>
                    <a:pt x="1177397" y="1489909"/>
                  </a:cubicBezTo>
                  <a:lnTo>
                    <a:pt x="420745" y="1489909"/>
                  </a:lnTo>
                  <a:lnTo>
                    <a:pt x="644774" y="1259947"/>
                  </a:lnTo>
                  <a:cubicBezTo>
                    <a:pt x="757530" y="1148180"/>
                    <a:pt x="848031" y="1050013"/>
                    <a:pt x="916278" y="965446"/>
                  </a:cubicBezTo>
                  <a:cubicBezTo>
                    <a:pt x="984525" y="880879"/>
                    <a:pt x="1037441" y="803730"/>
                    <a:pt x="1075026" y="734000"/>
                  </a:cubicBezTo>
                  <a:cubicBezTo>
                    <a:pt x="1112612" y="664269"/>
                    <a:pt x="1137339" y="599237"/>
                    <a:pt x="1149208" y="538902"/>
                  </a:cubicBezTo>
                  <a:cubicBezTo>
                    <a:pt x="1161077" y="478568"/>
                    <a:pt x="1167011" y="417245"/>
                    <a:pt x="1167011" y="354932"/>
                  </a:cubicBezTo>
                  <a:cubicBezTo>
                    <a:pt x="1167011" y="283718"/>
                    <a:pt x="1154895" y="217202"/>
                    <a:pt x="1130663" y="155384"/>
                  </a:cubicBezTo>
                  <a:cubicBezTo>
                    <a:pt x="1118547" y="124475"/>
                    <a:pt x="1103277" y="95668"/>
                    <a:pt x="1084855" y="68962"/>
                  </a:cubicBezTo>
                  <a:close/>
                </a:path>
              </a:pathLst>
            </a:custGeom>
            <a:solidFill>
              <a:srgbClr val="00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sz="1200" dirty="0"/>
            </a:p>
          </p:txBody>
        </p:sp>
      </p:grpSp>
      <p:grpSp>
        <p:nvGrpSpPr>
          <p:cNvPr id="18" name="Group 27"/>
          <p:cNvGrpSpPr>
            <a:grpSpLocks noChangeAspect="1"/>
          </p:cNvGrpSpPr>
          <p:nvPr/>
        </p:nvGrpSpPr>
        <p:grpSpPr>
          <a:xfrm>
            <a:off x="4327571" y="3309798"/>
            <a:ext cx="468000" cy="468000"/>
            <a:chOff x="1382806" y="3668806"/>
            <a:chExt cx="3025589" cy="3025588"/>
          </a:xfrm>
        </p:grpSpPr>
        <p:sp>
          <p:nvSpPr>
            <p:cNvPr id="19" name="Rectangle 28"/>
            <p:cNvSpPr/>
            <p:nvPr/>
          </p:nvSpPr>
          <p:spPr>
            <a:xfrm>
              <a:off x="1382806" y="3668806"/>
              <a:ext cx="3025588" cy="3025588"/>
            </a:xfrm>
            <a:prstGeom prst="rect">
              <a:avLst/>
            </a:prstGeom>
            <a:solidFill>
              <a:srgbClr val="75DC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0" name="TextBox 29"/>
            <p:cNvSpPr txBox="1"/>
            <p:nvPr/>
          </p:nvSpPr>
          <p:spPr>
            <a:xfrm>
              <a:off x="2301328" y="4390328"/>
              <a:ext cx="2107067" cy="2304066"/>
            </a:xfrm>
            <a:custGeom>
              <a:avLst/>
              <a:gdLst>
                <a:gd name="connsiteX0" fmla="*/ 163419 w 2107067"/>
                <a:gd name="connsiteY0" fmla="*/ 966904 h 2304066"/>
                <a:gd name="connsiteX1" fmla="*/ 194031 w 2107067"/>
                <a:gd name="connsiteY1" fmla="*/ 971774 h 2304066"/>
                <a:gd name="connsiteX2" fmla="*/ 360197 w 2107067"/>
                <a:gd name="connsiteY2" fmla="*/ 971774 h 2304066"/>
                <a:gd name="connsiteX3" fmla="*/ 543426 w 2107067"/>
                <a:gd name="connsiteY3" fmla="*/ 992545 h 2304066"/>
                <a:gd name="connsiteX4" fmla="*/ 672502 w 2107067"/>
                <a:gd name="connsiteY4" fmla="*/ 1051148 h 2304066"/>
                <a:gd name="connsiteX5" fmla="*/ 749650 w 2107067"/>
                <a:gd name="connsiteY5" fmla="*/ 1142392 h 2304066"/>
                <a:gd name="connsiteX6" fmla="*/ 775614 w 2107067"/>
                <a:gd name="connsiteY6" fmla="*/ 1262566 h 2304066"/>
                <a:gd name="connsiteX7" fmla="*/ 754101 w 2107067"/>
                <a:gd name="connsiteY7" fmla="*/ 1373096 h 2304066"/>
                <a:gd name="connsiteX8" fmla="*/ 727025 w 2107067"/>
                <a:gd name="connsiteY8" fmla="*/ 1419089 h 2304066"/>
                <a:gd name="connsiteX9" fmla="*/ 707462 w 2107067"/>
                <a:gd name="connsiteY9" fmla="*/ 1438843 h 2304066"/>
                <a:gd name="connsiteX10" fmla="*/ 449215 w 2107067"/>
                <a:gd name="connsiteY10" fmla="*/ 164679 h 2304066"/>
                <a:gd name="connsiteX11" fmla="*/ 567906 w 2107067"/>
                <a:gd name="connsiteY11" fmla="*/ 183225 h 2304066"/>
                <a:gd name="connsiteX12" fmla="*/ 650247 w 2107067"/>
                <a:gd name="connsiteY12" fmla="*/ 233668 h 2304066"/>
                <a:gd name="connsiteX13" fmla="*/ 698465 w 2107067"/>
                <a:gd name="connsiteY13" fmla="*/ 309333 h 2304066"/>
                <a:gd name="connsiteX14" fmla="*/ 714785 w 2107067"/>
                <a:gd name="connsiteY14" fmla="*/ 402060 h 2304066"/>
                <a:gd name="connsiteX15" fmla="*/ 691047 w 2107067"/>
                <a:gd name="connsiteY15" fmla="*/ 518525 h 2304066"/>
                <a:gd name="connsiteX16" fmla="*/ 622058 w 2107067"/>
                <a:gd name="connsiteY16" fmla="*/ 608285 h 2304066"/>
                <a:gd name="connsiteX17" fmla="*/ 510044 w 2107067"/>
                <a:gd name="connsiteY17" fmla="*/ 665404 h 2304066"/>
                <a:gd name="connsiteX18" fmla="*/ 447542 w 2107067"/>
                <a:gd name="connsiteY18" fmla="*/ 678520 h 2304066"/>
                <a:gd name="connsiteX19" fmla="*/ 23160 w 2107067"/>
                <a:gd name="connsiteY19" fmla="*/ 310383 h 2304066"/>
                <a:gd name="connsiteX20" fmla="*/ 33799 w 2107067"/>
                <a:gd name="connsiteY20" fmla="*/ 313042 h 2304066"/>
                <a:gd name="connsiteX21" fmla="*/ 89435 w 2107067"/>
                <a:gd name="connsiteY21" fmla="*/ 289304 h 2304066"/>
                <a:gd name="connsiteX22" fmla="*/ 181420 w 2107067"/>
                <a:gd name="connsiteY22" fmla="*/ 238119 h 2304066"/>
                <a:gd name="connsiteX23" fmla="*/ 303819 w 2107067"/>
                <a:gd name="connsiteY23" fmla="*/ 187675 h 2304066"/>
                <a:gd name="connsiteX24" fmla="*/ 449215 w 2107067"/>
                <a:gd name="connsiteY24" fmla="*/ 164679 h 2304066"/>
                <a:gd name="connsiteX25" fmla="*/ 1007444 w 2107067"/>
                <a:gd name="connsiteY25" fmla="*/ 0 h 2304066"/>
                <a:gd name="connsiteX26" fmla="*/ 2107067 w 2107067"/>
                <a:gd name="connsiteY26" fmla="*/ 953887 h 2304066"/>
                <a:gd name="connsiteX27" fmla="*/ 2107067 w 2107067"/>
                <a:gd name="connsiteY27" fmla="*/ 2304066 h 2304066"/>
                <a:gd name="connsiteX28" fmla="*/ 665098 w 2107067"/>
                <a:gd name="connsiteY28" fmla="*/ 2304066 h 2304066"/>
                <a:gd name="connsiteX29" fmla="*/ 0 w 2107067"/>
                <a:gd name="connsiteY29" fmla="*/ 1727116 h 2304066"/>
                <a:gd name="connsiteX30" fmla="*/ 5610 w 2107067"/>
                <a:gd name="connsiteY30" fmla="*/ 1731022 h 2304066"/>
                <a:gd name="connsiteX31" fmla="*/ 41217 w 2107067"/>
                <a:gd name="connsiteY31" fmla="*/ 1750680 h 2304066"/>
                <a:gd name="connsiteX32" fmla="*/ 150264 w 2107067"/>
                <a:gd name="connsiteY32" fmla="*/ 1793705 h 2304066"/>
                <a:gd name="connsiteX33" fmla="*/ 302336 w 2107067"/>
                <a:gd name="connsiteY33" fmla="*/ 1828571 h 2304066"/>
                <a:gd name="connsiteX34" fmla="*/ 486306 w 2107067"/>
                <a:gd name="connsiteY34" fmla="*/ 1842665 h 2304066"/>
                <a:gd name="connsiteX35" fmla="*/ 784516 w 2107067"/>
                <a:gd name="connsiteY35" fmla="*/ 1803349 h 2304066"/>
                <a:gd name="connsiteX36" fmla="*/ 1018929 w 2107067"/>
                <a:gd name="connsiteY36" fmla="*/ 1688368 h 2304066"/>
                <a:gd name="connsiteX37" fmla="*/ 1171743 w 2107067"/>
                <a:gd name="connsiteY37" fmla="*/ 1501430 h 2304066"/>
                <a:gd name="connsiteX38" fmla="*/ 1226637 w 2107067"/>
                <a:gd name="connsiteY38" fmla="*/ 1246246 h 2304066"/>
                <a:gd name="connsiteX39" fmla="*/ 1196965 w 2107067"/>
                <a:gd name="connsiteY39" fmla="*/ 1085272 h 2304066"/>
                <a:gd name="connsiteX40" fmla="*/ 1111656 w 2107067"/>
                <a:gd name="connsiteY40" fmla="*/ 951003 h 2304066"/>
                <a:gd name="connsiteX41" fmla="*/ 975904 w 2107067"/>
                <a:gd name="connsiteY41" fmla="*/ 852342 h 2304066"/>
                <a:gd name="connsiteX42" fmla="*/ 794901 w 2107067"/>
                <a:gd name="connsiteY42" fmla="*/ 801157 h 2304066"/>
                <a:gd name="connsiteX43" fmla="*/ 794901 w 2107067"/>
                <a:gd name="connsiteY43" fmla="*/ 796706 h 2304066"/>
                <a:gd name="connsiteX44" fmla="*/ 944006 w 2107067"/>
                <a:gd name="connsiteY44" fmla="*/ 734393 h 2304066"/>
                <a:gd name="connsiteX45" fmla="*/ 1051569 w 2107067"/>
                <a:gd name="connsiteY45" fmla="*/ 633507 h 2304066"/>
                <a:gd name="connsiteX46" fmla="*/ 1116849 w 2107067"/>
                <a:gd name="connsiteY46" fmla="*/ 498496 h 2304066"/>
                <a:gd name="connsiteX47" fmla="*/ 1139103 w 2107067"/>
                <a:gd name="connsiteY47" fmla="*/ 335297 h 2304066"/>
                <a:gd name="connsiteX48" fmla="*/ 1101271 w 2107067"/>
                <a:gd name="connsiteY48" fmla="*/ 132781 h 2304066"/>
                <a:gd name="connsiteX49" fmla="*/ 1054536 w 2107067"/>
                <a:gd name="connsiteY49" fmla="*/ 50069 h 230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107067" h="2304066">
                  <a:moveTo>
                    <a:pt x="163419" y="966904"/>
                  </a:moveTo>
                  <a:lnTo>
                    <a:pt x="194031" y="971774"/>
                  </a:lnTo>
                  <a:lnTo>
                    <a:pt x="360197" y="971774"/>
                  </a:lnTo>
                  <a:cubicBezTo>
                    <a:pt x="430423" y="971774"/>
                    <a:pt x="491499" y="978698"/>
                    <a:pt x="543426" y="992545"/>
                  </a:cubicBezTo>
                  <a:cubicBezTo>
                    <a:pt x="595353" y="1006392"/>
                    <a:pt x="638378" y="1025927"/>
                    <a:pt x="672502" y="1051148"/>
                  </a:cubicBezTo>
                  <a:cubicBezTo>
                    <a:pt x="706625" y="1076370"/>
                    <a:pt x="732341" y="1106784"/>
                    <a:pt x="749650" y="1142392"/>
                  </a:cubicBezTo>
                  <a:cubicBezTo>
                    <a:pt x="766959" y="1177999"/>
                    <a:pt x="775614" y="1218057"/>
                    <a:pt x="775614" y="1262566"/>
                  </a:cubicBezTo>
                  <a:cubicBezTo>
                    <a:pt x="775614" y="1303118"/>
                    <a:pt x="768443" y="1339962"/>
                    <a:pt x="754101" y="1373096"/>
                  </a:cubicBezTo>
                  <a:cubicBezTo>
                    <a:pt x="746930" y="1389664"/>
                    <a:pt x="737905" y="1404995"/>
                    <a:pt x="727025" y="1419089"/>
                  </a:cubicBezTo>
                  <a:lnTo>
                    <a:pt x="707462" y="1438843"/>
                  </a:lnTo>
                  <a:close/>
                  <a:moveTo>
                    <a:pt x="449215" y="164679"/>
                  </a:moveTo>
                  <a:cubicBezTo>
                    <a:pt x="494713" y="164679"/>
                    <a:pt x="534277" y="170861"/>
                    <a:pt x="567906" y="183225"/>
                  </a:cubicBezTo>
                  <a:cubicBezTo>
                    <a:pt x="601535" y="195588"/>
                    <a:pt x="628982" y="212403"/>
                    <a:pt x="650247" y="233668"/>
                  </a:cubicBezTo>
                  <a:cubicBezTo>
                    <a:pt x="671512" y="254933"/>
                    <a:pt x="687585" y="280155"/>
                    <a:pt x="698465" y="309333"/>
                  </a:cubicBezTo>
                  <a:cubicBezTo>
                    <a:pt x="709345" y="338511"/>
                    <a:pt x="714785" y="369420"/>
                    <a:pt x="714785" y="402060"/>
                  </a:cubicBezTo>
                  <a:cubicBezTo>
                    <a:pt x="714785" y="444591"/>
                    <a:pt x="706872" y="483412"/>
                    <a:pt x="691047" y="518525"/>
                  </a:cubicBezTo>
                  <a:cubicBezTo>
                    <a:pt x="675222" y="553638"/>
                    <a:pt x="652225" y="583557"/>
                    <a:pt x="622058" y="608285"/>
                  </a:cubicBezTo>
                  <a:cubicBezTo>
                    <a:pt x="591891" y="633012"/>
                    <a:pt x="554553" y="652052"/>
                    <a:pt x="510044" y="665404"/>
                  </a:cubicBezTo>
                  <a:lnTo>
                    <a:pt x="447542" y="678520"/>
                  </a:lnTo>
                  <a:lnTo>
                    <a:pt x="23160" y="310383"/>
                  </a:lnTo>
                  <a:lnTo>
                    <a:pt x="33799" y="313042"/>
                  </a:lnTo>
                  <a:cubicBezTo>
                    <a:pt x="45668" y="313042"/>
                    <a:pt x="64213" y="305130"/>
                    <a:pt x="89435" y="289304"/>
                  </a:cubicBezTo>
                  <a:cubicBezTo>
                    <a:pt x="114657" y="273479"/>
                    <a:pt x="145318" y="256417"/>
                    <a:pt x="181420" y="238119"/>
                  </a:cubicBezTo>
                  <a:cubicBezTo>
                    <a:pt x="217522" y="219821"/>
                    <a:pt x="258321" y="203006"/>
                    <a:pt x="303819" y="187675"/>
                  </a:cubicBezTo>
                  <a:cubicBezTo>
                    <a:pt x="349317" y="172345"/>
                    <a:pt x="397783" y="164679"/>
                    <a:pt x="449215" y="164679"/>
                  </a:cubicBezTo>
                  <a:close/>
                  <a:moveTo>
                    <a:pt x="1007444" y="0"/>
                  </a:moveTo>
                  <a:lnTo>
                    <a:pt x="2107067" y="953887"/>
                  </a:lnTo>
                  <a:lnTo>
                    <a:pt x="2107067" y="2304066"/>
                  </a:lnTo>
                  <a:lnTo>
                    <a:pt x="665098" y="2304066"/>
                  </a:lnTo>
                  <a:lnTo>
                    <a:pt x="0" y="1727116"/>
                  </a:lnTo>
                  <a:lnTo>
                    <a:pt x="5610" y="1731022"/>
                  </a:lnTo>
                  <a:cubicBezTo>
                    <a:pt x="15006" y="1736709"/>
                    <a:pt x="26875" y="1743262"/>
                    <a:pt x="41217" y="1750680"/>
                  </a:cubicBezTo>
                  <a:cubicBezTo>
                    <a:pt x="69900" y="1765516"/>
                    <a:pt x="106249" y="1779858"/>
                    <a:pt x="150264" y="1793705"/>
                  </a:cubicBezTo>
                  <a:cubicBezTo>
                    <a:pt x="194278" y="1807553"/>
                    <a:pt x="244969" y="1819174"/>
                    <a:pt x="302336" y="1828571"/>
                  </a:cubicBezTo>
                  <a:cubicBezTo>
                    <a:pt x="359703" y="1837967"/>
                    <a:pt x="421026" y="1842665"/>
                    <a:pt x="486306" y="1842665"/>
                  </a:cubicBezTo>
                  <a:cubicBezTo>
                    <a:pt x="594116" y="1842665"/>
                    <a:pt x="693520" y="1829560"/>
                    <a:pt x="784516" y="1803349"/>
                  </a:cubicBezTo>
                  <a:cubicBezTo>
                    <a:pt x="875512" y="1777138"/>
                    <a:pt x="953650" y="1738811"/>
                    <a:pt x="1018929" y="1688368"/>
                  </a:cubicBezTo>
                  <a:cubicBezTo>
                    <a:pt x="1084209" y="1637924"/>
                    <a:pt x="1135147" y="1575612"/>
                    <a:pt x="1171743" y="1501430"/>
                  </a:cubicBezTo>
                  <a:cubicBezTo>
                    <a:pt x="1208339" y="1427249"/>
                    <a:pt x="1226637" y="1342187"/>
                    <a:pt x="1226637" y="1246246"/>
                  </a:cubicBezTo>
                  <a:cubicBezTo>
                    <a:pt x="1226637" y="1188879"/>
                    <a:pt x="1216747" y="1135221"/>
                    <a:pt x="1196965" y="1085272"/>
                  </a:cubicBezTo>
                  <a:cubicBezTo>
                    <a:pt x="1177183" y="1035323"/>
                    <a:pt x="1148747" y="990567"/>
                    <a:pt x="1111656" y="951003"/>
                  </a:cubicBezTo>
                  <a:cubicBezTo>
                    <a:pt x="1074565" y="911440"/>
                    <a:pt x="1029315" y="878553"/>
                    <a:pt x="975904" y="852342"/>
                  </a:cubicBezTo>
                  <a:cubicBezTo>
                    <a:pt x="922493" y="826131"/>
                    <a:pt x="862159" y="809069"/>
                    <a:pt x="794901" y="801157"/>
                  </a:cubicBezTo>
                  <a:lnTo>
                    <a:pt x="794901" y="796706"/>
                  </a:lnTo>
                  <a:cubicBezTo>
                    <a:pt x="851279" y="782859"/>
                    <a:pt x="900981" y="762088"/>
                    <a:pt x="944006" y="734393"/>
                  </a:cubicBezTo>
                  <a:cubicBezTo>
                    <a:pt x="987031" y="706699"/>
                    <a:pt x="1022886" y="673070"/>
                    <a:pt x="1051569" y="633507"/>
                  </a:cubicBezTo>
                  <a:cubicBezTo>
                    <a:pt x="1080253" y="593943"/>
                    <a:pt x="1102013" y="548939"/>
                    <a:pt x="1116849" y="498496"/>
                  </a:cubicBezTo>
                  <a:cubicBezTo>
                    <a:pt x="1131685" y="448053"/>
                    <a:pt x="1139103" y="393653"/>
                    <a:pt x="1139103" y="335297"/>
                  </a:cubicBezTo>
                  <a:cubicBezTo>
                    <a:pt x="1139103" y="260126"/>
                    <a:pt x="1126492" y="192621"/>
                    <a:pt x="1101271" y="132781"/>
                  </a:cubicBezTo>
                  <a:cubicBezTo>
                    <a:pt x="1088660" y="102861"/>
                    <a:pt x="1073082" y="75290"/>
                    <a:pt x="1054536" y="50069"/>
                  </a:cubicBezTo>
                  <a:close/>
                </a:path>
              </a:pathLst>
            </a:custGeom>
            <a:solidFill>
              <a:srgbClr val="00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sz="1200" dirty="0"/>
            </a:p>
          </p:txBody>
        </p:sp>
        <p:sp>
          <p:nvSpPr>
            <p:cNvPr id="21" name="Freeform 30"/>
            <p:cNvSpPr/>
            <p:nvPr/>
          </p:nvSpPr>
          <p:spPr>
            <a:xfrm>
              <a:off x="2244624" y="4244929"/>
              <a:ext cx="1283340" cy="1988065"/>
            </a:xfrm>
            <a:custGeom>
              <a:avLst/>
              <a:gdLst/>
              <a:ahLst/>
              <a:cxnLst/>
              <a:rect l="l" t="t" r="r" b="b"/>
              <a:pathLst>
                <a:path w="1283340" h="1988065">
                  <a:moveTo>
                    <a:pt x="618674" y="0"/>
                  </a:moveTo>
                  <a:cubicBezTo>
                    <a:pt x="711648" y="0"/>
                    <a:pt x="793990" y="10880"/>
                    <a:pt x="865699" y="32640"/>
                  </a:cubicBezTo>
                  <a:cubicBezTo>
                    <a:pt x="937407" y="54400"/>
                    <a:pt x="997742" y="85804"/>
                    <a:pt x="1046701" y="126851"/>
                  </a:cubicBezTo>
                  <a:cubicBezTo>
                    <a:pt x="1095661" y="167898"/>
                    <a:pt x="1132752" y="218341"/>
                    <a:pt x="1157974" y="278181"/>
                  </a:cubicBezTo>
                  <a:cubicBezTo>
                    <a:pt x="1183195" y="338021"/>
                    <a:pt x="1195806" y="405526"/>
                    <a:pt x="1195806" y="480697"/>
                  </a:cubicBezTo>
                  <a:cubicBezTo>
                    <a:pt x="1195806" y="539053"/>
                    <a:pt x="1188388" y="593453"/>
                    <a:pt x="1173552" y="643896"/>
                  </a:cubicBezTo>
                  <a:cubicBezTo>
                    <a:pt x="1158716" y="694339"/>
                    <a:pt x="1136956" y="739343"/>
                    <a:pt x="1108272" y="778907"/>
                  </a:cubicBezTo>
                  <a:cubicBezTo>
                    <a:pt x="1079589" y="818470"/>
                    <a:pt x="1043734" y="852099"/>
                    <a:pt x="1000709" y="879793"/>
                  </a:cubicBezTo>
                  <a:cubicBezTo>
                    <a:pt x="957684" y="907488"/>
                    <a:pt x="907982" y="928259"/>
                    <a:pt x="851604" y="942106"/>
                  </a:cubicBezTo>
                  <a:lnTo>
                    <a:pt x="851604" y="946557"/>
                  </a:lnTo>
                  <a:cubicBezTo>
                    <a:pt x="918862" y="954469"/>
                    <a:pt x="979196" y="971531"/>
                    <a:pt x="1032607" y="997742"/>
                  </a:cubicBezTo>
                  <a:cubicBezTo>
                    <a:pt x="1086018" y="1023953"/>
                    <a:pt x="1131268" y="1056840"/>
                    <a:pt x="1168359" y="1096403"/>
                  </a:cubicBezTo>
                  <a:cubicBezTo>
                    <a:pt x="1205450" y="1135967"/>
                    <a:pt x="1233886" y="1180723"/>
                    <a:pt x="1253668" y="1230672"/>
                  </a:cubicBezTo>
                  <a:cubicBezTo>
                    <a:pt x="1273450" y="1280621"/>
                    <a:pt x="1283340" y="1334279"/>
                    <a:pt x="1283340" y="1391646"/>
                  </a:cubicBezTo>
                  <a:cubicBezTo>
                    <a:pt x="1283340" y="1487587"/>
                    <a:pt x="1265042" y="1572649"/>
                    <a:pt x="1228446" y="1646830"/>
                  </a:cubicBezTo>
                  <a:cubicBezTo>
                    <a:pt x="1191850" y="1721012"/>
                    <a:pt x="1140912" y="1783324"/>
                    <a:pt x="1075632" y="1833768"/>
                  </a:cubicBezTo>
                  <a:cubicBezTo>
                    <a:pt x="1010353" y="1884211"/>
                    <a:pt x="932215" y="1922538"/>
                    <a:pt x="841219" y="1948749"/>
                  </a:cubicBezTo>
                  <a:cubicBezTo>
                    <a:pt x="750223" y="1974960"/>
                    <a:pt x="650819" y="1988065"/>
                    <a:pt x="543009" y="1988065"/>
                  </a:cubicBezTo>
                  <a:cubicBezTo>
                    <a:pt x="477729" y="1988065"/>
                    <a:pt x="416406" y="1983367"/>
                    <a:pt x="359039" y="1973971"/>
                  </a:cubicBezTo>
                  <a:cubicBezTo>
                    <a:pt x="301672" y="1964574"/>
                    <a:pt x="250981" y="1952953"/>
                    <a:pt x="206967" y="1939105"/>
                  </a:cubicBezTo>
                  <a:cubicBezTo>
                    <a:pt x="162952" y="1925258"/>
                    <a:pt x="126603" y="1910916"/>
                    <a:pt x="97920" y="1896080"/>
                  </a:cubicBezTo>
                  <a:cubicBezTo>
                    <a:pt x="69236" y="1881244"/>
                    <a:pt x="50444" y="1869869"/>
                    <a:pt x="41542" y="1861957"/>
                  </a:cubicBezTo>
                  <a:cubicBezTo>
                    <a:pt x="32640" y="1854044"/>
                    <a:pt x="25964" y="1845142"/>
                    <a:pt x="21513" y="1835251"/>
                  </a:cubicBezTo>
                  <a:cubicBezTo>
                    <a:pt x="17062" y="1825360"/>
                    <a:pt x="13106" y="1813739"/>
                    <a:pt x="9644" y="1800386"/>
                  </a:cubicBezTo>
                  <a:cubicBezTo>
                    <a:pt x="6182" y="1787033"/>
                    <a:pt x="3709" y="1770219"/>
                    <a:pt x="2226" y="1749943"/>
                  </a:cubicBezTo>
                  <a:cubicBezTo>
                    <a:pt x="742" y="1729666"/>
                    <a:pt x="0" y="1705186"/>
                    <a:pt x="0" y="1676503"/>
                  </a:cubicBezTo>
                  <a:cubicBezTo>
                    <a:pt x="0" y="1629027"/>
                    <a:pt x="3957" y="1596139"/>
                    <a:pt x="11869" y="1577841"/>
                  </a:cubicBezTo>
                  <a:cubicBezTo>
                    <a:pt x="19782" y="1559543"/>
                    <a:pt x="31651" y="1550394"/>
                    <a:pt x="47476" y="1550394"/>
                  </a:cubicBezTo>
                  <a:cubicBezTo>
                    <a:pt x="57367" y="1550394"/>
                    <a:pt x="74429" y="1557071"/>
                    <a:pt x="98662" y="1570423"/>
                  </a:cubicBezTo>
                  <a:cubicBezTo>
                    <a:pt x="122894" y="1583776"/>
                    <a:pt x="153803" y="1598118"/>
                    <a:pt x="191389" y="1613449"/>
                  </a:cubicBezTo>
                  <a:cubicBezTo>
                    <a:pt x="228974" y="1628779"/>
                    <a:pt x="272988" y="1643121"/>
                    <a:pt x="323432" y="1656474"/>
                  </a:cubicBezTo>
                  <a:cubicBezTo>
                    <a:pt x="373875" y="1669827"/>
                    <a:pt x="431242" y="1676503"/>
                    <a:pt x="495533" y="1676503"/>
                  </a:cubicBezTo>
                  <a:cubicBezTo>
                    <a:pt x="549933" y="1676503"/>
                    <a:pt x="597903" y="1670074"/>
                    <a:pt x="639445" y="1657216"/>
                  </a:cubicBezTo>
                  <a:cubicBezTo>
                    <a:pt x="680987" y="1644357"/>
                    <a:pt x="716346" y="1626307"/>
                    <a:pt x="745525" y="1603063"/>
                  </a:cubicBezTo>
                  <a:cubicBezTo>
                    <a:pt x="774703" y="1579820"/>
                    <a:pt x="796462" y="1551631"/>
                    <a:pt x="810804" y="1518496"/>
                  </a:cubicBezTo>
                  <a:cubicBezTo>
                    <a:pt x="825146" y="1485362"/>
                    <a:pt x="832317" y="1448518"/>
                    <a:pt x="832317" y="1407966"/>
                  </a:cubicBezTo>
                  <a:cubicBezTo>
                    <a:pt x="832317" y="1363457"/>
                    <a:pt x="823662" y="1323399"/>
                    <a:pt x="806353" y="1287792"/>
                  </a:cubicBezTo>
                  <a:cubicBezTo>
                    <a:pt x="789044" y="1252184"/>
                    <a:pt x="763328" y="1221770"/>
                    <a:pt x="729205" y="1196548"/>
                  </a:cubicBezTo>
                  <a:cubicBezTo>
                    <a:pt x="695081" y="1171327"/>
                    <a:pt x="652056" y="1151792"/>
                    <a:pt x="600129" y="1137945"/>
                  </a:cubicBezTo>
                  <a:cubicBezTo>
                    <a:pt x="548202" y="1124098"/>
                    <a:pt x="487126" y="1117174"/>
                    <a:pt x="416900" y="1117174"/>
                  </a:cubicBezTo>
                  <a:lnTo>
                    <a:pt x="250734" y="1117174"/>
                  </a:lnTo>
                  <a:cubicBezTo>
                    <a:pt x="237876" y="1117174"/>
                    <a:pt x="226996" y="1115443"/>
                    <a:pt x="218094" y="1111981"/>
                  </a:cubicBezTo>
                  <a:cubicBezTo>
                    <a:pt x="209192" y="1108520"/>
                    <a:pt x="201774" y="1101349"/>
                    <a:pt x="195839" y="1090469"/>
                  </a:cubicBezTo>
                  <a:cubicBezTo>
                    <a:pt x="189905" y="1079589"/>
                    <a:pt x="185701" y="1064505"/>
                    <a:pt x="183229" y="1045218"/>
                  </a:cubicBezTo>
                  <a:cubicBezTo>
                    <a:pt x="180756" y="1025931"/>
                    <a:pt x="179519" y="1000957"/>
                    <a:pt x="179519" y="970295"/>
                  </a:cubicBezTo>
                  <a:cubicBezTo>
                    <a:pt x="179519" y="941611"/>
                    <a:pt x="180756" y="918120"/>
                    <a:pt x="183229" y="899822"/>
                  </a:cubicBezTo>
                  <a:cubicBezTo>
                    <a:pt x="185701" y="881524"/>
                    <a:pt x="189658" y="867430"/>
                    <a:pt x="195098" y="857539"/>
                  </a:cubicBezTo>
                  <a:cubicBezTo>
                    <a:pt x="200538" y="847648"/>
                    <a:pt x="207461" y="840724"/>
                    <a:pt x="215868" y="836768"/>
                  </a:cubicBezTo>
                  <a:cubicBezTo>
                    <a:pt x="224276" y="832812"/>
                    <a:pt x="234414" y="830833"/>
                    <a:pt x="246283" y="830833"/>
                  </a:cubicBezTo>
                  <a:lnTo>
                    <a:pt x="413933" y="830833"/>
                  </a:lnTo>
                  <a:cubicBezTo>
                    <a:pt x="471300" y="830833"/>
                    <a:pt x="522238" y="824157"/>
                    <a:pt x="566747" y="810804"/>
                  </a:cubicBezTo>
                  <a:cubicBezTo>
                    <a:pt x="611256" y="797452"/>
                    <a:pt x="648594" y="778412"/>
                    <a:pt x="678761" y="753685"/>
                  </a:cubicBezTo>
                  <a:cubicBezTo>
                    <a:pt x="708928" y="728957"/>
                    <a:pt x="731925" y="699038"/>
                    <a:pt x="747750" y="663925"/>
                  </a:cubicBezTo>
                  <a:cubicBezTo>
                    <a:pt x="763575" y="628812"/>
                    <a:pt x="771488" y="589991"/>
                    <a:pt x="771488" y="547460"/>
                  </a:cubicBezTo>
                  <a:cubicBezTo>
                    <a:pt x="771488" y="514820"/>
                    <a:pt x="766048" y="483911"/>
                    <a:pt x="755168" y="454733"/>
                  </a:cubicBezTo>
                  <a:cubicBezTo>
                    <a:pt x="744288" y="425555"/>
                    <a:pt x="728215" y="400333"/>
                    <a:pt x="706950" y="379068"/>
                  </a:cubicBezTo>
                  <a:cubicBezTo>
                    <a:pt x="685685" y="357803"/>
                    <a:pt x="658238" y="340988"/>
                    <a:pt x="624609" y="328625"/>
                  </a:cubicBezTo>
                  <a:cubicBezTo>
                    <a:pt x="590980" y="316261"/>
                    <a:pt x="551416" y="310079"/>
                    <a:pt x="505918" y="310079"/>
                  </a:cubicBezTo>
                  <a:cubicBezTo>
                    <a:pt x="454486" y="310079"/>
                    <a:pt x="406020" y="317745"/>
                    <a:pt x="360522" y="333075"/>
                  </a:cubicBezTo>
                  <a:cubicBezTo>
                    <a:pt x="315024" y="348406"/>
                    <a:pt x="274225" y="365221"/>
                    <a:pt x="238123" y="383519"/>
                  </a:cubicBezTo>
                  <a:cubicBezTo>
                    <a:pt x="202021" y="401817"/>
                    <a:pt x="171360" y="418879"/>
                    <a:pt x="146138" y="434704"/>
                  </a:cubicBezTo>
                  <a:cubicBezTo>
                    <a:pt x="120916" y="450530"/>
                    <a:pt x="102371" y="458442"/>
                    <a:pt x="90502" y="458442"/>
                  </a:cubicBezTo>
                  <a:cubicBezTo>
                    <a:pt x="82589" y="458442"/>
                    <a:pt x="75665" y="456711"/>
                    <a:pt x="69731" y="453250"/>
                  </a:cubicBezTo>
                  <a:cubicBezTo>
                    <a:pt x="63796" y="449788"/>
                    <a:pt x="58851" y="443111"/>
                    <a:pt x="54895" y="433221"/>
                  </a:cubicBezTo>
                  <a:cubicBezTo>
                    <a:pt x="50938" y="423330"/>
                    <a:pt x="47971" y="408988"/>
                    <a:pt x="45993" y="390195"/>
                  </a:cubicBezTo>
                  <a:cubicBezTo>
                    <a:pt x="44015" y="371403"/>
                    <a:pt x="43026" y="347170"/>
                    <a:pt x="43026" y="317497"/>
                  </a:cubicBezTo>
                  <a:cubicBezTo>
                    <a:pt x="43026" y="292770"/>
                    <a:pt x="43520" y="272247"/>
                    <a:pt x="44509" y="255927"/>
                  </a:cubicBezTo>
                  <a:cubicBezTo>
                    <a:pt x="45498" y="239607"/>
                    <a:pt x="47476" y="226007"/>
                    <a:pt x="50444" y="215127"/>
                  </a:cubicBezTo>
                  <a:cubicBezTo>
                    <a:pt x="53411" y="204247"/>
                    <a:pt x="57120" y="194851"/>
                    <a:pt x="61571" y="186938"/>
                  </a:cubicBezTo>
                  <a:cubicBezTo>
                    <a:pt x="66022" y="179025"/>
                    <a:pt x="73193" y="170371"/>
                    <a:pt x="83084" y="160974"/>
                  </a:cubicBezTo>
                  <a:cubicBezTo>
                    <a:pt x="92974" y="151578"/>
                    <a:pt x="113251" y="137483"/>
                    <a:pt x="143912" y="118691"/>
                  </a:cubicBezTo>
                  <a:cubicBezTo>
                    <a:pt x="174574" y="99898"/>
                    <a:pt x="213148" y="81600"/>
                    <a:pt x="259636" y="63797"/>
                  </a:cubicBezTo>
                  <a:cubicBezTo>
                    <a:pt x="306123" y="45993"/>
                    <a:pt x="359781" y="30910"/>
                    <a:pt x="420609" y="18546"/>
                  </a:cubicBezTo>
                  <a:cubicBezTo>
                    <a:pt x="481438" y="6182"/>
                    <a:pt x="547460" y="0"/>
                    <a:pt x="6186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p>
          </p:txBody>
        </p:sp>
      </p:grpSp>
      <p:grpSp>
        <p:nvGrpSpPr>
          <p:cNvPr id="22" name="Group 31"/>
          <p:cNvGrpSpPr>
            <a:grpSpLocks noChangeAspect="1"/>
          </p:cNvGrpSpPr>
          <p:nvPr/>
        </p:nvGrpSpPr>
        <p:grpSpPr>
          <a:xfrm>
            <a:off x="5999531" y="3309798"/>
            <a:ext cx="468000" cy="468000"/>
            <a:chOff x="1382807" y="174388"/>
            <a:chExt cx="3025588" cy="3025588"/>
          </a:xfrm>
        </p:grpSpPr>
        <p:sp>
          <p:nvSpPr>
            <p:cNvPr id="23" name="Rectangle 32"/>
            <p:cNvSpPr/>
            <p:nvPr/>
          </p:nvSpPr>
          <p:spPr>
            <a:xfrm>
              <a:off x="1382807" y="174388"/>
              <a:ext cx="3025588" cy="3025588"/>
            </a:xfrm>
            <a:prstGeom prst="rect">
              <a:avLst/>
            </a:prstGeom>
            <a:solidFill>
              <a:srgbClr val="75DC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4" name="Freeform 33"/>
            <p:cNvSpPr/>
            <p:nvPr/>
          </p:nvSpPr>
          <p:spPr>
            <a:xfrm>
              <a:off x="2171931" y="775732"/>
              <a:ext cx="1424285" cy="1937622"/>
            </a:xfrm>
            <a:custGeom>
              <a:avLst/>
              <a:gdLst/>
              <a:ahLst/>
              <a:cxnLst/>
              <a:rect l="l" t="t" r="r" b="b"/>
              <a:pathLst>
                <a:path w="1424285" h="1937622">
                  <a:moveTo>
                    <a:pt x="919851" y="0"/>
                  </a:moveTo>
                  <a:cubicBezTo>
                    <a:pt x="970295" y="0"/>
                    <a:pt x="1013320" y="1236"/>
                    <a:pt x="1048927" y="3709"/>
                  </a:cubicBezTo>
                  <a:cubicBezTo>
                    <a:pt x="1084534" y="6182"/>
                    <a:pt x="1112970" y="10138"/>
                    <a:pt x="1134236" y="15578"/>
                  </a:cubicBezTo>
                  <a:cubicBezTo>
                    <a:pt x="1155501" y="21018"/>
                    <a:pt x="1171079" y="27694"/>
                    <a:pt x="1180970" y="35607"/>
                  </a:cubicBezTo>
                  <a:cubicBezTo>
                    <a:pt x="1190861" y="43520"/>
                    <a:pt x="1195806" y="52916"/>
                    <a:pt x="1195806" y="63796"/>
                  </a:cubicBezTo>
                  <a:lnTo>
                    <a:pt x="1195806" y="1219544"/>
                  </a:lnTo>
                  <a:lnTo>
                    <a:pt x="1366424" y="1219544"/>
                  </a:lnTo>
                  <a:cubicBezTo>
                    <a:pt x="1382249" y="1219544"/>
                    <a:pt x="1395849" y="1231661"/>
                    <a:pt x="1407224" y="1255893"/>
                  </a:cubicBezTo>
                  <a:cubicBezTo>
                    <a:pt x="1418598" y="1280126"/>
                    <a:pt x="1424285" y="1320431"/>
                    <a:pt x="1424285" y="1376809"/>
                  </a:cubicBezTo>
                  <a:cubicBezTo>
                    <a:pt x="1424285" y="1427253"/>
                    <a:pt x="1419093" y="1465580"/>
                    <a:pt x="1408707" y="1491791"/>
                  </a:cubicBezTo>
                  <a:cubicBezTo>
                    <a:pt x="1398322" y="1518001"/>
                    <a:pt x="1384227" y="1531107"/>
                    <a:pt x="1366424" y="1531107"/>
                  </a:cubicBezTo>
                  <a:lnTo>
                    <a:pt x="1195806" y="1531107"/>
                  </a:lnTo>
                  <a:lnTo>
                    <a:pt x="1195806" y="1878276"/>
                  </a:lnTo>
                  <a:cubicBezTo>
                    <a:pt x="1195806" y="1888167"/>
                    <a:pt x="1192839" y="1896822"/>
                    <a:pt x="1186905" y="1904240"/>
                  </a:cubicBezTo>
                  <a:cubicBezTo>
                    <a:pt x="1180970" y="1911658"/>
                    <a:pt x="1170585" y="1917840"/>
                    <a:pt x="1155748" y="1922785"/>
                  </a:cubicBezTo>
                  <a:cubicBezTo>
                    <a:pt x="1140912" y="1927731"/>
                    <a:pt x="1121625" y="1931440"/>
                    <a:pt x="1097887" y="1933912"/>
                  </a:cubicBezTo>
                  <a:cubicBezTo>
                    <a:pt x="1074149" y="1936385"/>
                    <a:pt x="1043487" y="1937622"/>
                    <a:pt x="1005902" y="1937622"/>
                  </a:cubicBezTo>
                  <a:cubicBezTo>
                    <a:pt x="970295" y="1937622"/>
                    <a:pt x="940375" y="1936385"/>
                    <a:pt x="916142" y="1933912"/>
                  </a:cubicBezTo>
                  <a:cubicBezTo>
                    <a:pt x="891910" y="1931440"/>
                    <a:pt x="872622" y="1927731"/>
                    <a:pt x="858281" y="1922785"/>
                  </a:cubicBezTo>
                  <a:cubicBezTo>
                    <a:pt x="843939" y="1917840"/>
                    <a:pt x="834048" y="1911658"/>
                    <a:pt x="828608" y="1904240"/>
                  </a:cubicBezTo>
                  <a:cubicBezTo>
                    <a:pt x="823168" y="1896822"/>
                    <a:pt x="820448" y="1888167"/>
                    <a:pt x="820448" y="1878276"/>
                  </a:cubicBezTo>
                  <a:lnTo>
                    <a:pt x="820448" y="1531107"/>
                  </a:lnTo>
                  <a:lnTo>
                    <a:pt x="86051" y="1531107"/>
                  </a:lnTo>
                  <a:cubicBezTo>
                    <a:pt x="72204" y="1531107"/>
                    <a:pt x="59840" y="1529376"/>
                    <a:pt x="48960" y="1525914"/>
                  </a:cubicBezTo>
                  <a:cubicBezTo>
                    <a:pt x="38080" y="1522452"/>
                    <a:pt x="28931" y="1514540"/>
                    <a:pt x="21513" y="1502176"/>
                  </a:cubicBezTo>
                  <a:cubicBezTo>
                    <a:pt x="14095" y="1489812"/>
                    <a:pt x="8655" y="1472009"/>
                    <a:pt x="5193" y="1448765"/>
                  </a:cubicBezTo>
                  <a:cubicBezTo>
                    <a:pt x="1731" y="1425522"/>
                    <a:pt x="0" y="1394613"/>
                    <a:pt x="0" y="1356038"/>
                  </a:cubicBezTo>
                  <a:cubicBezTo>
                    <a:pt x="0" y="1324387"/>
                    <a:pt x="742" y="1296940"/>
                    <a:pt x="2226" y="1273697"/>
                  </a:cubicBezTo>
                  <a:cubicBezTo>
                    <a:pt x="3709" y="1250453"/>
                    <a:pt x="6182" y="1229435"/>
                    <a:pt x="9644" y="1210642"/>
                  </a:cubicBezTo>
                  <a:cubicBezTo>
                    <a:pt x="13106" y="1191850"/>
                    <a:pt x="18051" y="1174046"/>
                    <a:pt x="24480" y="1157232"/>
                  </a:cubicBezTo>
                  <a:cubicBezTo>
                    <a:pt x="30909" y="1140417"/>
                    <a:pt x="39069" y="1122614"/>
                    <a:pt x="48960" y="1103821"/>
                  </a:cubicBezTo>
                  <a:lnTo>
                    <a:pt x="645380" y="51927"/>
                  </a:lnTo>
                  <a:cubicBezTo>
                    <a:pt x="650325" y="43025"/>
                    <a:pt x="658732" y="35360"/>
                    <a:pt x="670601" y="28931"/>
                  </a:cubicBezTo>
                  <a:cubicBezTo>
                    <a:pt x="682470" y="22502"/>
                    <a:pt x="699038" y="17062"/>
                    <a:pt x="720303" y="12611"/>
                  </a:cubicBezTo>
                  <a:cubicBezTo>
                    <a:pt x="741568" y="8160"/>
                    <a:pt x="768521" y="4946"/>
                    <a:pt x="801161" y="2967"/>
                  </a:cubicBezTo>
                  <a:cubicBezTo>
                    <a:pt x="833801" y="989"/>
                    <a:pt x="873364" y="0"/>
                    <a:pt x="919851" y="0"/>
                  </a:cubicBezTo>
                  <a:close/>
                  <a:moveTo>
                    <a:pt x="817481" y="336784"/>
                  </a:moveTo>
                  <a:lnTo>
                    <a:pt x="311563" y="1219544"/>
                  </a:lnTo>
                  <a:lnTo>
                    <a:pt x="820448" y="1219544"/>
                  </a:lnTo>
                  <a:lnTo>
                    <a:pt x="820448" y="336784"/>
                  </a:lnTo>
                  <a:lnTo>
                    <a:pt x="817481" y="33678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p>
          </p:txBody>
        </p:sp>
        <p:sp>
          <p:nvSpPr>
            <p:cNvPr id="25" name="Freeform 34"/>
            <p:cNvSpPr/>
            <p:nvPr/>
          </p:nvSpPr>
          <p:spPr>
            <a:xfrm>
              <a:off x="2222756" y="818764"/>
              <a:ext cx="2185638" cy="2381212"/>
            </a:xfrm>
            <a:custGeom>
              <a:avLst/>
              <a:gdLst>
                <a:gd name="connsiteX0" fmla="*/ 766655 w 2185638"/>
                <a:gd name="connsiteY0" fmla="*/ 293752 h 2381212"/>
                <a:gd name="connsiteX1" fmla="*/ 769622 w 2185638"/>
                <a:gd name="connsiteY1" fmla="*/ 293752 h 2381212"/>
                <a:gd name="connsiteX2" fmla="*/ 769622 w 2185638"/>
                <a:gd name="connsiteY2" fmla="*/ 1176512 h 2381212"/>
                <a:gd name="connsiteX3" fmla="*/ 260737 w 2185638"/>
                <a:gd name="connsiteY3" fmla="*/ 1176512 h 2381212"/>
                <a:gd name="connsiteX4" fmla="*/ 1134051 w 2185638"/>
                <a:gd name="connsiteY4" fmla="*/ 0 h 2381212"/>
                <a:gd name="connsiteX5" fmla="*/ 2185638 w 2185638"/>
                <a:gd name="connsiteY5" fmla="*/ 912217 h 2381212"/>
                <a:gd name="connsiteX6" fmla="*/ 2185638 w 2185638"/>
                <a:gd name="connsiteY6" fmla="*/ 2381212 h 2381212"/>
                <a:gd name="connsiteX7" fmla="*/ 1035278 w 2185638"/>
                <a:gd name="connsiteY7" fmla="*/ 2381212 h 2381212"/>
                <a:gd name="connsiteX8" fmla="*/ 0 w 2185638"/>
                <a:gd name="connsiteY8" fmla="*/ 1483143 h 2381212"/>
                <a:gd name="connsiteX9" fmla="*/ 35224 w 2185638"/>
                <a:gd name="connsiteY9" fmla="*/ 1488075 h 2381212"/>
                <a:gd name="connsiteX10" fmla="*/ 769621 w 2185638"/>
                <a:gd name="connsiteY10" fmla="*/ 1488075 h 2381212"/>
                <a:gd name="connsiteX11" fmla="*/ 769621 w 2185638"/>
                <a:gd name="connsiteY11" fmla="*/ 1835244 h 2381212"/>
                <a:gd name="connsiteX12" fmla="*/ 777781 w 2185638"/>
                <a:gd name="connsiteY12" fmla="*/ 1861208 h 2381212"/>
                <a:gd name="connsiteX13" fmla="*/ 807454 w 2185638"/>
                <a:gd name="connsiteY13" fmla="*/ 1879753 h 2381212"/>
                <a:gd name="connsiteX14" fmla="*/ 865315 w 2185638"/>
                <a:gd name="connsiteY14" fmla="*/ 1890880 h 2381212"/>
                <a:gd name="connsiteX15" fmla="*/ 955075 w 2185638"/>
                <a:gd name="connsiteY15" fmla="*/ 1894590 h 2381212"/>
                <a:gd name="connsiteX16" fmla="*/ 1047060 w 2185638"/>
                <a:gd name="connsiteY16" fmla="*/ 1890880 h 2381212"/>
                <a:gd name="connsiteX17" fmla="*/ 1104921 w 2185638"/>
                <a:gd name="connsiteY17" fmla="*/ 1879753 h 2381212"/>
                <a:gd name="connsiteX18" fmla="*/ 1136078 w 2185638"/>
                <a:gd name="connsiteY18" fmla="*/ 1861208 h 2381212"/>
                <a:gd name="connsiteX19" fmla="*/ 1144979 w 2185638"/>
                <a:gd name="connsiteY19" fmla="*/ 1835244 h 2381212"/>
                <a:gd name="connsiteX20" fmla="*/ 1144979 w 2185638"/>
                <a:gd name="connsiteY20" fmla="*/ 1488075 h 2381212"/>
                <a:gd name="connsiteX21" fmla="*/ 1315597 w 2185638"/>
                <a:gd name="connsiteY21" fmla="*/ 1488075 h 2381212"/>
                <a:gd name="connsiteX22" fmla="*/ 1357880 w 2185638"/>
                <a:gd name="connsiteY22" fmla="*/ 1448759 h 2381212"/>
                <a:gd name="connsiteX23" fmla="*/ 1373458 w 2185638"/>
                <a:gd name="connsiteY23" fmla="*/ 1333777 h 2381212"/>
                <a:gd name="connsiteX24" fmla="*/ 1356397 w 2185638"/>
                <a:gd name="connsiteY24" fmla="*/ 1212861 h 2381212"/>
                <a:gd name="connsiteX25" fmla="*/ 1315597 w 2185638"/>
                <a:gd name="connsiteY25" fmla="*/ 1176512 h 2381212"/>
                <a:gd name="connsiteX26" fmla="*/ 1144979 w 2185638"/>
                <a:gd name="connsiteY26" fmla="*/ 1176512 h 2381212"/>
                <a:gd name="connsiteX27" fmla="*/ 1144979 w 2185638"/>
                <a:gd name="connsiteY27" fmla="*/ 20764 h 2381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185638" h="2381212">
                  <a:moveTo>
                    <a:pt x="766655" y="293752"/>
                  </a:moveTo>
                  <a:lnTo>
                    <a:pt x="769622" y="293752"/>
                  </a:lnTo>
                  <a:lnTo>
                    <a:pt x="769622" y="1176512"/>
                  </a:lnTo>
                  <a:lnTo>
                    <a:pt x="260737" y="1176512"/>
                  </a:lnTo>
                  <a:close/>
                  <a:moveTo>
                    <a:pt x="1134051" y="0"/>
                  </a:moveTo>
                  <a:lnTo>
                    <a:pt x="2185638" y="912217"/>
                  </a:lnTo>
                  <a:lnTo>
                    <a:pt x="2185638" y="2381212"/>
                  </a:lnTo>
                  <a:lnTo>
                    <a:pt x="1035278" y="2381212"/>
                  </a:lnTo>
                  <a:lnTo>
                    <a:pt x="0" y="1483143"/>
                  </a:lnTo>
                  <a:lnTo>
                    <a:pt x="35224" y="1488075"/>
                  </a:lnTo>
                  <a:lnTo>
                    <a:pt x="769621" y="1488075"/>
                  </a:lnTo>
                  <a:lnTo>
                    <a:pt x="769621" y="1835244"/>
                  </a:lnTo>
                  <a:cubicBezTo>
                    <a:pt x="769621" y="1845135"/>
                    <a:pt x="772341" y="1853790"/>
                    <a:pt x="777781" y="1861208"/>
                  </a:cubicBezTo>
                  <a:cubicBezTo>
                    <a:pt x="783221" y="1868626"/>
                    <a:pt x="793112" y="1874808"/>
                    <a:pt x="807454" y="1879753"/>
                  </a:cubicBezTo>
                  <a:cubicBezTo>
                    <a:pt x="821795" y="1884699"/>
                    <a:pt x="841083" y="1888408"/>
                    <a:pt x="865315" y="1890880"/>
                  </a:cubicBezTo>
                  <a:cubicBezTo>
                    <a:pt x="889548" y="1893353"/>
                    <a:pt x="919468" y="1894590"/>
                    <a:pt x="955075" y="1894590"/>
                  </a:cubicBezTo>
                  <a:cubicBezTo>
                    <a:pt x="992660" y="1894590"/>
                    <a:pt x="1023322" y="1893353"/>
                    <a:pt x="1047060" y="1890880"/>
                  </a:cubicBezTo>
                  <a:cubicBezTo>
                    <a:pt x="1070798" y="1888408"/>
                    <a:pt x="1090085" y="1884699"/>
                    <a:pt x="1104921" y="1879753"/>
                  </a:cubicBezTo>
                  <a:cubicBezTo>
                    <a:pt x="1119758" y="1874808"/>
                    <a:pt x="1130143" y="1868626"/>
                    <a:pt x="1136078" y="1861208"/>
                  </a:cubicBezTo>
                  <a:cubicBezTo>
                    <a:pt x="1142012" y="1853790"/>
                    <a:pt x="1144979" y="1845135"/>
                    <a:pt x="1144979" y="1835244"/>
                  </a:cubicBezTo>
                  <a:lnTo>
                    <a:pt x="1144979" y="1488075"/>
                  </a:lnTo>
                  <a:lnTo>
                    <a:pt x="1315597" y="1488075"/>
                  </a:lnTo>
                  <a:cubicBezTo>
                    <a:pt x="1333400" y="1488075"/>
                    <a:pt x="1347495" y="1474969"/>
                    <a:pt x="1357880" y="1448759"/>
                  </a:cubicBezTo>
                  <a:cubicBezTo>
                    <a:pt x="1368266" y="1422548"/>
                    <a:pt x="1373458" y="1384221"/>
                    <a:pt x="1373458" y="1333777"/>
                  </a:cubicBezTo>
                  <a:cubicBezTo>
                    <a:pt x="1373458" y="1277399"/>
                    <a:pt x="1367771" y="1237094"/>
                    <a:pt x="1356397" y="1212861"/>
                  </a:cubicBezTo>
                  <a:cubicBezTo>
                    <a:pt x="1345022" y="1188629"/>
                    <a:pt x="1331422" y="1176512"/>
                    <a:pt x="1315597" y="1176512"/>
                  </a:cubicBezTo>
                  <a:lnTo>
                    <a:pt x="1144979" y="1176512"/>
                  </a:lnTo>
                  <a:lnTo>
                    <a:pt x="1144979" y="20764"/>
                  </a:lnTo>
                  <a:close/>
                </a:path>
              </a:pathLst>
            </a:custGeom>
            <a:solidFill>
              <a:srgbClr val="00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p>
          </p:txBody>
        </p:sp>
      </p:grpSp>
      <p:grpSp>
        <p:nvGrpSpPr>
          <p:cNvPr id="26" name="Group 35"/>
          <p:cNvGrpSpPr>
            <a:grpSpLocks noChangeAspect="1"/>
          </p:cNvGrpSpPr>
          <p:nvPr/>
        </p:nvGrpSpPr>
        <p:grpSpPr>
          <a:xfrm>
            <a:off x="7719175" y="3309798"/>
            <a:ext cx="468000" cy="468000"/>
            <a:chOff x="1382806" y="3668806"/>
            <a:chExt cx="3025589" cy="3025589"/>
          </a:xfrm>
        </p:grpSpPr>
        <p:sp>
          <p:nvSpPr>
            <p:cNvPr id="27" name="Rectangle 36"/>
            <p:cNvSpPr/>
            <p:nvPr/>
          </p:nvSpPr>
          <p:spPr>
            <a:xfrm>
              <a:off x="1382806" y="3668806"/>
              <a:ext cx="3025588" cy="3025588"/>
            </a:xfrm>
            <a:prstGeom prst="rect">
              <a:avLst/>
            </a:prstGeom>
            <a:solidFill>
              <a:srgbClr val="75DC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8" name="Freeform 37"/>
            <p:cNvSpPr/>
            <p:nvPr/>
          </p:nvSpPr>
          <p:spPr>
            <a:xfrm>
              <a:off x="2260945" y="4279053"/>
              <a:ext cx="1258119" cy="1953941"/>
            </a:xfrm>
            <a:custGeom>
              <a:avLst/>
              <a:gdLst/>
              <a:ahLst/>
              <a:cxnLst/>
              <a:rect l="l" t="t" r="r" b="b"/>
              <a:pathLst>
                <a:path w="1258119" h="1953941">
                  <a:moveTo>
                    <a:pt x="172101" y="0"/>
                  </a:moveTo>
                  <a:lnTo>
                    <a:pt x="1081567" y="0"/>
                  </a:lnTo>
                  <a:cubicBezTo>
                    <a:pt x="1090468" y="0"/>
                    <a:pt x="1098876" y="2967"/>
                    <a:pt x="1106788" y="8902"/>
                  </a:cubicBezTo>
                  <a:cubicBezTo>
                    <a:pt x="1114701" y="14836"/>
                    <a:pt x="1121377" y="24233"/>
                    <a:pt x="1126817" y="37091"/>
                  </a:cubicBezTo>
                  <a:cubicBezTo>
                    <a:pt x="1132257" y="49949"/>
                    <a:pt x="1136214" y="67011"/>
                    <a:pt x="1138686" y="88276"/>
                  </a:cubicBezTo>
                  <a:cubicBezTo>
                    <a:pt x="1141159" y="109541"/>
                    <a:pt x="1142396" y="135010"/>
                    <a:pt x="1142396" y="164683"/>
                  </a:cubicBezTo>
                  <a:cubicBezTo>
                    <a:pt x="1142396" y="224028"/>
                    <a:pt x="1137203" y="267053"/>
                    <a:pt x="1126817" y="293759"/>
                  </a:cubicBezTo>
                  <a:cubicBezTo>
                    <a:pt x="1116432" y="320464"/>
                    <a:pt x="1101348" y="333817"/>
                    <a:pt x="1081567" y="333817"/>
                  </a:cubicBezTo>
                  <a:lnTo>
                    <a:pt x="399097" y="333817"/>
                  </a:lnTo>
                  <a:lnTo>
                    <a:pt x="399097" y="744782"/>
                  </a:lnTo>
                  <a:cubicBezTo>
                    <a:pt x="433715" y="740826"/>
                    <a:pt x="468086" y="738353"/>
                    <a:pt x="502209" y="737364"/>
                  </a:cubicBezTo>
                  <a:cubicBezTo>
                    <a:pt x="536333" y="736375"/>
                    <a:pt x="572187" y="735881"/>
                    <a:pt x="609772" y="735881"/>
                  </a:cubicBezTo>
                  <a:cubicBezTo>
                    <a:pt x="713626" y="735881"/>
                    <a:pt x="805859" y="747997"/>
                    <a:pt x="886469" y="772230"/>
                  </a:cubicBezTo>
                  <a:cubicBezTo>
                    <a:pt x="967080" y="796462"/>
                    <a:pt x="1034832" y="832069"/>
                    <a:pt x="1089727" y="879051"/>
                  </a:cubicBezTo>
                  <a:cubicBezTo>
                    <a:pt x="1144621" y="926033"/>
                    <a:pt x="1186410" y="984389"/>
                    <a:pt x="1215093" y="1054119"/>
                  </a:cubicBezTo>
                  <a:cubicBezTo>
                    <a:pt x="1243777" y="1123850"/>
                    <a:pt x="1258119" y="1204708"/>
                    <a:pt x="1258119" y="1296693"/>
                  </a:cubicBezTo>
                  <a:cubicBezTo>
                    <a:pt x="1258119" y="1400547"/>
                    <a:pt x="1240068" y="1493274"/>
                    <a:pt x="1203966" y="1574874"/>
                  </a:cubicBezTo>
                  <a:cubicBezTo>
                    <a:pt x="1167865" y="1656473"/>
                    <a:pt x="1116926" y="1725215"/>
                    <a:pt x="1051152" y="1781098"/>
                  </a:cubicBezTo>
                  <a:cubicBezTo>
                    <a:pt x="985378" y="1836982"/>
                    <a:pt x="906251" y="1879760"/>
                    <a:pt x="813771" y="1909432"/>
                  </a:cubicBezTo>
                  <a:cubicBezTo>
                    <a:pt x="721292" y="1939105"/>
                    <a:pt x="618674" y="1953941"/>
                    <a:pt x="505918" y="1953941"/>
                  </a:cubicBezTo>
                  <a:cubicBezTo>
                    <a:pt x="446573" y="1953941"/>
                    <a:pt x="390195" y="1950232"/>
                    <a:pt x="336784" y="1942814"/>
                  </a:cubicBezTo>
                  <a:cubicBezTo>
                    <a:pt x="283374" y="1935396"/>
                    <a:pt x="235403" y="1925999"/>
                    <a:pt x="192872" y="1914625"/>
                  </a:cubicBezTo>
                  <a:cubicBezTo>
                    <a:pt x="150341" y="1903250"/>
                    <a:pt x="115476" y="1891876"/>
                    <a:pt x="88276" y="1880502"/>
                  </a:cubicBezTo>
                  <a:cubicBezTo>
                    <a:pt x="61076" y="1869127"/>
                    <a:pt x="43273" y="1859731"/>
                    <a:pt x="34865" y="1852313"/>
                  </a:cubicBezTo>
                  <a:cubicBezTo>
                    <a:pt x="26458" y="1844894"/>
                    <a:pt x="20276" y="1836734"/>
                    <a:pt x="16320" y="1827833"/>
                  </a:cubicBezTo>
                  <a:cubicBezTo>
                    <a:pt x="12364" y="1818931"/>
                    <a:pt x="9149" y="1808298"/>
                    <a:pt x="6677" y="1795935"/>
                  </a:cubicBezTo>
                  <a:cubicBezTo>
                    <a:pt x="4204" y="1783571"/>
                    <a:pt x="2473" y="1767993"/>
                    <a:pt x="1484" y="1749200"/>
                  </a:cubicBezTo>
                  <a:cubicBezTo>
                    <a:pt x="495" y="1730408"/>
                    <a:pt x="0" y="1708153"/>
                    <a:pt x="0" y="1682437"/>
                  </a:cubicBezTo>
                  <a:cubicBezTo>
                    <a:pt x="0" y="1654742"/>
                    <a:pt x="989" y="1631252"/>
                    <a:pt x="2967" y="1611964"/>
                  </a:cubicBezTo>
                  <a:cubicBezTo>
                    <a:pt x="4946" y="1592677"/>
                    <a:pt x="8160" y="1577099"/>
                    <a:pt x="12611" y="1565230"/>
                  </a:cubicBezTo>
                  <a:cubicBezTo>
                    <a:pt x="17062" y="1553361"/>
                    <a:pt x="22255" y="1544954"/>
                    <a:pt x="28189" y="1540008"/>
                  </a:cubicBezTo>
                  <a:cubicBezTo>
                    <a:pt x="34124" y="1535063"/>
                    <a:pt x="41047" y="1532590"/>
                    <a:pt x="48960" y="1532590"/>
                  </a:cubicBezTo>
                  <a:cubicBezTo>
                    <a:pt x="58851" y="1532590"/>
                    <a:pt x="73934" y="1538277"/>
                    <a:pt x="94211" y="1549652"/>
                  </a:cubicBezTo>
                  <a:cubicBezTo>
                    <a:pt x="114487" y="1561026"/>
                    <a:pt x="141192" y="1573637"/>
                    <a:pt x="174327" y="1587485"/>
                  </a:cubicBezTo>
                  <a:cubicBezTo>
                    <a:pt x="207461" y="1601332"/>
                    <a:pt x="247766" y="1613943"/>
                    <a:pt x="295243" y="1625317"/>
                  </a:cubicBezTo>
                  <a:cubicBezTo>
                    <a:pt x="342719" y="1636691"/>
                    <a:pt x="399591" y="1642379"/>
                    <a:pt x="465860" y="1642379"/>
                  </a:cubicBezTo>
                  <a:cubicBezTo>
                    <a:pt x="523227" y="1642379"/>
                    <a:pt x="575402" y="1636444"/>
                    <a:pt x="622383" y="1624575"/>
                  </a:cubicBezTo>
                  <a:cubicBezTo>
                    <a:pt x="669365" y="1612706"/>
                    <a:pt x="709176" y="1593666"/>
                    <a:pt x="741815" y="1567456"/>
                  </a:cubicBezTo>
                  <a:cubicBezTo>
                    <a:pt x="774455" y="1541245"/>
                    <a:pt x="799677" y="1508357"/>
                    <a:pt x="817481" y="1468794"/>
                  </a:cubicBezTo>
                  <a:cubicBezTo>
                    <a:pt x="835284" y="1429231"/>
                    <a:pt x="844186" y="1381754"/>
                    <a:pt x="844186" y="1326365"/>
                  </a:cubicBezTo>
                  <a:cubicBezTo>
                    <a:pt x="844186" y="1278889"/>
                    <a:pt x="836768" y="1236606"/>
                    <a:pt x="821931" y="1199515"/>
                  </a:cubicBezTo>
                  <a:cubicBezTo>
                    <a:pt x="807095" y="1162424"/>
                    <a:pt x="783852" y="1131021"/>
                    <a:pt x="752201" y="1105305"/>
                  </a:cubicBezTo>
                  <a:cubicBezTo>
                    <a:pt x="720550" y="1079588"/>
                    <a:pt x="679503" y="1060301"/>
                    <a:pt x="629059" y="1047443"/>
                  </a:cubicBezTo>
                  <a:cubicBezTo>
                    <a:pt x="578616" y="1034585"/>
                    <a:pt x="517293" y="1028156"/>
                    <a:pt x="445089" y="1028156"/>
                  </a:cubicBezTo>
                  <a:cubicBezTo>
                    <a:pt x="387722" y="1028156"/>
                    <a:pt x="335548" y="1031123"/>
                    <a:pt x="288566" y="1037058"/>
                  </a:cubicBezTo>
                  <a:cubicBezTo>
                    <a:pt x="241585" y="1042992"/>
                    <a:pt x="197323" y="1045959"/>
                    <a:pt x="155781" y="1045959"/>
                  </a:cubicBezTo>
                  <a:cubicBezTo>
                    <a:pt x="127098" y="1045959"/>
                    <a:pt x="106574" y="1038789"/>
                    <a:pt x="94211" y="1024447"/>
                  </a:cubicBezTo>
                  <a:cubicBezTo>
                    <a:pt x="81847" y="1010105"/>
                    <a:pt x="75665" y="983647"/>
                    <a:pt x="75665" y="945073"/>
                  </a:cubicBezTo>
                  <a:lnTo>
                    <a:pt x="75665" y="111272"/>
                  </a:lnTo>
                  <a:cubicBezTo>
                    <a:pt x="75665" y="71709"/>
                    <a:pt x="83331" y="43272"/>
                    <a:pt x="98662" y="25964"/>
                  </a:cubicBezTo>
                  <a:cubicBezTo>
                    <a:pt x="113992" y="8655"/>
                    <a:pt x="138472" y="0"/>
                    <a:pt x="17210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p>
          </p:txBody>
        </p:sp>
        <p:sp>
          <p:nvSpPr>
            <p:cNvPr id="29" name="Freeform 38"/>
            <p:cNvSpPr/>
            <p:nvPr/>
          </p:nvSpPr>
          <p:spPr>
            <a:xfrm>
              <a:off x="2325672" y="4294612"/>
              <a:ext cx="2082723" cy="2399783"/>
            </a:xfrm>
            <a:custGeom>
              <a:avLst/>
              <a:gdLst>
                <a:gd name="connsiteX0" fmla="*/ 380362 w 2082723"/>
                <a:gd name="connsiteY0" fmla="*/ 1012596 h 2399783"/>
                <a:gd name="connsiteX1" fmla="*/ 564332 w 2082723"/>
                <a:gd name="connsiteY1" fmla="*/ 1031883 h 2399783"/>
                <a:gd name="connsiteX2" fmla="*/ 687474 w 2082723"/>
                <a:gd name="connsiteY2" fmla="*/ 1089745 h 2399783"/>
                <a:gd name="connsiteX3" fmla="*/ 757204 w 2082723"/>
                <a:gd name="connsiteY3" fmla="*/ 1183955 h 2399783"/>
                <a:gd name="connsiteX4" fmla="*/ 779459 w 2082723"/>
                <a:gd name="connsiteY4" fmla="*/ 1310805 h 2399783"/>
                <a:gd name="connsiteX5" fmla="*/ 752754 w 2082723"/>
                <a:gd name="connsiteY5" fmla="*/ 1453234 h 2399783"/>
                <a:gd name="connsiteX6" fmla="*/ 677088 w 2082723"/>
                <a:gd name="connsiteY6" fmla="*/ 1551896 h 2399783"/>
                <a:gd name="connsiteX7" fmla="*/ 666374 w 2082723"/>
                <a:gd name="connsiteY7" fmla="*/ 1558588 h 2399783"/>
                <a:gd name="connsiteX8" fmla="*/ 42518 w 2082723"/>
                <a:gd name="connsiteY8" fmla="*/ 1017413 h 2399783"/>
                <a:gd name="connsiteX9" fmla="*/ 54149 w 2082723"/>
                <a:gd name="connsiteY9" fmla="*/ 1025021 h 2399783"/>
                <a:gd name="connsiteX10" fmla="*/ 91054 w 2082723"/>
                <a:gd name="connsiteY10" fmla="*/ 1030399 h 2399783"/>
                <a:gd name="connsiteX11" fmla="*/ 223839 w 2082723"/>
                <a:gd name="connsiteY11" fmla="*/ 1021498 h 2399783"/>
                <a:gd name="connsiteX12" fmla="*/ 380362 w 2082723"/>
                <a:gd name="connsiteY12" fmla="*/ 1012596 h 2399783"/>
                <a:gd name="connsiteX13" fmla="*/ 1046791 w 2082723"/>
                <a:gd name="connsiteY13" fmla="*/ 0 h 2399783"/>
                <a:gd name="connsiteX14" fmla="*/ 2082723 w 2082723"/>
                <a:gd name="connsiteY14" fmla="*/ 898637 h 2399783"/>
                <a:gd name="connsiteX15" fmla="*/ 2082723 w 2082723"/>
                <a:gd name="connsiteY15" fmla="*/ 2399783 h 2399783"/>
                <a:gd name="connsiteX16" fmla="*/ 629084 w 2082723"/>
                <a:gd name="connsiteY16" fmla="*/ 2399783 h 2399783"/>
                <a:gd name="connsiteX17" fmla="*/ 0 w 2082723"/>
                <a:gd name="connsiteY17" fmla="*/ 1854074 h 2399783"/>
                <a:gd name="connsiteX18" fmla="*/ 23549 w 2082723"/>
                <a:gd name="connsiteY18" fmla="*/ 1864943 h 2399783"/>
                <a:gd name="connsiteX19" fmla="*/ 128145 w 2082723"/>
                <a:gd name="connsiteY19" fmla="*/ 1899066 h 2399783"/>
                <a:gd name="connsiteX20" fmla="*/ 272057 w 2082723"/>
                <a:gd name="connsiteY20" fmla="*/ 1927255 h 2399783"/>
                <a:gd name="connsiteX21" fmla="*/ 441191 w 2082723"/>
                <a:gd name="connsiteY21" fmla="*/ 1938382 h 2399783"/>
                <a:gd name="connsiteX22" fmla="*/ 749044 w 2082723"/>
                <a:gd name="connsiteY22" fmla="*/ 1893873 h 2399783"/>
                <a:gd name="connsiteX23" fmla="*/ 986425 w 2082723"/>
                <a:gd name="connsiteY23" fmla="*/ 1765539 h 2399783"/>
                <a:gd name="connsiteX24" fmla="*/ 1139239 w 2082723"/>
                <a:gd name="connsiteY24" fmla="*/ 1559315 h 2399783"/>
                <a:gd name="connsiteX25" fmla="*/ 1193392 w 2082723"/>
                <a:gd name="connsiteY25" fmla="*/ 1281134 h 2399783"/>
                <a:gd name="connsiteX26" fmla="*/ 1150366 w 2082723"/>
                <a:gd name="connsiteY26" fmla="*/ 1038560 h 2399783"/>
                <a:gd name="connsiteX27" fmla="*/ 1025000 w 2082723"/>
                <a:gd name="connsiteY27" fmla="*/ 863492 h 2399783"/>
                <a:gd name="connsiteX28" fmla="*/ 821742 w 2082723"/>
                <a:gd name="connsiteY28" fmla="*/ 756671 h 2399783"/>
                <a:gd name="connsiteX29" fmla="*/ 545045 w 2082723"/>
                <a:gd name="connsiteY29" fmla="*/ 720322 h 2399783"/>
                <a:gd name="connsiteX30" fmla="*/ 437482 w 2082723"/>
                <a:gd name="connsiteY30" fmla="*/ 721805 h 2399783"/>
                <a:gd name="connsiteX31" fmla="*/ 334370 w 2082723"/>
                <a:gd name="connsiteY31" fmla="*/ 729223 h 2399783"/>
                <a:gd name="connsiteX32" fmla="*/ 334370 w 2082723"/>
                <a:gd name="connsiteY32" fmla="*/ 318258 h 2399783"/>
                <a:gd name="connsiteX33" fmla="*/ 1016840 w 2082723"/>
                <a:gd name="connsiteY33" fmla="*/ 318258 h 2399783"/>
                <a:gd name="connsiteX34" fmla="*/ 1062090 w 2082723"/>
                <a:gd name="connsiteY34" fmla="*/ 278200 h 2399783"/>
                <a:gd name="connsiteX35" fmla="*/ 1077669 w 2082723"/>
                <a:gd name="connsiteY35" fmla="*/ 149124 h 2399783"/>
                <a:gd name="connsiteX36" fmla="*/ 1073959 w 2082723"/>
                <a:gd name="connsiteY36" fmla="*/ 72717 h 2399783"/>
                <a:gd name="connsiteX37" fmla="*/ 1062090 w 2082723"/>
                <a:gd name="connsiteY37" fmla="*/ 21532 h 2399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082723" h="2399783">
                  <a:moveTo>
                    <a:pt x="380362" y="1012596"/>
                  </a:moveTo>
                  <a:cubicBezTo>
                    <a:pt x="452566" y="1012596"/>
                    <a:pt x="513889" y="1019025"/>
                    <a:pt x="564332" y="1031883"/>
                  </a:cubicBezTo>
                  <a:cubicBezTo>
                    <a:pt x="614776" y="1044741"/>
                    <a:pt x="655823" y="1064028"/>
                    <a:pt x="687474" y="1089745"/>
                  </a:cubicBezTo>
                  <a:cubicBezTo>
                    <a:pt x="719125" y="1115461"/>
                    <a:pt x="742368" y="1146864"/>
                    <a:pt x="757204" y="1183955"/>
                  </a:cubicBezTo>
                  <a:cubicBezTo>
                    <a:pt x="772041" y="1221046"/>
                    <a:pt x="779459" y="1263329"/>
                    <a:pt x="779459" y="1310805"/>
                  </a:cubicBezTo>
                  <a:cubicBezTo>
                    <a:pt x="779459" y="1366194"/>
                    <a:pt x="770557" y="1413671"/>
                    <a:pt x="752754" y="1453234"/>
                  </a:cubicBezTo>
                  <a:cubicBezTo>
                    <a:pt x="734950" y="1492797"/>
                    <a:pt x="709728" y="1525685"/>
                    <a:pt x="677088" y="1551896"/>
                  </a:cubicBezTo>
                  <a:lnTo>
                    <a:pt x="666374" y="1558588"/>
                  </a:lnTo>
                  <a:lnTo>
                    <a:pt x="42518" y="1017413"/>
                  </a:lnTo>
                  <a:lnTo>
                    <a:pt x="54149" y="1025021"/>
                  </a:lnTo>
                  <a:cubicBezTo>
                    <a:pt x="64411" y="1028607"/>
                    <a:pt x="76713" y="1030399"/>
                    <a:pt x="91054" y="1030399"/>
                  </a:cubicBezTo>
                  <a:cubicBezTo>
                    <a:pt x="132596" y="1030399"/>
                    <a:pt x="176858" y="1027432"/>
                    <a:pt x="223839" y="1021498"/>
                  </a:cubicBezTo>
                  <a:cubicBezTo>
                    <a:pt x="270821" y="1015563"/>
                    <a:pt x="322995" y="1012596"/>
                    <a:pt x="380362" y="1012596"/>
                  </a:cubicBezTo>
                  <a:close/>
                  <a:moveTo>
                    <a:pt x="1046791" y="0"/>
                  </a:moveTo>
                  <a:lnTo>
                    <a:pt x="2082723" y="898637"/>
                  </a:lnTo>
                  <a:lnTo>
                    <a:pt x="2082723" y="2399783"/>
                  </a:lnTo>
                  <a:lnTo>
                    <a:pt x="629084" y="2399783"/>
                  </a:lnTo>
                  <a:lnTo>
                    <a:pt x="0" y="1854074"/>
                  </a:lnTo>
                  <a:lnTo>
                    <a:pt x="23549" y="1864943"/>
                  </a:lnTo>
                  <a:cubicBezTo>
                    <a:pt x="50749" y="1876317"/>
                    <a:pt x="85614" y="1887691"/>
                    <a:pt x="128145" y="1899066"/>
                  </a:cubicBezTo>
                  <a:cubicBezTo>
                    <a:pt x="170676" y="1910440"/>
                    <a:pt x="218647" y="1919837"/>
                    <a:pt x="272057" y="1927255"/>
                  </a:cubicBezTo>
                  <a:cubicBezTo>
                    <a:pt x="325468" y="1934673"/>
                    <a:pt x="381846" y="1938382"/>
                    <a:pt x="441191" y="1938382"/>
                  </a:cubicBezTo>
                  <a:cubicBezTo>
                    <a:pt x="553947" y="1938382"/>
                    <a:pt x="656565" y="1923546"/>
                    <a:pt x="749044" y="1893873"/>
                  </a:cubicBezTo>
                  <a:cubicBezTo>
                    <a:pt x="841524" y="1864201"/>
                    <a:pt x="920651" y="1821423"/>
                    <a:pt x="986425" y="1765539"/>
                  </a:cubicBezTo>
                  <a:cubicBezTo>
                    <a:pt x="1052199" y="1709656"/>
                    <a:pt x="1103138" y="1640914"/>
                    <a:pt x="1139239" y="1559315"/>
                  </a:cubicBezTo>
                  <a:cubicBezTo>
                    <a:pt x="1175341" y="1477715"/>
                    <a:pt x="1193392" y="1384988"/>
                    <a:pt x="1193392" y="1281134"/>
                  </a:cubicBezTo>
                  <a:cubicBezTo>
                    <a:pt x="1193392" y="1189149"/>
                    <a:pt x="1179050" y="1108291"/>
                    <a:pt x="1150366" y="1038560"/>
                  </a:cubicBezTo>
                  <a:cubicBezTo>
                    <a:pt x="1121683" y="968830"/>
                    <a:pt x="1079894" y="910474"/>
                    <a:pt x="1025000" y="863492"/>
                  </a:cubicBezTo>
                  <a:cubicBezTo>
                    <a:pt x="970105" y="816510"/>
                    <a:pt x="902353" y="780903"/>
                    <a:pt x="821742" y="756671"/>
                  </a:cubicBezTo>
                  <a:cubicBezTo>
                    <a:pt x="741132" y="732438"/>
                    <a:pt x="648899" y="720322"/>
                    <a:pt x="545045" y="720322"/>
                  </a:cubicBezTo>
                  <a:cubicBezTo>
                    <a:pt x="507460" y="720322"/>
                    <a:pt x="471606" y="720816"/>
                    <a:pt x="437482" y="721805"/>
                  </a:cubicBezTo>
                  <a:cubicBezTo>
                    <a:pt x="403359" y="722794"/>
                    <a:pt x="368988" y="725267"/>
                    <a:pt x="334370" y="729223"/>
                  </a:cubicBezTo>
                  <a:lnTo>
                    <a:pt x="334370" y="318258"/>
                  </a:lnTo>
                  <a:lnTo>
                    <a:pt x="1016840" y="318258"/>
                  </a:lnTo>
                  <a:cubicBezTo>
                    <a:pt x="1036621" y="318258"/>
                    <a:pt x="1051705" y="304905"/>
                    <a:pt x="1062090" y="278200"/>
                  </a:cubicBezTo>
                  <a:cubicBezTo>
                    <a:pt x="1072476" y="251494"/>
                    <a:pt x="1077669" y="208469"/>
                    <a:pt x="1077669" y="149124"/>
                  </a:cubicBezTo>
                  <a:cubicBezTo>
                    <a:pt x="1077669" y="119451"/>
                    <a:pt x="1076432" y="93982"/>
                    <a:pt x="1073959" y="72717"/>
                  </a:cubicBezTo>
                  <a:cubicBezTo>
                    <a:pt x="1071487" y="51452"/>
                    <a:pt x="1067530" y="34390"/>
                    <a:pt x="1062090" y="21532"/>
                  </a:cubicBezTo>
                  <a:close/>
                </a:path>
              </a:pathLst>
            </a:custGeom>
            <a:solidFill>
              <a:srgbClr val="00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p>
          </p:txBody>
        </p:sp>
      </p:grpSp>
      <p:grpSp>
        <p:nvGrpSpPr>
          <p:cNvPr id="30" name="Group 39"/>
          <p:cNvGrpSpPr/>
          <p:nvPr/>
        </p:nvGrpSpPr>
        <p:grpSpPr>
          <a:xfrm>
            <a:off x="100593" y="4104654"/>
            <a:ext cx="2089152" cy="1736289"/>
            <a:chOff x="82106" y="4350945"/>
            <a:chExt cx="2089152" cy="1736289"/>
          </a:xfrm>
        </p:grpSpPr>
        <p:sp>
          <p:nvSpPr>
            <p:cNvPr id="31" name="TextBox 40"/>
            <p:cNvSpPr txBox="1"/>
            <p:nvPr/>
          </p:nvSpPr>
          <p:spPr>
            <a:xfrm>
              <a:off x="129441" y="4350945"/>
              <a:ext cx="1993221" cy="523220"/>
            </a:xfrm>
            <a:prstGeom prst="rect">
              <a:avLst/>
            </a:prstGeom>
            <a:noFill/>
          </p:spPr>
          <p:txBody>
            <a:bodyPr wrap="square" lIns="0" rtlCol="0" anchor="ctr">
              <a:spAutoFit/>
            </a:bodyPr>
            <a:lstStyle/>
            <a:p>
              <a:pPr algn="ctr"/>
              <a:r>
                <a:rPr lang="it-IT" b="1" dirty="0">
                  <a:solidFill>
                    <a:srgbClr val="75DCFE"/>
                  </a:solidFill>
                </a:rPr>
                <a:t>Raccolta delle Offerte di lavoro online</a:t>
              </a:r>
            </a:p>
          </p:txBody>
        </p:sp>
        <p:sp>
          <p:nvSpPr>
            <p:cNvPr id="32" name="TextBox 41"/>
            <p:cNvSpPr txBox="1"/>
            <p:nvPr/>
          </p:nvSpPr>
          <p:spPr>
            <a:xfrm>
              <a:off x="82106" y="4809961"/>
              <a:ext cx="2089152" cy="1277273"/>
            </a:xfrm>
            <a:prstGeom prst="rect">
              <a:avLst/>
            </a:prstGeom>
            <a:noFill/>
          </p:spPr>
          <p:txBody>
            <a:bodyPr wrap="square" lIns="0" rtlCol="0">
              <a:spAutoFit/>
            </a:bodyPr>
            <a:lstStyle/>
            <a:p>
              <a:pPr algn="ctr"/>
              <a:r>
                <a:rPr lang="it-IT" sz="1100" b="1" dirty="0">
                  <a:solidFill>
                    <a:schemeClr val="tx1"/>
                  </a:solidFill>
                </a:rPr>
                <a:t>Raccogliere i dati </a:t>
              </a:r>
              <a:r>
                <a:rPr lang="it-IT" sz="1100" dirty="0">
                  <a:solidFill>
                    <a:schemeClr val="tx1"/>
                  </a:solidFill>
                </a:rPr>
                <a:t>(ossia le offerte di lavoro) dai diversi siti della cui credibilità ci si è precedentemente accertati (controllo frequenza con cui sono aggiornati, presenza della data di pubblicazione, ecc.)</a:t>
              </a:r>
            </a:p>
          </p:txBody>
        </p:sp>
      </p:grpSp>
      <p:grpSp>
        <p:nvGrpSpPr>
          <p:cNvPr id="33" name="Group 42"/>
          <p:cNvGrpSpPr/>
          <p:nvPr/>
        </p:nvGrpSpPr>
        <p:grpSpPr>
          <a:xfrm>
            <a:off x="1835432" y="1589223"/>
            <a:ext cx="2038449" cy="1631216"/>
            <a:chOff x="2435121" y="1656448"/>
            <a:chExt cx="2038449" cy="1631216"/>
          </a:xfrm>
        </p:grpSpPr>
        <p:sp>
          <p:nvSpPr>
            <p:cNvPr id="34" name="TextBox 43"/>
            <p:cNvSpPr txBox="1"/>
            <p:nvPr/>
          </p:nvSpPr>
          <p:spPr>
            <a:xfrm>
              <a:off x="2435121" y="1656448"/>
              <a:ext cx="2038449" cy="523220"/>
            </a:xfrm>
            <a:prstGeom prst="rect">
              <a:avLst/>
            </a:prstGeom>
            <a:noFill/>
          </p:spPr>
          <p:txBody>
            <a:bodyPr wrap="square" lIns="0" rtlCol="0" anchor="ctr">
              <a:spAutoFit/>
            </a:bodyPr>
            <a:lstStyle/>
            <a:p>
              <a:pPr algn="ctr"/>
              <a:r>
                <a:rPr lang="it-IT" b="1" dirty="0">
                  <a:solidFill>
                    <a:srgbClr val="75DCFE"/>
                  </a:solidFill>
                </a:rPr>
                <a:t>Trasformazione e pulizia dei dati</a:t>
              </a:r>
            </a:p>
          </p:txBody>
        </p:sp>
        <p:sp>
          <p:nvSpPr>
            <p:cNvPr id="35" name="TextBox 44"/>
            <p:cNvSpPr txBox="1"/>
            <p:nvPr/>
          </p:nvSpPr>
          <p:spPr>
            <a:xfrm>
              <a:off x="2634901" y="2179668"/>
              <a:ext cx="1638930" cy="1107996"/>
            </a:xfrm>
            <a:prstGeom prst="rect">
              <a:avLst/>
            </a:prstGeom>
            <a:noFill/>
          </p:spPr>
          <p:txBody>
            <a:bodyPr wrap="square" lIns="0" rtlCol="0">
              <a:spAutoFit/>
            </a:bodyPr>
            <a:lstStyle/>
            <a:p>
              <a:pPr algn="ctr"/>
              <a:r>
                <a:rPr lang="it-IT" sz="1100" dirty="0">
                  <a:solidFill>
                    <a:schemeClr val="tx1"/>
                  </a:solidFill>
                </a:rPr>
                <a:t>Svolgere attività per mettere gli annunci in </a:t>
              </a:r>
              <a:r>
                <a:rPr lang="it-IT" sz="1100" b="1" dirty="0">
                  <a:solidFill>
                    <a:schemeClr val="tx1"/>
                  </a:solidFill>
                </a:rPr>
                <a:t>qualità</a:t>
              </a:r>
              <a:r>
                <a:rPr lang="it-IT" sz="1100" dirty="0">
                  <a:solidFill>
                    <a:schemeClr val="tx1"/>
                  </a:solidFill>
                </a:rPr>
                <a:t> (e.g., individuare i duplicati quando lo stesso annuncio è stato postato su più siti)</a:t>
              </a:r>
            </a:p>
          </p:txBody>
        </p:sp>
      </p:grpSp>
      <p:grpSp>
        <p:nvGrpSpPr>
          <p:cNvPr id="36" name="Group 45"/>
          <p:cNvGrpSpPr/>
          <p:nvPr/>
        </p:nvGrpSpPr>
        <p:grpSpPr>
          <a:xfrm>
            <a:off x="3562819" y="4115863"/>
            <a:ext cx="1958703" cy="1387587"/>
            <a:chOff x="4593757" y="5333234"/>
            <a:chExt cx="1737816" cy="1387587"/>
          </a:xfrm>
        </p:grpSpPr>
        <p:sp>
          <p:nvSpPr>
            <p:cNvPr id="37" name="TextBox 46"/>
            <p:cNvSpPr txBox="1"/>
            <p:nvPr/>
          </p:nvSpPr>
          <p:spPr>
            <a:xfrm>
              <a:off x="4838588" y="5333234"/>
              <a:ext cx="1228237" cy="307777"/>
            </a:xfrm>
            <a:prstGeom prst="rect">
              <a:avLst/>
            </a:prstGeom>
            <a:noFill/>
          </p:spPr>
          <p:txBody>
            <a:bodyPr wrap="none" lIns="0" rtlCol="0" anchor="ctr">
              <a:spAutoFit/>
            </a:bodyPr>
            <a:lstStyle/>
            <a:p>
              <a:r>
                <a:rPr lang="it-IT" b="1" dirty="0">
                  <a:solidFill>
                    <a:srgbClr val="75DCFE"/>
                  </a:solidFill>
                </a:rPr>
                <a:t>Classificazione</a:t>
              </a:r>
            </a:p>
          </p:txBody>
        </p:sp>
        <p:sp>
          <p:nvSpPr>
            <p:cNvPr id="38" name="TextBox 47"/>
            <p:cNvSpPr txBox="1"/>
            <p:nvPr/>
          </p:nvSpPr>
          <p:spPr>
            <a:xfrm>
              <a:off x="4593757" y="5612825"/>
              <a:ext cx="1737816" cy="1107996"/>
            </a:xfrm>
            <a:prstGeom prst="rect">
              <a:avLst/>
            </a:prstGeom>
            <a:noFill/>
          </p:spPr>
          <p:txBody>
            <a:bodyPr wrap="square" lIns="0" rtlCol="0">
              <a:spAutoFit/>
            </a:bodyPr>
            <a:lstStyle/>
            <a:p>
              <a:pPr algn="ctr"/>
              <a:r>
                <a:rPr lang="it-IT" sz="1100" dirty="0">
                  <a:solidFill>
                    <a:schemeClr val="tx1"/>
                  </a:solidFill>
                </a:rPr>
                <a:t>Classificare le informazioni contenute nelle offerte di lavoro (come le professioni richieste e le competenze) in accordo con i </a:t>
              </a:r>
              <a:r>
                <a:rPr lang="it-IT" sz="1100" b="1" dirty="0">
                  <a:solidFill>
                    <a:schemeClr val="tx1"/>
                  </a:solidFill>
                </a:rPr>
                <a:t>sistemi di classificazione europei</a:t>
              </a:r>
              <a:endParaRPr lang="en-US" sz="1100" b="1" dirty="0">
                <a:solidFill>
                  <a:schemeClr val="tx1"/>
                </a:solidFill>
              </a:endParaRPr>
            </a:p>
          </p:txBody>
        </p:sp>
      </p:grpSp>
      <p:grpSp>
        <p:nvGrpSpPr>
          <p:cNvPr id="39" name="Group 48"/>
          <p:cNvGrpSpPr/>
          <p:nvPr/>
        </p:nvGrpSpPr>
        <p:grpSpPr>
          <a:xfrm>
            <a:off x="5238625" y="1860383"/>
            <a:ext cx="1987845" cy="1233940"/>
            <a:chOff x="6638828" y="1756225"/>
            <a:chExt cx="1382750" cy="1233940"/>
          </a:xfrm>
        </p:grpSpPr>
        <p:sp>
          <p:nvSpPr>
            <p:cNvPr id="40" name="TextBox 49"/>
            <p:cNvSpPr txBox="1"/>
            <p:nvPr/>
          </p:nvSpPr>
          <p:spPr>
            <a:xfrm>
              <a:off x="6678676" y="1756225"/>
              <a:ext cx="1303052" cy="307777"/>
            </a:xfrm>
            <a:prstGeom prst="rect">
              <a:avLst/>
            </a:prstGeom>
            <a:noFill/>
          </p:spPr>
          <p:txBody>
            <a:bodyPr wrap="none" lIns="0" rtlCol="0" anchor="ctr">
              <a:spAutoFit/>
            </a:bodyPr>
            <a:lstStyle/>
            <a:p>
              <a:r>
                <a:rPr lang="it-IT" b="1" dirty="0">
                  <a:solidFill>
                    <a:srgbClr val="75DCFE"/>
                  </a:solidFill>
                </a:rPr>
                <a:t>Estrazione delle </a:t>
              </a:r>
              <a:r>
                <a:rPr lang="it-IT" b="1" dirty="0" err="1">
                  <a:solidFill>
                    <a:srgbClr val="75DCFE"/>
                  </a:solidFill>
                </a:rPr>
                <a:t>Skill</a:t>
              </a:r>
              <a:endParaRPr lang="it-IT" b="1" dirty="0">
                <a:solidFill>
                  <a:srgbClr val="75DCFE"/>
                </a:solidFill>
              </a:endParaRPr>
            </a:p>
          </p:txBody>
        </p:sp>
        <p:sp>
          <p:nvSpPr>
            <p:cNvPr id="41" name="TextBox 50"/>
            <p:cNvSpPr txBox="1"/>
            <p:nvPr/>
          </p:nvSpPr>
          <p:spPr>
            <a:xfrm>
              <a:off x="6638828" y="2051446"/>
              <a:ext cx="1382750" cy="938719"/>
            </a:xfrm>
            <a:prstGeom prst="rect">
              <a:avLst/>
            </a:prstGeom>
            <a:noFill/>
          </p:spPr>
          <p:txBody>
            <a:bodyPr wrap="square" lIns="0" rtlCol="0">
              <a:spAutoFit/>
            </a:bodyPr>
            <a:lstStyle/>
            <a:p>
              <a:pPr algn="ctr"/>
              <a:r>
                <a:rPr lang="it-IT" sz="1100" dirty="0">
                  <a:solidFill>
                    <a:schemeClr val="tx1"/>
                  </a:solidFill>
                </a:rPr>
                <a:t>Usare algoritmi top (e.g., semantica, tecniche IE, </a:t>
              </a:r>
              <a:r>
                <a:rPr lang="en-US" sz="1100" dirty="0">
                  <a:solidFill>
                    <a:schemeClr val="tx1"/>
                  </a:solidFill>
                </a:rPr>
                <a:t>NLP) per </a:t>
              </a:r>
              <a:r>
                <a:rPr lang="it-IT" sz="1100" b="1" dirty="0">
                  <a:solidFill>
                    <a:schemeClr val="tx1"/>
                  </a:solidFill>
                </a:rPr>
                <a:t>estrarre, riconoscere e collegare le </a:t>
              </a:r>
              <a:r>
                <a:rPr lang="it-IT" sz="1100" b="1" dirty="0" err="1">
                  <a:solidFill>
                    <a:schemeClr val="tx1"/>
                  </a:solidFill>
                </a:rPr>
                <a:t>skill</a:t>
              </a:r>
              <a:r>
                <a:rPr lang="it-IT" sz="1100" b="1" dirty="0">
                  <a:solidFill>
                    <a:schemeClr val="tx1"/>
                  </a:solidFill>
                </a:rPr>
                <a:t> ai profili occupazionali</a:t>
              </a:r>
            </a:p>
          </p:txBody>
        </p:sp>
      </p:grpSp>
      <p:grpSp>
        <p:nvGrpSpPr>
          <p:cNvPr id="42" name="Group 51"/>
          <p:cNvGrpSpPr/>
          <p:nvPr/>
        </p:nvGrpSpPr>
        <p:grpSpPr>
          <a:xfrm>
            <a:off x="6957357" y="4108187"/>
            <a:ext cx="2100896" cy="1732757"/>
            <a:chOff x="8763179" y="5344124"/>
            <a:chExt cx="2100896" cy="1732757"/>
          </a:xfrm>
        </p:grpSpPr>
        <p:sp>
          <p:nvSpPr>
            <p:cNvPr id="43" name="TextBox 52"/>
            <p:cNvSpPr txBox="1"/>
            <p:nvPr/>
          </p:nvSpPr>
          <p:spPr>
            <a:xfrm>
              <a:off x="8763179" y="5344124"/>
              <a:ext cx="2100896" cy="307777"/>
            </a:xfrm>
            <a:prstGeom prst="rect">
              <a:avLst/>
            </a:prstGeom>
            <a:noFill/>
          </p:spPr>
          <p:txBody>
            <a:bodyPr wrap="none" lIns="0" rtlCol="0" anchor="ctr">
              <a:spAutoFit/>
            </a:bodyPr>
            <a:lstStyle/>
            <a:p>
              <a:r>
                <a:rPr lang="it-IT" b="1" dirty="0">
                  <a:solidFill>
                    <a:srgbClr val="75DCFE"/>
                  </a:solidFill>
                </a:rPr>
                <a:t>Visualizzazione dei Dati</a:t>
              </a:r>
            </a:p>
          </p:txBody>
        </p:sp>
        <p:sp>
          <p:nvSpPr>
            <p:cNvPr id="44" name="TextBox 53"/>
            <p:cNvSpPr txBox="1"/>
            <p:nvPr/>
          </p:nvSpPr>
          <p:spPr>
            <a:xfrm>
              <a:off x="8819797" y="5630331"/>
              <a:ext cx="1987661" cy="1446550"/>
            </a:xfrm>
            <a:prstGeom prst="rect">
              <a:avLst/>
            </a:prstGeom>
            <a:noFill/>
          </p:spPr>
          <p:txBody>
            <a:bodyPr wrap="square" lIns="0" rtlCol="0">
              <a:spAutoFit/>
            </a:bodyPr>
            <a:lstStyle/>
            <a:p>
              <a:pPr algn="ctr"/>
              <a:r>
                <a:rPr lang="it-IT" sz="1100" b="1" dirty="0">
                  <a:solidFill>
                    <a:schemeClr val="tx1"/>
                  </a:solidFill>
                </a:rPr>
                <a:t>Rappresentare la conoscenza dell'evoluzione dati </a:t>
              </a:r>
              <a:r>
                <a:rPr lang="it-IT" sz="1100" dirty="0">
                  <a:solidFill>
                    <a:schemeClr val="tx1"/>
                  </a:solidFill>
                </a:rPr>
                <a:t>nel tempo attraverso un modello di </a:t>
              </a:r>
              <a:r>
                <a:rPr lang="it-IT" sz="1100" b="1" dirty="0">
                  <a:solidFill>
                    <a:schemeClr val="tx1"/>
                  </a:solidFill>
                </a:rPr>
                <a:t>visualizzazione dei dati, </a:t>
              </a:r>
              <a:r>
                <a:rPr lang="it-IT" sz="1100" dirty="0">
                  <a:solidFill>
                    <a:schemeClr val="tx1"/>
                  </a:solidFill>
                </a:rPr>
                <a:t>avendo in mente le peculiarità delle parti interessate e le abilità nella lettura dei dati</a:t>
              </a:r>
            </a:p>
          </p:txBody>
        </p:sp>
      </p:grpSp>
    </p:spTree>
    <p:extLst>
      <p:ext uri="{BB962C8B-B14F-4D97-AF65-F5344CB8AC3E}">
        <p14:creationId xmlns:p14="http://schemas.microsoft.com/office/powerpoint/2010/main" val="2268119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left)">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left)">
                                      <p:cBhvr>
                                        <p:cTn id="15" dur="1000"/>
                                        <p:tgtEl>
                                          <p:spTgt spid="33"/>
                                        </p:tgtEl>
                                      </p:cBhvr>
                                    </p:animEffect>
                                  </p:childTnLst>
                                </p:cTn>
                              </p:par>
                              <p:par>
                                <p:cTn id="16" presetID="22" presetClass="entr" presetSubtype="8"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1000"/>
                                        <p:tgtEl>
                                          <p:spTgt spid="14"/>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10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1000"/>
                                        <p:tgtEl>
                                          <p:spTgt spid="18"/>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left)">
                                      <p:cBhvr>
                                        <p:cTn id="29" dur="1000"/>
                                        <p:tgtEl>
                                          <p:spTgt spid="7"/>
                                        </p:tgtEl>
                                      </p:cBhvr>
                                    </p:animEffect>
                                  </p:childTnLst>
                                </p:cTn>
                              </p:par>
                              <p:par>
                                <p:cTn id="30" presetID="22" presetClass="entr" presetSubtype="8" fill="hold" nodeType="with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wipe(left)">
                                      <p:cBhvr>
                                        <p:cTn id="32" dur="1000"/>
                                        <p:tgtEl>
                                          <p:spTgt spid="3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left)">
                                      <p:cBhvr>
                                        <p:cTn id="37" dur="1000"/>
                                        <p:tgtEl>
                                          <p:spTgt spid="8"/>
                                        </p:tgtEl>
                                      </p:cBhvr>
                                    </p:animEffect>
                                  </p:childTnLst>
                                </p:cTn>
                              </p:par>
                              <p:par>
                                <p:cTn id="38" presetID="22" presetClass="entr" presetSubtype="8" fill="hold"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ipe(left)">
                                      <p:cBhvr>
                                        <p:cTn id="40" dur="1000"/>
                                        <p:tgtEl>
                                          <p:spTgt spid="22"/>
                                        </p:tgtEl>
                                      </p:cBhvr>
                                    </p:animEffect>
                                  </p:childTnLst>
                                </p:cTn>
                              </p:par>
                              <p:par>
                                <p:cTn id="41" presetID="22" presetClass="entr" presetSubtype="8" fill="hold" nodeType="withEffect">
                                  <p:stCondLst>
                                    <p:cond delay="0"/>
                                  </p:stCondLst>
                                  <p:childTnLst>
                                    <p:set>
                                      <p:cBhvr>
                                        <p:cTn id="42" dur="1" fill="hold">
                                          <p:stCondLst>
                                            <p:cond delay="0"/>
                                          </p:stCondLst>
                                        </p:cTn>
                                        <p:tgtEl>
                                          <p:spTgt spid="39"/>
                                        </p:tgtEl>
                                        <p:attrNameLst>
                                          <p:attrName>style.visibility</p:attrName>
                                        </p:attrNameLst>
                                      </p:cBhvr>
                                      <p:to>
                                        <p:strVal val="visible"/>
                                      </p:to>
                                    </p:set>
                                    <p:animEffect transition="in" filter="wipe(left)">
                                      <p:cBhvr>
                                        <p:cTn id="43" dur="1000"/>
                                        <p:tgtEl>
                                          <p:spTgt spid="3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left)">
                                      <p:cBhvr>
                                        <p:cTn id="48" dur="1000"/>
                                        <p:tgtEl>
                                          <p:spTgt spid="9"/>
                                        </p:tgtEl>
                                      </p:cBhvr>
                                    </p:animEffect>
                                  </p:childTnLst>
                                </p:cTn>
                              </p:par>
                              <p:par>
                                <p:cTn id="49" presetID="22" presetClass="entr" presetSubtype="8" fill="hold" nodeType="with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wipe(left)">
                                      <p:cBhvr>
                                        <p:cTn id="51" dur="1000"/>
                                        <p:tgtEl>
                                          <p:spTgt spid="26"/>
                                        </p:tgtEl>
                                      </p:cBhvr>
                                    </p:animEffect>
                                  </p:childTnLst>
                                </p:cTn>
                              </p:par>
                              <p:par>
                                <p:cTn id="52" presetID="22" presetClass="entr" presetSubtype="8" fill="hold" nodeType="withEffect">
                                  <p:stCondLst>
                                    <p:cond delay="0"/>
                                  </p:stCondLst>
                                  <p:childTnLst>
                                    <p:set>
                                      <p:cBhvr>
                                        <p:cTn id="53" dur="1" fill="hold">
                                          <p:stCondLst>
                                            <p:cond delay="0"/>
                                          </p:stCondLst>
                                        </p:cTn>
                                        <p:tgtEl>
                                          <p:spTgt spid="42"/>
                                        </p:tgtEl>
                                        <p:attrNameLst>
                                          <p:attrName>style.visibility</p:attrName>
                                        </p:attrNameLst>
                                      </p:cBhvr>
                                      <p:to>
                                        <p:strVal val="visible"/>
                                      </p:to>
                                    </p:set>
                                    <p:animEffect transition="in" filter="wipe(left)">
                                      <p:cBhvr>
                                        <p:cTn id="54" dur="1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827250" y="788425"/>
            <a:ext cx="4109400" cy="935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it-IT" dirty="0"/>
              <a:t>IL PASSAGGIO DAI DATI ALLA CONOSCENZA</a:t>
            </a:r>
            <a:endParaRPr dirty="0"/>
          </a:p>
        </p:txBody>
      </p:sp>
      <p:sp>
        <p:nvSpPr>
          <p:cNvPr id="84" name="Shape 84"/>
          <p:cNvSpPr txBox="1">
            <a:spLocks noGrp="1"/>
          </p:cNvSpPr>
          <p:nvPr>
            <p:ph type="body" idx="4294967295"/>
          </p:nvPr>
        </p:nvSpPr>
        <p:spPr>
          <a:xfrm>
            <a:off x="726750" y="1600200"/>
            <a:ext cx="7690500" cy="4967700"/>
          </a:xfrm>
          <a:prstGeom prst="rect">
            <a:avLst/>
          </a:prstGeom>
        </p:spPr>
        <p:txBody>
          <a:bodyPr spcFirstLastPara="1" wrap="square" lIns="91425" tIns="91425" rIns="91425" bIns="91425" anchor="t" anchorCtr="0">
            <a:noAutofit/>
          </a:bodyPr>
          <a:lstStyle/>
          <a:p>
            <a:pPr lvl="0">
              <a:buClr>
                <a:srgbClr val="75DCFE"/>
              </a:buClr>
              <a:buFont typeface="Courier New" panose="02070309020205020404" pitchFamily="49" charset="0"/>
              <a:buChar char="o"/>
            </a:pPr>
            <a:r>
              <a:rPr lang="it-IT" sz="2400" b="1" spc="-150" dirty="0" err="1">
                <a:solidFill>
                  <a:srgbClr val="212131"/>
                </a:solidFill>
                <a:latin typeface="+mn-lt"/>
              </a:rPr>
              <a:t>Wollybi</a:t>
            </a:r>
            <a:r>
              <a:rPr lang="it-IT" sz="2400" b="1" spc="-150" dirty="0">
                <a:solidFill>
                  <a:srgbClr val="212131"/>
                </a:solidFill>
                <a:latin typeface="+mn-lt"/>
              </a:rPr>
              <a:t> </a:t>
            </a:r>
            <a:r>
              <a:rPr lang="it-IT" sz="2400" spc="-150" dirty="0">
                <a:solidFill>
                  <a:srgbClr val="212131"/>
                </a:solidFill>
                <a:latin typeface="+mn-lt"/>
              </a:rPr>
              <a:t>è un osservatorio digitale del lavoro che ha come obiettivo fornire conoscenza in tempo reale sulla domanda di lavoro e sulle dinamiche in atto nel mercato.</a:t>
            </a:r>
          </a:p>
        </p:txBody>
      </p:sp>
      <p:sp>
        <p:nvSpPr>
          <p:cNvPr id="2" name="Segnaposto piè di pagina 1">
            <a:extLst>
              <a:ext uri="{FF2B5EF4-FFF2-40B4-BE49-F238E27FC236}">
                <a16:creationId xmlns:a16="http://schemas.microsoft.com/office/drawing/2014/main" id="{96943329-DF78-449F-9CD2-97F0093264C6}"/>
              </a:ext>
            </a:extLst>
          </p:cNvPr>
          <p:cNvSpPr>
            <a:spLocks noGrp="1"/>
          </p:cNvSpPr>
          <p:nvPr>
            <p:ph type="ftr" sz="quarter" idx="13"/>
          </p:nvPr>
        </p:nvSpPr>
        <p:spPr/>
        <p:txBody>
          <a:bodyPr/>
          <a:lstStyle/>
          <a:p>
            <a:r>
              <a:rPr lang="it-IT" dirty="0"/>
              <a:t>Mario </a:t>
            </a:r>
            <a:r>
              <a:rPr lang="it-IT" dirty="0" err="1"/>
              <a:t>Mezzanzanica</a:t>
            </a:r>
            <a:r>
              <a:rPr lang="it-IT" dirty="0"/>
              <a:t> - Università di Milano Bicocca - CRISP – Il lavoro al tempo del web</a:t>
            </a:r>
          </a:p>
        </p:txBody>
      </p:sp>
      <p:sp>
        <p:nvSpPr>
          <p:cNvPr id="3" name="Segnaposto numero diapositiva 2">
            <a:extLst>
              <a:ext uri="{FF2B5EF4-FFF2-40B4-BE49-F238E27FC236}">
                <a16:creationId xmlns:a16="http://schemas.microsoft.com/office/drawing/2014/main" id="{D7583B8F-319B-415A-8E1D-DB6FDF9B9192}"/>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7</a:t>
            </a:fld>
            <a:endParaRPr lang="it-IT"/>
          </a:p>
        </p:txBody>
      </p:sp>
      <p:pic>
        <p:nvPicPr>
          <p:cNvPr id="6" name="Immagine 5"/>
          <p:cNvPicPr>
            <a:picLocks noChangeAspect="1"/>
          </p:cNvPicPr>
          <p:nvPr/>
        </p:nvPicPr>
        <p:blipFill rotWithShape="1">
          <a:blip r:embed="rId3"/>
          <a:srcRect l="992" t="12139" r="2279" b="13315"/>
          <a:stretch/>
        </p:blipFill>
        <p:spPr>
          <a:xfrm>
            <a:off x="1301943" y="3201415"/>
            <a:ext cx="6703936" cy="2904785"/>
          </a:xfrm>
          <a:prstGeom prst="rect">
            <a:avLst/>
          </a:prstGeom>
        </p:spPr>
      </p:pic>
    </p:spTree>
    <p:extLst>
      <p:ext uri="{BB962C8B-B14F-4D97-AF65-F5344CB8AC3E}">
        <p14:creationId xmlns:p14="http://schemas.microsoft.com/office/powerpoint/2010/main" val="2883811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Shape 218"/>
          <p:cNvSpPr txBox="1">
            <a:spLocks noGrp="1"/>
          </p:cNvSpPr>
          <p:nvPr>
            <p:ph type="ctrTitle" idx="4294967295"/>
          </p:nvPr>
        </p:nvSpPr>
        <p:spPr>
          <a:xfrm>
            <a:off x="838200" y="864000"/>
            <a:ext cx="7772400" cy="1193400"/>
          </a:xfrm>
          <a:prstGeom prst="rect">
            <a:avLst/>
          </a:prstGeom>
        </p:spPr>
        <p:txBody>
          <a:bodyPr spcFirstLastPara="1" wrap="square" lIns="91425" tIns="91425" rIns="91425" bIns="91425" anchor="t" anchorCtr="0">
            <a:noAutofit/>
          </a:bodyPr>
          <a:lstStyle/>
          <a:p>
            <a:pPr lvl="0"/>
            <a:r>
              <a:rPr lang="en" sz="7200" dirty="0">
                <a:solidFill>
                  <a:srgbClr val="75DCFE"/>
                </a:solidFill>
                <a:latin typeface="+mj-lt"/>
              </a:rPr>
              <a:t>3,071,268</a:t>
            </a:r>
            <a:endParaRPr sz="7200" dirty="0">
              <a:solidFill>
                <a:srgbClr val="75DCFE"/>
              </a:solidFill>
              <a:latin typeface="+mj-lt"/>
            </a:endParaRPr>
          </a:p>
        </p:txBody>
      </p:sp>
      <p:sp>
        <p:nvSpPr>
          <p:cNvPr id="219" name="Shape 219"/>
          <p:cNvSpPr txBox="1">
            <a:spLocks noGrp="1"/>
          </p:cNvSpPr>
          <p:nvPr>
            <p:ph type="subTitle" idx="4294967295"/>
          </p:nvPr>
        </p:nvSpPr>
        <p:spPr>
          <a:xfrm>
            <a:off x="838200" y="1881745"/>
            <a:ext cx="7772400" cy="6177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it-IT" sz="2400" dirty="0"/>
              <a:t>Totale annunci attivati</a:t>
            </a:r>
            <a:endParaRPr sz="2400" dirty="0"/>
          </a:p>
        </p:txBody>
      </p:sp>
      <p:sp>
        <p:nvSpPr>
          <p:cNvPr id="220" name="Shape 220"/>
          <p:cNvSpPr txBox="1">
            <a:spLocks noGrp="1"/>
          </p:cNvSpPr>
          <p:nvPr>
            <p:ph type="ctrTitle" idx="4294967295"/>
          </p:nvPr>
        </p:nvSpPr>
        <p:spPr>
          <a:xfrm>
            <a:off x="838200" y="4369200"/>
            <a:ext cx="7772400" cy="119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6600" dirty="0">
                <a:solidFill>
                  <a:srgbClr val="75DCFE"/>
                </a:solidFill>
                <a:latin typeface="+mj-lt"/>
              </a:rPr>
              <a:t>www.wollybi.com</a:t>
            </a:r>
            <a:endParaRPr sz="6600" dirty="0">
              <a:solidFill>
                <a:srgbClr val="75DCFE"/>
              </a:solidFill>
              <a:latin typeface="+mj-lt"/>
            </a:endParaRPr>
          </a:p>
        </p:txBody>
      </p:sp>
      <p:sp>
        <p:nvSpPr>
          <p:cNvPr id="221" name="Shape 221"/>
          <p:cNvSpPr txBox="1">
            <a:spLocks noGrp="1"/>
          </p:cNvSpPr>
          <p:nvPr>
            <p:ph type="subTitle" idx="4294967295"/>
          </p:nvPr>
        </p:nvSpPr>
        <p:spPr>
          <a:xfrm>
            <a:off x="838200" y="5386945"/>
            <a:ext cx="7772400" cy="6177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it-IT" sz="2400" dirty="0"/>
              <a:t>Indirizzo web </a:t>
            </a:r>
            <a:endParaRPr sz="2400" dirty="0"/>
          </a:p>
        </p:txBody>
      </p:sp>
      <p:sp>
        <p:nvSpPr>
          <p:cNvPr id="222" name="Shape 222"/>
          <p:cNvSpPr txBox="1">
            <a:spLocks noGrp="1"/>
          </p:cNvSpPr>
          <p:nvPr>
            <p:ph type="ctrTitle" idx="4294967295"/>
          </p:nvPr>
        </p:nvSpPr>
        <p:spPr>
          <a:xfrm>
            <a:off x="838200" y="2616600"/>
            <a:ext cx="7772400" cy="1193400"/>
          </a:xfrm>
          <a:prstGeom prst="rect">
            <a:avLst/>
          </a:prstGeom>
        </p:spPr>
        <p:txBody>
          <a:bodyPr spcFirstLastPara="1" wrap="square" lIns="91425" tIns="91425" rIns="91425" bIns="91425" anchor="t" anchorCtr="0">
            <a:noAutofit/>
          </a:bodyPr>
          <a:lstStyle/>
          <a:p>
            <a:pPr lvl="0"/>
            <a:r>
              <a:rPr lang="en" sz="7200" dirty="0">
                <a:solidFill>
                  <a:srgbClr val="75DCFE"/>
                </a:solidFill>
                <a:latin typeface="+mj-lt"/>
              </a:rPr>
              <a:t>31/07/18 </a:t>
            </a:r>
            <a:endParaRPr sz="7200" dirty="0">
              <a:solidFill>
                <a:srgbClr val="75DCFE"/>
              </a:solidFill>
              <a:latin typeface="+mj-lt"/>
            </a:endParaRPr>
          </a:p>
        </p:txBody>
      </p:sp>
      <p:sp>
        <p:nvSpPr>
          <p:cNvPr id="223" name="Shape 223"/>
          <p:cNvSpPr txBox="1">
            <a:spLocks noGrp="1"/>
          </p:cNvSpPr>
          <p:nvPr>
            <p:ph type="subTitle" idx="4294967295"/>
          </p:nvPr>
        </p:nvSpPr>
        <p:spPr>
          <a:xfrm>
            <a:off x="838200" y="3634345"/>
            <a:ext cx="7772400" cy="6177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it-IT" sz="2400" dirty="0"/>
              <a:t>Data aggiornamento dati</a:t>
            </a:r>
            <a:endParaRPr sz="2400" dirty="0"/>
          </a:p>
        </p:txBody>
      </p:sp>
      <p:sp>
        <p:nvSpPr>
          <p:cNvPr id="2" name="Segnaposto piè di pagina 1">
            <a:extLst>
              <a:ext uri="{FF2B5EF4-FFF2-40B4-BE49-F238E27FC236}">
                <a16:creationId xmlns:a16="http://schemas.microsoft.com/office/drawing/2014/main" id="{9742186A-443E-4574-828B-49421161DEE8}"/>
              </a:ext>
            </a:extLst>
          </p:cNvPr>
          <p:cNvSpPr>
            <a:spLocks noGrp="1"/>
          </p:cNvSpPr>
          <p:nvPr>
            <p:ph type="ftr" sz="quarter" idx="13"/>
          </p:nvPr>
        </p:nvSpPr>
        <p:spPr/>
        <p:txBody>
          <a:bodyPr/>
          <a:lstStyle/>
          <a:p>
            <a:r>
              <a:rPr lang="it-IT"/>
              <a:t>Mario Mezzanzanica - Università di Milano Bicocca - CRISP – Il lavoro al tempo del web</a:t>
            </a:r>
            <a:endParaRPr lang="it-IT" dirty="0"/>
          </a:p>
        </p:txBody>
      </p:sp>
      <p:sp>
        <p:nvSpPr>
          <p:cNvPr id="3" name="Segnaposto numero diapositiva 2">
            <a:extLst>
              <a:ext uri="{FF2B5EF4-FFF2-40B4-BE49-F238E27FC236}">
                <a16:creationId xmlns:a16="http://schemas.microsoft.com/office/drawing/2014/main" id="{C9974B69-CC34-4FA4-8120-F57358DF1621}"/>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8</a:t>
            </a:fld>
            <a:endParaRPr lang="it-IT"/>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p:cNvPicPr>
            <a:picLocks noChangeAspect="1"/>
          </p:cNvPicPr>
          <p:nvPr/>
        </p:nvPicPr>
        <p:blipFill>
          <a:blip r:embed="rId3">
            <a:lum bright="70000" contrast="-70000"/>
          </a:blip>
          <a:stretch>
            <a:fillRect/>
          </a:stretch>
        </p:blipFill>
        <p:spPr>
          <a:xfrm>
            <a:off x="2091999" y="1020439"/>
            <a:ext cx="1807369" cy="1421606"/>
          </a:xfrm>
          <a:prstGeom prst="rect">
            <a:avLst/>
          </a:prstGeom>
        </p:spPr>
      </p:pic>
      <p:sp>
        <p:nvSpPr>
          <p:cNvPr id="29" name="Titolo 28"/>
          <p:cNvSpPr>
            <a:spLocks noGrp="1"/>
          </p:cNvSpPr>
          <p:nvPr>
            <p:ph type="title"/>
          </p:nvPr>
        </p:nvSpPr>
        <p:spPr>
          <a:xfrm>
            <a:off x="3832660" y="1536594"/>
            <a:ext cx="4109400" cy="935400"/>
          </a:xfrm>
        </p:spPr>
        <p:txBody>
          <a:bodyPr/>
          <a:lstStyle/>
          <a:p>
            <a:r>
              <a:rPr lang="it-IT" sz="3200" dirty="0"/>
              <a:t>LABOUR MARKET</a:t>
            </a:r>
          </a:p>
        </p:txBody>
      </p:sp>
      <p:sp>
        <p:nvSpPr>
          <p:cNvPr id="36" name="Segnaposto numero diapositiva 35"/>
          <p:cNvSpPr>
            <a:spLocks noGrp="1"/>
          </p:cNvSpPr>
          <p:nvPr>
            <p:ph type="sldNum" idx="12"/>
          </p:nvPr>
        </p:nvSpPr>
        <p:spPr/>
        <p:txBody>
          <a:bodyPr/>
          <a:lstStyle/>
          <a:p>
            <a:fld id="{9DBC7923-8E9C-49CD-B593-44645879AA1B}" type="slidenum">
              <a:rPr lang="it-IT" smtClean="0"/>
              <a:t>9</a:t>
            </a:fld>
            <a:endParaRPr lang="it-IT"/>
          </a:p>
        </p:txBody>
      </p:sp>
      <p:grpSp>
        <p:nvGrpSpPr>
          <p:cNvPr id="34" name="Gruppo 33"/>
          <p:cNvGrpSpPr/>
          <p:nvPr/>
        </p:nvGrpSpPr>
        <p:grpSpPr>
          <a:xfrm>
            <a:off x="2339142" y="2435728"/>
            <a:ext cx="1955756" cy="3316098"/>
            <a:chOff x="3118855" y="2104637"/>
            <a:chExt cx="2607675" cy="4421464"/>
          </a:xfrm>
        </p:grpSpPr>
        <p:grpSp>
          <p:nvGrpSpPr>
            <p:cNvPr id="3" name="Gruppo 2"/>
            <p:cNvGrpSpPr/>
            <p:nvPr/>
          </p:nvGrpSpPr>
          <p:grpSpPr>
            <a:xfrm>
              <a:off x="3118855" y="2104637"/>
              <a:ext cx="2607675" cy="4421464"/>
              <a:chOff x="3118855" y="2104637"/>
              <a:chExt cx="2607675" cy="4421464"/>
            </a:xfrm>
          </p:grpSpPr>
          <p:grpSp>
            <p:nvGrpSpPr>
              <p:cNvPr id="16" name="Gruppo 15"/>
              <p:cNvGrpSpPr/>
              <p:nvPr/>
            </p:nvGrpSpPr>
            <p:grpSpPr>
              <a:xfrm>
                <a:off x="4239745" y="5024922"/>
                <a:ext cx="1486785" cy="1501179"/>
                <a:chOff x="3628059" y="5103912"/>
                <a:chExt cx="1486785" cy="1501179"/>
              </a:xfrm>
            </p:grpSpPr>
            <p:pic>
              <p:nvPicPr>
                <p:cNvPr id="5" name="Immagine 4"/>
                <p:cNvPicPr>
                  <a:picLocks noChangeAspect="1"/>
                </p:cNvPicPr>
                <p:nvPr/>
              </p:nvPicPr>
              <p:blipFill>
                <a:blip r:embed="rId4">
                  <a:duotone>
                    <a:schemeClr val="bg2">
                      <a:shade val="45000"/>
                      <a:satMod val="135000"/>
                    </a:schemeClr>
                    <a:prstClr val="white"/>
                  </a:duotone>
                </a:blip>
                <a:stretch>
                  <a:fillRect/>
                </a:stretch>
              </p:blipFill>
              <p:spPr>
                <a:xfrm>
                  <a:off x="3711550" y="5103912"/>
                  <a:ext cx="1307758" cy="1337146"/>
                </a:xfrm>
                <a:prstGeom prst="rect">
                  <a:avLst/>
                </a:prstGeom>
                <a:ln w="3175">
                  <a:noFill/>
                </a:ln>
              </p:spPr>
            </p:pic>
            <p:sp>
              <p:nvSpPr>
                <p:cNvPr id="13" name="Rettangolo arrotondato 12"/>
                <p:cNvSpPr/>
                <p:nvPr/>
              </p:nvSpPr>
              <p:spPr>
                <a:xfrm>
                  <a:off x="3628059" y="6277024"/>
                  <a:ext cx="1486785" cy="328067"/>
                </a:xfrm>
                <a:prstGeom prst="roundRect">
                  <a:avLst/>
                </a:prstGeom>
                <a:solidFill>
                  <a:srgbClr val="75DCFE"/>
                </a:solidFill>
                <a:ln w="3175">
                  <a:solidFill>
                    <a:srgbClr val="75DC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50" b="1" dirty="0">
                      <a:solidFill>
                        <a:schemeClr val="tx1"/>
                      </a:solidFill>
                    </a:rPr>
                    <a:t>P.A.</a:t>
                  </a:r>
                </a:p>
              </p:txBody>
            </p:sp>
          </p:grpSp>
          <p:sp>
            <p:nvSpPr>
              <p:cNvPr id="17" name="Fumetto 2 16"/>
              <p:cNvSpPr/>
              <p:nvPr/>
            </p:nvSpPr>
            <p:spPr>
              <a:xfrm>
                <a:off x="3118855" y="4014379"/>
                <a:ext cx="2457550" cy="980438"/>
              </a:xfrm>
              <a:prstGeom prst="wedgeRoundRectCallout">
                <a:avLst>
                  <a:gd name="adj1" fmla="val -961"/>
                  <a:gd name="adj2" fmla="val 72638"/>
                  <a:gd name="adj3" fmla="val 16667"/>
                </a:avLst>
              </a:prstGeom>
              <a:noFill/>
              <a:ln w="3175">
                <a:solidFill>
                  <a:srgbClr val="75DC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tx1"/>
                    </a:solidFill>
                  </a:rPr>
                  <a:t>Quali sono le </a:t>
                </a:r>
                <a:r>
                  <a:rPr lang="it-IT" sz="1200" b="1" dirty="0">
                    <a:solidFill>
                      <a:schemeClr val="tx1"/>
                    </a:solidFill>
                  </a:rPr>
                  <a:t>professioni più richieste nel mio territorio d’interesse</a:t>
                </a:r>
                <a:r>
                  <a:rPr lang="it-IT" sz="1200" dirty="0">
                    <a:solidFill>
                      <a:schemeClr val="tx1"/>
                    </a:solidFill>
                  </a:rPr>
                  <a:t>?</a:t>
                </a:r>
                <a:endParaRPr lang="en-US" sz="1200" dirty="0">
                  <a:solidFill>
                    <a:schemeClr val="tx1"/>
                  </a:solidFill>
                </a:endParaRPr>
              </a:p>
            </p:txBody>
          </p:sp>
          <p:cxnSp>
            <p:nvCxnSpPr>
              <p:cNvPr id="28" name="Connettore 2 27"/>
              <p:cNvCxnSpPr/>
              <p:nvPr/>
            </p:nvCxnSpPr>
            <p:spPr>
              <a:xfrm flipV="1">
                <a:off x="4599296" y="2104637"/>
                <a:ext cx="1021834" cy="1698985"/>
              </a:xfrm>
              <a:prstGeom prst="straightConnector1">
                <a:avLst/>
              </a:prstGeom>
              <a:ln w="3175">
                <a:solidFill>
                  <a:srgbClr val="75DCFE"/>
                </a:solidFill>
                <a:tailEnd type="triangle"/>
              </a:ln>
            </p:spPr>
            <p:style>
              <a:lnRef idx="1">
                <a:schemeClr val="accent1"/>
              </a:lnRef>
              <a:fillRef idx="0">
                <a:schemeClr val="accent1"/>
              </a:fillRef>
              <a:effectRef idx="0">
                <a:schemeClr val="accent1"/>
              </a:effectRef>
              <a:fontRef idx="minor">
                <a:schemeClr val="tx1"/>
              </a:fontRef>
            </p:style>
          </p:cxnSp>
        </p:grpSp>
        <p:pic>
          <p:nvPicPr>
            <p:cNvPr id="22" name="Immagine 21"/>
            <p:cNvPicPr>
              <a:picLocks noChangeAspect="1"/>
            </p:cNvPicPr>
            <p:nvPr/>
          </p:nvPicPr>
          <p:blipFill>
            <a:blip r:embed="rId5"/>
            <a:stretch>
              <a:fillRect/>
            </a:stretch>
          </p:blipFill>
          <p:spPr>
            <a:xfrm>
              <a:off x="3313470" y="5440515"/>
              <a:ext cx="805338" cy="867287"/>
            </a:xfrm>
            <a:prstGeom prst="rect">
              <a:avLst/>
            </a:prstGeom>
            <a:ln w="3175">
              <a:noFill/>
            </a:ln>
          </p:spPr>
        </p:pic>
      </p:grpSp>
      <p:grpSp>
        <p:nvGrpSpPr>
          <p:cNvPr id="38" name="Gruppo 37"/>
          <p:cNvGrpSpPr/>
          <p:nvPr/>
        </p:nvGrpSpPr>
        <p:grpSpPr>
          <a:xfrm>
            <a:off x="4486280" y="2442043"/>
            <a:ext cx="2347397" cy="3217271"/>
            <a:chOff x="5981706" y="2113058"/>
            <a:chExt cx="3129863" cy="4289694"/>
          </a:xfrm>
        </p:grpSpPr>
        <p:grpSp>
          <p:nvGrpSpPr>
            <p:cNvPr id="4" name="Gruppo 3"/>
            <p:cNvGrpSpPr/>
            <p:nvPr/>
          </p:nvGrpSpPr>
          <p:grpSpPr>
            <a:xfrm>
              <a:off x="5981706" y="2113058"/>
              <a:ext cx="3129863" cy="4289694"/>
              <a:chOff x="5981706" y="2113058"/>
              <a:chExt cx="3129863" cy="4289694"/>
            </a:xfrm>
          </p:grpSpPr>
          <p:grpSp>
            <p:nvGrpSpPr>
              <p:cNvPr id="21" name="Gruppo 20"/>
              <p:cNvGrpSpPr/>
              <p:nvPr/>
            </p:nvGrpSpPr>
            <p:grpSpPr>
              <a:xfrm>
                <a:off x="6505090" y="4670866"/>
                <a:ext cx="1652986" cy="1731886"/>
                <a:chOff x="6267556" y="4153625"/>
                <a:chExt cx="1652986" cy="1731886"/>
              </a:xfrm>
            </p:grpSpPr>
            <p:pic>
              <p:nvPicPr>
                <p:cNvPr id="7" name="Immagine 6"/>
                <p:cNvPicPr>
                  <a:picLocks noChangeAspect="1"/>
                </p:cNvPicPr>
                <p:nvPr/>
              </p:nvPicPr>
              <p:blipFill>
                <a:blip r:embed="rId6">
                  <a:duotone>
                    <a:schemeClr val="bg2">
                      <a:shade val="45000"/>
                      <a:satMod val="135000"/>
                    </a:schemeClr>
                    <a:prstClr val="white"/>
                  </a:duotone>
                </a:blip>
                <a:stretch>
                  <a:fillRect/>
                </a:stretch>
              </p:blipFill>
              <p:spPr>
                <a:xfrm>
                  <a:off x="6407278" y="4153625"/>
                  <a:ext cx="1513264" cy="1513264"/>
                </a:xfrm>
                <a:prstGeom prst="rect">
                  <a:avLst/>
                </a:prstGeom>
                <a:ln w="3175">
                  <a:noFill/>
                </a:ln>
              </p:spPr>
            </p:pic>
            <p:sp>
              <p:nvSpPr>
                <p:cNvPr id="14" name="Rettangolo arrotondato 13"/>
                <p:cNvSpPr/>
                <p:nvPr/>
              </p:nvSpPr>
              <p:spPr>
                <a:xfrm>
                  <a:off x="6267556" y="5557444"/>
                  <a:ext cx="1652986" cy="328067"/>
                </a:xfrm>
                <a:prstGeom prst="roundRect">
                  <a:avLst/>
                </a:prstGeom>
                <a:solidFill>
                  <a:srgbClr val="75DCFE"/>
                </a:solidFill>
                <a:ln w="3175">
                  <a:solidFill>
                    <a:srgbClr val="75DC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50" b="1" dirty="0">
                      <a:solidFill>
                        <a:schemeClr val="tx1"/>
                      </a:solidFill>
                    </a:rPr>
                    <a:t>AZIENDE</a:t>
                  </a:r>
                </a:p>
              </p:txBody>
            </p:sp>
          </p:grpSp>
          <p:sp>
            <p:nvSpPr>
              <p:cNvPr id="20" name="Fumetto 2 19"/>
              <p:cNvSpPr/>
              <p:nvPr/>
            </p:nvSpPr>
            <p:spPr>
              <a:xfrm>
                <a:off x="5981706" y="3246930"/>
                <a:ext cx="3129863" cy="1344072"/>
              </a:xfrm>
              <a:prstGeom prst="wedgeRoundRectCallout">
                <a:avLst>
                  <a:gd name="adj1" fmla="val 2822"/>
                  <a:gd name="adj2" fmla="val 75935"/>
                  <a:gd name="adj3" fmla="val 16667"/>
                </a:avLst>
              </a:prstGeom>
              <a:noFill/>
              <a:ln w="3175">
                <a:solidFill>
                  <a:srgbClr val="75DC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tx1"/>
                    </a:solidFill>
                  </a:rPr>
                  <a:t>Quali sono i trend delle competenze per le professioni di interesse e come posso migliorare la </a:t>
                </a:r>
                <a:r>
                  <a:rPr lang="it-IT" sz="1200" b="1" dirty="0">
                    <a:solidFill>
                      <a:schemeClr val="tx1"/>
                    </a:solidFill>
                  </a:rPr>
                  <a:t>formazione dei miei dipendenti</a:t>
                </a:r>
                <a:r>
                  <a:rPr lang="it-IT" sz="1200" dirty="0">
                    <a:solidFill>
                      <a:schemeClr val="tx1"/>
                    </a:solidFill>
                  </a:rPr>
                  <a:t>?</a:t>
                </a:r>
                <a:endParaRPr lang="en-US" sz="1200" dirty="0">
                  <a:solidFill>
                    <a:schemeClr val="tx1"/>
                  </a:solidFill>
                </a:endParaRPr>
              </a:p>
            </p:txBody>
          </p:sp>
          <p:cxnSp>
            <p:nvCxnSpPr>
              <p:cNvPr id="30" name="Connettore 2 29"/>
              <p:cNvCxnSpPr/>
              <p:nvPr/>
            </p:nvCxnSpPr>
            <p:spPr>
              <a:xfrm flipH="1" flipV="1">
                <a:off x="7042245" y="2113058"/>
                <a:ext cx="437718" cy="1047097"/>
              </a:xfrm>
              <a:prstGeom prst="straightConnector1">
                <a:avLst/>
              </a:prstGeom>
              <a:ln w="3175">
                <a:solidFill>
                  <a:srgbClr val="75DCFE"/>
                </a:solidFill>
                <a:tailEnd type="triangle"/>
              </a:ln>
            </p:spPr>
            <p:style>
              <a:lnRef idx="1">
                <a:schemeClr val="accent1"/>
              </a:lnRef>
              <a:fillRef idx="0">
                <a:schemeClr val="accent1"/>
              </a:fillRef>
              <a:effectRef idx="0">
                <a:schemeClr val="accent1"/>
              </a:effectRef>
              <a:fontRef idx="minor">
                <a:schemeClr val="tx1"/>
              </a:fontRef>
            </p:style>
          </p:cxnSp>
        </p:grpSp>
        <p:pic>
          <p:nvPicPr>
            <p:cNvPr id="26" name="Immagine 25"/>
            <p:cNvPicPr>
              <a:picLocks noChangeAspect="1"/>
            </p:cNvPicPr>
            <p:nvPr/>
          </p:nvPicPr>
          <p:blipFill>
            <a:blip r:embed="rId7"/>
            <a:stretch>
              <a:fillRect/>
            </a:stretch>
          </p:blipFill>
          <p:spPr>
            <a:xfrm>
              <a:off x="8219358" y="5481300"/>
              <a:ext cx="719803" cy="741290"/>
            </a:xfrm>
            <a:prstGeom prst="rect">
              <a:avLst/>
            </a:prstGeom>
            <a:ln w="3175">
              <a:noFill/>
            </a:ln>
          </p:spPr>
        </p:pic>
      </p:grpSp>
      <p:grpSp>
        <p:nvGrpSpPr>
          <p:cNvPr id="33" name="Gruppo 32"/>
          <p:cNvGrpSpPr/>
          <p:nvPr/>
        </p:nvGrpSpPr>
        <p:grpSpPr>
          <a:xfrm>
            <a:off x="182081" y="2556397"/>
            <a:ext cx="2813482" cy="2981315"/>
            <a:chOff x="242774" y="2265528"/>
            <a:chExt cx="3751309" cy="3975087"/>
          </a:xfrm>
        </p:grpSpPr>
        <p:grpSp>
          <p:nvGrpSpPr>
            <p:cNvPr id="2" name="Gruppo 1"/>
            <p:cNvGrpSpPr/>
            <p:nvPr/>
          </p:nvGrpSpPr>
          <p:grpSpPr>
            <a:xfrm>
              <a:off x="242774" y="2265528"/>
              <a:ext cx="3751309" cy="3084393"/>
              <a:chOff x="242774" y="2265528"/>
              <a:chExt cx="3751309" cy="3084393"/>
            </a:xfrm>
          </p:grpSpPr>
          <p:grpSp>
            <p:nvGrpSpPr>
              <p:cNvPr id="18" name="Gruppo 17"/>
              <p:cNvGrpSpPr/>
              <p:nvPr/>
            </p:nvGrpSpPr>
            <p:grpSpPr>
              <a:xfrm>
                <a:off x="594050" y="3997324"/>
                <a:ext cx="1652986" cy="1352597"/>
                <a:chOff x="670594" y="4188394"/>
                <a:chExt cx="1652986" cy="1352597"/>
              </a:xfrm>
            </p:grpSpPr>
            <p:pic>
              <p:nvPicPr>
                <p:cNvPr id="5122" name="Picture 2" descr="Risultati immagini per users icon"/>
                <p:cNvPicPr>
                  <a:picLocks noChangeAspect="1" noChangeArrowheads="1"/>
                </p:cNvPicPr>
                <p:nvPr/>
              </p:nvPicPr>
              <p:blipFill>
                <a:blip r:embed="rId8">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25186" y="4188394"/>
                  <a:ext cx="1573588" cy="1024530"/>
                </a:xfrm>
                <a:prstGeom prst="rect">
                  <a:avLst/>
                </a:prstGeom>
                <a:noFill/>
                <a:ln w="3175">
                  <a:noFill/>
                </a:ln>
                <a:extLst>
                  <a:ext uri="{909E8E84-426E-40dd-AFC4-6F175D3DCCD1}">
                    <a14:hiddenFill xmlns:a14="http://schemas.microsoft.com/office/drawing/2010/main" xmlns="">
                      <a:solidFill>
                        <a:srgbClr val="FFFFFF"/>
                      </a:solidFill>
                    </a14:hiddenFill>
                  </a:ext>
                </a:extLst>
              </p:spPr>
            </p:pic>
            <p:sp>
              <p:nvSpPr>
                <p:cNvPr id="11" name="Rettangolo arrotondato 10"/>
                <p:cNvSpPr/>
                <p:nvPr/>
              </p:nvSpPr>
              <p:spPr>
                <a:xfrm>
                  <a:off x="670594" y="5212924"/>
                  <a:ext cx="1652986" cy="328067"/>
                </a:xfrm>
                <a:prstGeom prst="roundRect">
                  <a:avLst/>
                </a:prstGeom>
                <a:solidFill>
                  <a:srgbClr val="75DCFE"/>
                </a:solidFill>
                <a:ln w="3175">
                  <a:solidFill>
                    <a:srgbClr val="75DC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50" b="1" dirty="0">
                      <a:solidFill>
                        <a:schemeClr val="tx1"/>
                      </a:solidFill>
                    </a:rPr>
                    <a:t>PERSONE</a:t>
                  </a:r>
                </a:p>
              </p:txBody>
            </p:sp>
          </p:grpSp>
          <p:sp>
            <p:nvSpPr>
              <p:cNvPr id="12" name="Fumetto 2 11"/>
              <p:cNvSpPr/>
              <p:nvPr/>
            </p:nvSpPr>
            <p:spPr>
              <a:xfrm>
                <a:off x="242774" y="2728190"/>
                <a:ext cx="3605895" cy="1075432"/>
              </a:xfrm>
              <a:prstGeom prst="wedgeRoundRectCallout">
                <a:avLst>
                  <a:gd name="adj1" fmla="val 1260"/>
                  <a:gd name="adj2" fmla="val 81521"/>
                  <a:gd name="adj3" fmla="val 16667"/>
                </a:avLst>
              </a:prstGeom>
              <a:noFill/>
              <a:ln w="3175">
                <a:solidFill>
                  <a:srgbClr val="75DC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tx1"/>
                    </a:solidFill>
                  </a:rPr>
                  <a:t>Quali sono le </a:t>
                </a:r>
                <a:r>
                  <a:rPr lang="it-IT" sz="1200" b="1" dirty="0">
                    <a:solidFill>
                      <a:schemeClr val="tx1"/>
                    </a:solidFill>
                  </a:rPr>
                  <a:t>competenze più richieste</a:t>
                </a:r>
                <a:r>
                  <a:rPr lang="it-IT" sz="1200" dirty="0">
                    <a:solidFill>
                      <a:schemeClr val="tx1"/>
                    </a:solidFill>
                  </a:rPr>
                  <a:t> per il mio lavoro? Dove si concentra la domanda per la mia occupazione (settore, territorio, ..)?</a:t>
                </a:r>
                <a:endParaRPr lang="en-US" sz="1200" dirty="0">
                  <a:solidFill>
                    <a:schemeClr val="tx1"/>
                  </a:solidFill>
                </a:endParaRPr>
              </a:p>
            </p:txBody>
          </p:sp>
          <p:cxnSp>
            <p:nvCxnSpPr>
              <p:cNvPr id="25" name="Connettore 2 24"/>
              <p:cNvCxnSpPr/>
              <p:nvPr/>
            </p:nvCxnSpPr>
            <p:spPr>
              <a:xfrm flipV="1">
                <a:off x="3575713" y="2265528"/>
                <a:ext cx="418370" cy="326309"/>
              </a:xfrm>
              <a:prstGeom prst="straightConnector1">
                <a:avLst/>
              </a:prstGeom>
              <a:ln w="3175">
                <a:solidFill>
                  <a:srgbClr val="75DCFE"/>
                </a:solidFill>
                <a:tailEnd type="triangle"/>
              </a:ln>
            </p:spPr>
            <p:style>
              <a:lnRef idx="1">
                <a:schemeClr val="accent1"/>
              </a:lnRef>
              <a:fillRef idx="0">
                <a:schemeClr val="accent1"/>
              </a:fillRef>
              <a:effectRef idx="0">
                <a:schemeClr val="accent1"/>
              </a:effectRef>
              <a:fontRef idx="minor">
                <a:schemeClr val="tx1"/>
              </a:fontRef>
            </p:style>
          </p:cxnSp>
        </p:grpSp>
        <p:pic>
          <p:nvPicPr>
            <p:cNvPr id="24" name="Immagine 23"/>
            <p:cNvPicPr>
              <a:picLocks noChangeAspect="1"/>
            </p:cNvPicPr>
            <p:nvPr/>
          </p:nvPicPr>
          <p:blipFill>
            <a:blip r:embed="rId9"/>
            <a:stretch>
              <a:fillRect/>
            </a:stretch>
          </p:blipFill>
          <p:spPr>
            <a:xfrm>
              <a:off x="1485082" y="5442343"/>
              <a:ext cx="710790" cy="798272"/>
            </a:xfrm>
            <a:prstGeom prst="rect">
              <a:avLst/>
            </a:prstGeom>
            <a:ln w="3175">
              <a:noFill/>
            </a:ln>
          </p:spPr>
        </p:pic>
        <p:pic>
          <p:nvPicPr>
            <p:cNvPr id="27" name="Immagine 26"/>
            <p:cNvPicPr>
              <a:picLocks noChangeAspect="1"/>
            </p:cNvPicPr>
            <p:nvPr/>
          </p:nvPicPr>
          <p:blipFill>
            <a:blip r:embed="rId10"/>
            <a:stretch>
              <a:fillRect/>
            </a:stretch>
          </p:blipFill>
          <p:spPr>
            <a:xfrm>
              <a:off x="521109" y="5448709"/>
              <a:ext cx="925905" cy="762819"/>
            </a:xfrm>
            <a:prstGeom prst="rect">
              <a:avLst/>
            </a:prstGeom>
            <a:ln w="3175">
              <a:noFill/>
            </a:ln>
          </p:spPr>
        </p:pic>
      </p:grpSp>
      <p:grpSp>
        <p:nvGrpSpPr>
          <p:cNvPr id="39" name="Gruppo 38"/>
          <p:cNvGrpSpPr/>
          <p:nvPr/>
        </p:nvGrpSpPr>
        <p:grpSpPr>
          <a:xfrm>
            <a:off x="7095122" y="2350525"/>
            <a:ext cx="1887838" cy="3190874"/>
            <a:chOff x="9460162" y="1991032"/>
            <a:chExt cx="2517117" cy="4254499"/>
          </a:xfrm>
        </p:grpSpPr>
        <p:grpSp>
          <p:nvGrpSpPr>
            <p:cNvPr id="6" name="Gruppo 5"/>
            <p:cNvGrpSpPr/>
            <p:nvPr/>
          </p:nvGrpSpPr>
          <p:grpSpPr>
            <a:xfrm>
              <a:off x="9460162" y="1991032"/>
              <a:ext cx="2517117" cy="3440095"/>
              <a:chOff x="9451968" y="2695677"/>
              <a:chExt cx="2517117" cy="3440095"/>
            </a:xfrm>
          </p:grpSpPr>
          <p:grpSp>
            <p:nvGrpSpPr>
              <p:cNvPr id="19" name="Gruppo 18"/>
              <p:cNvGrpSpPr/>
              <p:nvPr/>
            </p:nvGrpSpPr>
            <p:grpSpPr>
              <a:xfrm>
                <a:off x="9451968" y="4526761"/>
                <a:ext cx="2149759" cy="1609011"/>
                <a:chOff x="9218570" y="3740910"/>
                <a:chExt cx="2149759" cy="1609011"/>
              </a:xfrm>
            </p:grpSpPr>
            <p:pic>
              <p:nvPicPr>
                <p:cNvPr id="8" name="Immagine 7"/>
                <p:cNvPicPr>
                  <a:picLocks noChangeAspect="1"/>
                </p:cNvPicPr>
                <p:nvPr/>
              </p:nvPicPr>
              <p:blipFill>
                <a:blip r:embed="rId11"/>
                <a:stretch>
                  <a:fillRect/>
                </a:stretch>
              </p:blipFill>
              <p:spPr>
                <a:xfrm>
                  <a:off x="9218570" y="3740910"/>
                  <a:ext cx="2149759" cy="1154682"/>
                </a:xfrm>
                <a:prstGeom prst="rect">
                  <a:avLst/>
                </a:prstGeom>
                <a:ln w="3175">
                  <a:noFill/>
                </a:ln>
              </p:spPr>
            </p:pic>
            <p:sp>
              <p:nvSpPr>
                <p:cNvPr id="15" name="Rettangolo arrotondato 14"/>
                <p:cNvSpPr/>
                <p:nvPr/>
              </p:nvSpPr>
              <p:spPr>
                <a:xfrm>
                  <a:off x="9373192" y="4802020"/>
                  <a:ext cx="1872562" cy="547901"/>
                </a:xfrm>
                <a:prstGeom prst="roundRect">
                  <a:avLst/>
                </a:prstGeom>
                <a:solidFill>
                  <a:srgbClr val="75DCFE"/>
                </a:solidFill>
                <a:ln w="3175">
                  <a:solidFill>
                    <a:srgbClr val="75DC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50" b="1" dirty="0">
                      <a:solidFill>
                        <a:schemeClr val="tx1"/>
                      </a:solidFill>
                    </a:rPr>
                    <a:t>AGENZIE PER L’IMPIEGO</a:t>
                  </a:r>
                </a:p>
              </p:txBody>
            </p:sp>
          </p:grpSp>
          <p:sp>
            <p:nvSpPr>
              <p:cNvPr id="23" name="Fumetto 2 22"/>
              <p:cNvSpPr/>
              <p:nvPr/>
            </p:nvSpPr>
            <p:spPr>
              <a:xfrm>
                <a:off x="9472145" y="3487273"/>
                <a:ext cx="2496940" cy="1017867"/>
              </a:xfrm>
              <a:prstGeom prst="wedgeRoundRectCallout">
                <a:avLst>
                  <a:gd name="adj1" fmla="val -252"/>
                  <a:gd name="adj2" fmla="val 73904"/>
                  <a:gd name="adj3" fmla="val 16667"/>
                </a:avLst>
              </a:prstGeom>
              <a:noFill/>
              <a:ln w="3175">
                <a:solidFill>
                  <a:srgbClr val="75DC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tx1"/>
                    </a:solidFill>
                  </a:rPr>
                  <a:t>Quali </a:t>
                </a:r>
                <a:r>
                  <a:rPr lang="it-IT" sz="1200" b="1" dirty="0">
                    <a:solidFill>
                      <a:schemeClr val="tx1"/>
                    </a:solidFill>
                  </a:rPr>
                  <a:t>profili stanno cercando le aziende </a:t>
                </a:r>
                <a:r>
                  <a:rPr lang="it-IT" sz="1200" dirty="0">
                    <a:solidFill>
                      <a:schemeClr val="tx1"/>
                    </a:solidFill>
                  </a:rPr>
                  <a:t>nella mia zona / settore ...?</a:t>
                </a:r>
                <a:endParaRPr lang="en-US" sz="1200" dirty="0">
                  <a:solidFill>
                    <a:schemeClr val="tx1"/>
                  </a:solidFill>
                </a:endParaRPr>
              </a:p>
            </p:txBody>
          </p:sp>
          <p:cxnSp>
            <p:nvCxnSpPr>
              <p:cNvPr id="32" name="Connettore 2 31"/>
              <p:cNvCxnSpPr/>
              <p:nvPr/>
            </p:nvCxnSpPr>
            <p:spPr>
              <a:xfrm flipH="1" flipV="1">
                <a:off x="9758516" y="2695677"/>
                <a:ext cx="586488" cy="661674"/>
              </a:xfrm>
              <a:prstGeom prst="straightConnector1">
                <a:avLst/>
              </a:prstGeom>
              <a:ln w="3175">
                <a:solidFill>
                  <a:srgbClr val="75DCFE"/>
                </a:solidFill>
                <a:tailEnd type="triangle"/>
              </a:ln>
            </p:spPr>
            <p:style>
              <a:lnRef idx="1">
                <a:schemeClr val="accent1"/>
              </a:lnRef>
              <a:fillRef idx="0">
                <a:schemeClr val="accent1"/>
              </a:fillRef>
              <a:effectRef idx="0">
                <a:schemeClr val="accent1"/>
              </a:effectRef>
              <a:fontRef idx="minor">
                <a:schemeClr val="tx1"/>
              </a:fontRef>
            </p:style>
          </p:cxnSp>
        </p:grpSp>
        <p:pic>
          <p:nvPicPr>
            <p:cNvPr id="35" name="Immagine 34"/>
            <p:cNvPicPr>
              <a:picLocks noChangeAspect="1"/>
            </p:cNvPicPr>
            <p:nvPr/>
          </p:nvPicPr>
          <p:blipFill>
            <a:blip r:embed="rId9"/>
            <a:stretch>
              <a:fillRect/>
            </a:stretch>
          </p:blipFill>
          <p:spPr>
            <a:xfrm>
              <a:off x="10658579" y="5447259"/>
              <a:ext cx="710790" cy="798272"/>
            </a:xfrm>
            <a:prstGeom prst="rect">
              <a:avLst/>
            </a:prstGeom>
            <a:ln w="3175">
              <a:noFill/>
            </a:ln>
          </p:spPr>
        </p:pic>
        <p:pic>
          <p:nvPicPr>
            <p:cNvPr id="37" name="Immagine 36"/>
            <p:cNvPicPr>
              <a:picLocks noChangeAspect="1"/>
            </p:cNvPicPr>
            <p:nvPr/>
          </p:nvPicPr>
          <p:blipFill>
            <a:blip r:embed="rId10"/>
            <a:stretch>
              <a:fillRect/>
            </a:stretch>
          </p:blipFill>
          <p:spPr>
            <a:xfrm>
              <a:off x="9694606" y="5453625"/>
              <a:ext cx="925905" cy="762819"/>
            </a:xfrm>
            <a:prstGeom prst="rect">
              <a:avLst/>
            </a:prstGeom>
            <a:ln w="3175">
              <a:noFill/>
            </a:ln>
          </p:spPr>
        </p:pic>
      </p:grpSp>
      <p:sp>
        <p:nvSpPr>
          <p:cNvPr id="41" name="Segnaposto piè di pagina 1">
            <a:extLst>
              <a:ext uri="{FF2B5EF4-FFF2-40B4-BE49-F238E27FC236}">
                <a16:creationId xmlns:a16="http://schemas.microsoft.com/office/drawing/2014/main" id="{96943329-DF78-449F-9CD2-97F0093264C6}"/>
              </a:ext>
            </a:extLst>
          </p:cNvPr>
          <p:cNvSpPr>
            <a:spLocks noGrp="1"/>
          </p:cNvSpPr>
          <p:nvPr>
            <p:ph type="ftr" sz="quarter" idx="13"/>
          </p:nvPr>
        </p:nvSpPr>
        <p:spPr>
          <a:xfrm>
            <a:off x="827249" y="6356350"/>
            <a:ext cx="7653325" cy="461700"/>
          </a:xfrm>
        </p:spPr>
        <p:txBody>
          <a:bodyPr/>
          <a:lstStyle/>
          <a:p>
            <a:r>
              <a:rPr lang="it-IT" dirty="0"/>
              <a:t>Mario </a:t>
            </a:r>
            <a:r>
              <a:rPr lang="it-IT" dirty="0" err="1"/>
              <a:t>Mezzanzanica</a:t>
            </a:r>
            <a:r>
              <a:rPr lang="it-IT" dirty="0"/>
              <a:t> - Università di Milano Bicocca - CRISP – Il lavoro al tempo del web</a:t>
            </a:r>
          </a:p>
        </p:txBody>
      </p:sp>
    </p:spTree>
    <p:extLst>
      <p:ext uri="{BB962C8B-B14F-4D97-AF65-F5344CB8AC3E}">
        <p14:creationId xmlns:p14="http://schemas.microsoft.com/office/powerpoint/2010/main" val="1580538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beron template">
  <a:themeElements>
    <a:clrScheme name="Personalizzato 1">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5151F"/>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1045</TotalTime>
  <Words>1329</Words>
  <Application>Microsoft Macintosh PowerPoint</Application>
  <PresentationFormat>Presentazione su schermo (4:3)</PresentationFormat>
  <Paragraphs>129</Paragraphs>
  <Slides>22</Slides>
  <Notes>16</Notes>
  <HiddenSlides>0</HiddenSlides>
  <MMClips>3</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22</vt:i4>
      </vt:variant>
    </vt:vector>
  </HeadingPairs>
  <TitlesOfParts>
    <vt:vector size="27" baseType="lpstr">
      <vt:lpstr>Open Sans</vt:lpstr>
      <vt:lpstr>Arial</vt:lpstr>
      <vt:lpstr>Courier New</vt:lpstr>
      <vt:lpstr>Oswald</vt:lpstr>
      <vt:lpstr>Oberon template</vt:lpstr>
      <vt:lpstr>IL LAVORO AL TEMPO DEL WEB </vt:lpstr>
      <vt:lpstr>IL WEB E LA DOMANDA DI LAVORO</vt:lpstr>
      <vt:lpstr>Presentazione standard di PowerPoint</vt:lpstr>
      <vt:lpstr>IL WEB E LE PERSONE</vt:lpstr>
      <vt:lpstr>LE PERSONE E IL WEB</vt:lpstr>
      <vt:lpstr>IL PROCESSO</vt:lpstr>
      <vt:lpstr>IL PASSAGGIO DAI DATI ALLA CONOSCENZA</vt:lpstr>
      <vt:lpstr>3,071,268</vt:lpstr>
      <vt:lpstr>LABOUR MARKET</vt:lpstr>
      <vt:lpstr>MILANO E DINTORNI: IL GRAPHIC DESIGNER</vt:lpstr>
      <vt:lpstr>PARTIAMO DALLE SKILL: I LINGUAGGI DI PROGRAMMAZIONE </vt:lpstr>
      <vt:lpstr>Accedi a   WOLLYBI.COM</vt:lpstr>
      <vt:lpstr>Presentazione standard di PowerPoint</vt:lpstr>
      <vt:lpstr>LE CONSEGUENZE SUI NOSTRI LAVORI</vt:lpstr>
      <vt:lpstr>RICHIESTA DI SKILL DIGITALI, SPECIALISTICHE E SOFT - PER SETTORE</vt:lpstr>
      <vt:lpstr>SKILL RATE PROFESSIONI INDUSTRIA: SUPPORTO &amp; MANAGEMENT</vt:lpstr>
      <vt:lpstr>SKILL RATE PROFESSIONI INDUSTRIA: CORE BUSINESS (SELEZIONE) </vt:lpstr>
      <vt:lpstr>DISTRIBUZIONE DSR INDUSTRIA CORE BUSINESS (SELEZIONE) </vt:lpstr>
      <vt:lpstr>SELEZIONE DI SKILL E RILEVANZA NELL’SERVIZI CORE BUSINESS (SELEZIONE) </vt:lpstr>
      <vt:lpstr>CONSIDERAZIONI FINALI</vt:lpstr>
      <vt:lpstr>Mismatch</vt:lpstr>
      <vt:lpstr>Presentazione standard di PowerPoint</vt:lpstr>
    </vt:vector>
  </TitlesOfParts>
  <LinksUpToDate>false</LinksUpToDate>
  <SharedDoc>false</SharedDoc>
  <HyperlinksChanged>false</HyperlinksChanged>
  <AppVersion>16.0011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cp:lastModifiedBy>Utente di Microsoft Office</cp:lastModifiedBy>
  <cp:revision>96</cp:revision>
  <dcterms:modified xsi:type="dcterms:W3CDTF">2018-08-19T07:37:00Z</dcterms:modified>
</cp:coreProperties>
</file>