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9" r:id="rId3"/>
    <p:sldId id="286" r:id="rId4"/>
    <p:sldId id="287" r:id="rId5"/>
    <p:sldId id="295" r:id="rId6"/>
    <p:sldId id="261" r:id="rId7"/>
    <p:sldId id="289" r:id="rId8"/>
    <p:sldId id="292" r:id="rId9"/>
    <p:sldId id="294" r:id="rId10"/>
    <p:sldId id="293" r:id="rId11"/>
  </p:sldIdLst>
  <p:sldSz cx="9144000" cy="6858000" type="screen4x3"/>
  <p:notesSz cx="6858000" cy="9144000"/>
  <p:embeddedFontLst>
    <p:embeddedFont>
      <p:font typeface="Oswald" panose="020B0604020202020204" charset="0"/>
      <p:regular r:id="rId14"/>
      <p:bold r:id="rId15"/>
      <p:italic r:id="rId16"/>
      <p:boldItalic r:id="rId17"/>
    </p:embeddedFont>
    <p:embeddedFont>
      <p:font typeface="Open Sans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8B5"/>
    <a:srgbClr val="FFDD48"/>
    <a:srgbClr val="212131"/>
    <a:srgbClr val="75DCFE"/>
    <a:srgbClr val="007780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86424" autoAdjust="0"/>
  </p:normalViewPr>
  <p:slideViewPr>
    <p:cSldViewPr snapToGrid="0" showGuides="1">
      <p:cViewPr varScale="1">
        <p:scale>
          <a:sx n="69" d="100"/>
          <a:sy n="69" d="100"/>
        </p:scale>
        <p:origin x="1232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9231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0029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3517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9615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0742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4721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E8B5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00E8B5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  <p:sp>
        <p:nvSpPr>
          <p:cNvPr id="6" name="Segnaposto immagine 6">
            <a:extLst>
              <a:ext uri="{FF2B5EF4-FFF2-40B4-BE49-F238E27FC236}">
                <a16:creationId xmlns:a16="http://schemas.microsoft.com/office/drawing/2014/main" id="{83D9E175-2BE6-47DD-9973-55D32C2275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625" y="6356350"/>
            <a:ext cx="2205038" cy="501650"/>
          </a:xfrm>
        </p:spPr>
        <p:txBody>
          <a:bodyPr/>
          <a:lstStyle>
            <a:lvl1pPr>
              <a:defRPr sz="800">
                <a:latin typeface="+mj-lt"/>
              </a:defRPr>
            </a:lvl1pPr>
          </a:lstStyle>
          <a:p>
            <a:r>
              <a:rPr lang="it-IT" dirty="0">
                <a:latin typeface="+mj-lt"/>
              </a:rPr>
              <a:t>Hai un immagine da inserire?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E8B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00E8B5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3 columns">
  <p:cSld name="Title + 3 columns">
    <p:bg>
      <p:bgPr>
        <a:solidFill>
          <a:schemeClr val="bg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A6EE25BB-7DC6-4D0E-B19E-C64EDD03692B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E8B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0" name="Shape 30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811675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bg1"/>
                </a:solidFill>
                <a:highlight>
                  <a:srgbClr val="00E8B5"/>
                </a:highlight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it-IT" dirty="0"/>
              <a:t>Fare click per inserire un titolo</a:t>
            </a:r>
            <a:endParaRPr dirty="0"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3448447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33" name="Shape 33"/>
          <p:cNvSpPr txBox="1">
            <a:spLocks noGrp="1"/>
          </p:cNvSpPr>
          <p:nvPr>
            <p:ph type="body" idx="3"/>
          </p:nvPr>
        </p:nvSpPr>
        <p:spPr>
          <a:xfrm>
            <a:off x="6069645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11" name="Shape 40">
            <a:extLst>
              <a:ext uri="{FF2B5EF4-FFF2-40B4-BE49-F238E27FC236}">
                <a16:creationId xmlns:a16="http://schemas.microsoft.com/office/drawing/2014/main" id="{865A9ED1-ED02-4317-A97B-700FE210F8A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bg1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2" name="Segnaposto piè di pagina 1">
            <a:extLst>
              <a:ext uri="{FF2B5EF4-FFF2-40B4-BE49-F238E27FC236}">
                <a16:creationId xmlns:a16="http://schemas.microsoft.com/office/drawing/2014/main" id="{FD52A56B-8194-418B-ABF1-9A8B13265E7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7A337F81-9D96-4B81-8F2B-61831A0F0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E8B5"/>
            </a:gs>
            <a:gs pos="100000">
              <a:srgbClr val="00E8B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E8B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6" r:id="rId5"/>
  </p:sldLayoutIdLst>
  <p:transition>
    <p:fade thruBlk="1"/>
  </p:transition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E8B5"/>
            </a:gs>
            <a:gs pos="100000">
              <a:srgbClr val="00E8B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1885394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it-IT" sz="3600" b="1" spc="-300" dirty="0" smtClean="0">
                <a:latin typeface="+mn-lt"/>
              </a:rPr>
              <a:t>LA MATERIA OSCURA</a:t>
            </a:r>
            <a:endParaRPr sz="3600" b="1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66873" y="4110502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ctr">
              <a:buFont typeface="Open Sans"/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Le </a:t>
            </a:r>
            <a:r>
              <a:rPr lang="en-US" sz="2400" b="1" dirty="0" err="1" smtClean="0">
                <a:solidFill>
                  <a:schemeClr val="bg1"/>
                </a:solidFill>
                <a:latin typeface="+mj-lt"/>
              </a:rPr>
              <a:t>professioni</a:t>
            </a: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 della </a:t>
            </a:r>
            <a:r>
              <a:rPr lang="en-US" sz="2400" b="1" dirty="0" err="1" smtClean="0">
                <a:solidFill>
                  <a:schemeClr val="bg1"/>
                </a:solidFill>
                <a:latin typeface="+mj-lt"/>
              </a:rPr>
              <a:t>comunicazione</a:t>
            </a: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+mj-lt"/>
              </a:rPr>
              <a:t>fra</a:t>
            </a: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 hard 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e</a:t>
            </a:r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 soft skill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Font typeface="Open Sans"/>
              <a:buNone/>
            </a:pPr>
            <a:endParaRPr lang="en-US" sz="1800" dirty="0">
              <a:solidFill>
                <a:schemeClr val="bg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i="1" dirty="0" smtClean="0">
                <a:solidFill>
                  <a:schemeClr val="bg1"/>
                </a:solidFill>
                <a:latin typeface="+mj-lt"/>
              </a:rPr>
              <a:t>Mariagrazia Fanchi </a:t>
            </a:r>
          </a:p>
          <a:p>
            <a:pPr marL="0" indent="0">
              <a:buFont typeface="Open Sans"/>
              <a:buNone/>
            </a:pPr>
            <a:r>
              <a:rPr lang="en-US" sz="1800" i="1" dirty="0" smtClean="0">
                <a:solidFill>
                  <a:schemeClr val="bg1"/>
                </a:solidFill>
                <a:latin typeface="+mj-lt"/>
              </a:rPr>
              <a:t>Università Cattolica del </a:t>
            </a:r>
            <a:r>
              <a:rPr lang="en-US" sz="1800" i="1" dirty="0" err="1" smtClean="0">
                <a:solidFill>
                  <a:schemeClr val="bg1"/>
                </a:solidFill>
                <a:latin typeface="+mj-lt"/>
              </a:rPr>
              <a:t>Sacro</a:t>
            </a:r>
            <a:r>
              <a:rPr lang="en-US" sz="1800" i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00" i="1" dirty="0" err="1" smtClean="0">
                <a:solidFill>
                  <a:schemeClr val="bg1"/>
                </a:solidFill>
                <a:latin typeface="+mj-lt"/>
              </a:rPr>
              <a:t>Cuore</a:t>
            </a:r>
            <a:endParaRPr lang="en-US" sz="1200" i="1" dirty="0">
              <a:solidFill>
                <a:schemeClr val="bg1"/>
              </a:solidFill>
              <a:latin typeface="+mj-lt"/>
            </a:endParaRPr>
          </a:p>
          <a:p>
            <a:pPr marL="0" indent="0" algn="ctr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 algn="ctr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sp>
        <p:nvSpPr>
          <p:cNvPr id="3" name="AutoShape 4" descr="Image result for digital skill + dark matter"/>
          <p:cNvSpPr>
            <a:spLocks noChangeAspect="1" noChangeArrowheads="1"/>
          </p:cNvSpPr>
          <p:nvPr/>
        </p:nvSpPr>
        <p:spPr bwMode="auto">
          <a:xfrm>
            <a:off x="4782994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AutoShape 8" descr="Image result for digital skill + dark mat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293" y="-15918"/>
            <a:ext cx="4662707" cy="68739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117485" y="5061527"/>
            <a:ext cx="6255300" cy="753030"/>
          </a:xfrm>
        </p:spPr>
        <p:txBody>
          <a:bodyPr/>
          <a:lstStyle/>
          <a:p>
            <a:r>
              <a:rPr lang="it-IT" sz="4000" dirty="0" smtClean="0"/>
              <a:t>3. Soft </a:t>
            </a:r>
            <a:r>
              <a:rPr lang="it-IT" sz="4000" dirty="0" err="1" smtClean="0"/>
              <a:t>skills</a:t>
            </a:r>
            <a:endParaRPr lang="it-IT" sz="4000" dirty="0"/>
          </a:p>
        </p:txBody>
      </p:sp>
      <p:pic>
        <p:nvPicPr>
          <p:cNvPr id="7170" name="Picture 2" descr="Image result for soft ski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287" y="1157427"/>
            <a:ext cx="4359075" cy="446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117485" y="1403927"/>
            <a:ext cx="4461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00E8B5"/>
                </a:solidFill>
              </a:rPr>
              <a:t>1. Pensiero critico</a:t>
            </a:r>
            <a:endParaRPr lang="it-IT" sz="4000" dirty="0">
              <a:solidFill>
                <a:srgbClr val="00E8B5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17485" y="3232727"/>
            <a:ext cx="49070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00E8B5"/>
                </a:solidFill>
              </a:rPr>
              <a:t>2</a:t>
            </a:r>
            <a:r>
              <a:rPr lang="it-IT" sz="4000" dirty="0" smtClean="0">
                <a:solidFill>
                  <a:srgbClr val="00E8B5"/>
                </a:solidFill>
              </a:rPr>
              <a:t>. Cultura umanistica</a:t>
            </a:r>
            <a:endParaRPr lang="it-IT" sz="4000" dirty="0">
              <a:solidFill>
                <a:srgbClr val="00E8B5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851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581893" y="1902688"/>
            <a:ext cx="450334" cy="63198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1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1244598" y="2127634"/>
            <a:ext cx="5936671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92 miliardi di euro di indotto</a:t>
            </a:r>
            <a:endParaRPr dirty="0"/>
          </a:p>
        </p:txBody>
      </p:sp>
      <p:sp>
        <p:nvSpPr>
          <p:cNvPr id="8" name="Shape 69"/>
          <p:cNvSpPr/>
          <p:nvPr/>
        </p:nvSpPr>
        <p:spPr>
          <a:xfrm>
            <a:off x="581892" y="3311231"/>
            <a:ext cx="549560" cy="6280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 smtClean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2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9" name="Shape 71"/>
          <p:cNvSpPr txBox="1">
            <a:spLocks/>
          </p:cNvSpPr>
          <p:nvPr/>
        </p:nvSpPr>
        <p:spPr>
          <a:xfrm>
            <a:off x="1267692" y="3406867"/>
            <a:ext cx="5936671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 spc="-15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swald"/>
              <a:buNone/>
              <a:defRPr sz="3000" b="0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indent="0"/>
            <a:r>
              <a:rPr lang="it-IT" dirty="0" smtClean="0"/>
              <a:t>1,5 milioni di persone occupate</a:t>
            </a:r>
          </a:p>
          <a:p>
            <a:pPr marL="0" indent="0"/>
            <a:endParaRPr lang="it-IT" dirty="0" smtClean="0"/>
          </a:p>
          <a:p>
            <a:pPr marL="0" indent="0"/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23273" y="573662"/>
            <a:ext cx="7546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FFFF"/>
              </a:buClr>
              <a:buSzPts val="3000"/>
            </a:pPr>
            <a:r>
              <a:rPr lang="it-IT" sz="3000" b="1" i="1" spc="-150" dirty="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rPr>
              <a:t>I numeri dell’industria culturale e creativa in </a:t>
            </a:r>
            <a:r>
              <a:rPr lang="it-IT" sz="3000" b="1" i="1" spc="-150" dirty="0" smtClean="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rPr>
              <a:t>Italia</a:t>
            </a:r>
            <a:endParaRPr lang="it-IT" sz="3000" b="1" i="1" spc="-150" dirty="0">
              <a:solidFill>
                <a:srgbClr val="FFFFFF"/>
              </a:solidFill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11" name="Shape 69"/>
          <p:cNvSpPr/>
          <p:nvPr/>
        </p:nvSpPr>
        <p:spPr>
          <a:xfrm>
            <a:off x="558804" y="4756719"/>
            <a:ext cx="549560" cy="6280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dirty="0">
                <a:solidFill>
                  <a:srgbClr val="FFFFFF">
                    <a:alpha val="26920"/>
                  </a:srgbClr>
                </a:solidFill>
                <a:latin typeface="Oswald"/>
              </a:rPr>
              <a:t>3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Oswald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865091" y="5874327"/>
            <a:ext cx="2890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dirty="0" smtClean="0">
                <a:solidFill>
                  <a:schemeClr val="bg1"/>
                </a:solidFill>
              </a:rPr>
              <a:t>Fonte – Io sono cultura, 2018</a:t>
            </a: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244597" y="4737605"/>
            <a:ext cx="63569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FFFF"/>
              </a:buClr>
              <a:buSzPts val="3000"/>
            </a:pPr>
            <a:r>
              <a:rPr lang="it-IT" sz="3000" spc="-150" dirty="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rPr>
              <a:t>255 miliardi di euro di valore complessivo generato</a:t>
            </a:r>
          </a:p>
          <a:p>
            <a:pPr>
              <a:buClr>
                <a:srgbClr val="FFFFFF"/>
              </a:buClr>
              <a:buSzPts val="3000"/>
            </a:pPr>
            <a:endParaRPr lang="it-IT" sz="3000" spc="-150" dirty="0">
              <a:solidFill>
                <a:srgbClr val="FFFFFF"/>
              </a:solidFill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Mariagrazia Fanchi - Le professioni della Comunicazione fra hard e soft </a:t>
            </a:r>
            <a:r>
              <a:rPr lang="it-IT" dirty="0" err="1" smtClean="0"/>
              <a:t>skill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bollywo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7980218" cy="635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gnaposto piè di pagina 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636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mage result for creative economy + 3 bi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773" y="101932"/>
            <a:ext cx="1270369" cy="187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creative economy + 3 big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550" y="2179786"/>
            <a:ext cx="1292188" cy="194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mage result for creative economy + 3 big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6" y="104630"/>
            <a:ext cx="3835673" cy="608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232" y="101933"/>
            <a:ext cx="1241427" cy="187498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232" y="4287552"/>
            <a:ext cx="1306642" cy="2003518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83" y="2164488"/>
            <a:ext cx="1241427" cy="1955078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"/>
          <a:stretch/>
        </p:blipFill>
        <p:spPr>
          <a:xfrm>
            <a:off x="4273550" y="4268246"/>
            <a:ext cx="1371600" cy="2042410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291" y="2164488"/>
            <a:ext cx="1355869" cy="1992297"/>
          </a:xfrm>
          <a:prstGeom prst="rect">
            <a:avLst/>
          </a:prstGeom>
        </p:spPr>
      </p:pic>
      <p:sp>
        <p:nvSpPr>
          <p:cNvPr id="17" name="Segnaposto piè di pagina 1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705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piè di pagina 1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5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2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3"/>
          <a:srcRect l="-1120"/>
          <a:stretch/>
        </p:blipFill>
        <p:spPr>
          <a:xfrm>
            <a:off x="-59109" y="-1"/>
            <a:ext cx="5833689" cy="635635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1975" cy="275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1975" cy="275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1975" y="5844430"/>
            <a:ext cx="25417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1" dirty="0" smtClean="0"/>
              <a:t>Il libro bianco delle professioni della comunicazione (Franco Angeli, 2017)</a:t>
            </a:r>
            <a:endParaRPr lang="it-IT" sz="1100" i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6233396" y="2030609"/>
            <a:ext cx="25861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FFFF"/>
              </a:buClr>
              <a:buSzPts val="3000"/>
            </a:pPr>
            <a:r>
              <a:rPr lang="it-IT" sz="3000" b="1" i="1" spc="-150" dirty="0" smtClean="0">
                <a:solidFill>
                  <a:srgbClr val="FFFFFF"/>
                </a:solidFill>
                <a:latin typeface="+mj-lt"/>
                <a:ea typeface="Oswald"/>
                <a:cs typeface="Oswald"/>
              </a:rPr>
              <a:t>Una costellazione di nuove professioni..</a:t>
            </a:r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0" y="-18905"/>
            <a:ext cx="6033760" cy="6356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6" name="Segnaposto testo 5"/>
          <p:cNvSpPr>
            <a:spLocks noGrp="1"/>
          </p:cNvSpPr>
          <p:nvPr>
            <p:ph type="body" idx="4294967295"/>
          </p:nvPr>
        </p:nvSpPr>
        <p:spPr>
          <a:xfrm>
            <a:off x="640928" y="570057"/>
            <a:ext cx="5122563" cy="765175"/>
          </a:xfrm>
        </p:spPr>
        <p:txBody>
          <a:bodyPr/>
          <a:lstStyle/>
          <a:p>
            <a:r>
              <a:rPr lang="it-IT" sz="1800" dirty="0" smtClean="0">
                <a:solidFill>
                  <a:schemeClr val="tx1"/>
                </a:solidFill>
              </a:rPr>
              <a:t>Profili e competenze </a:t>
            </a:r>
            <a:r>
              <a:rPr lang="it-IT" sz="1800" b="1" dirty="0" smtClean="0">
                <a:solidFill>
                  <a:schemeClr val="tx1"/>
                </a:solidFill>
              </a:rPr>
              <a:t>trasversali ai comparti dell’industria culturale</a:t>
            </a:r>
            <a:endParaRPr lang="it-IT" sz="1800" b="1" dirty="0">
              <a:solidFill>
                <a:schemeClr val="tx1"/>
              </a:solidFill>
            </a:endParaRPr>
          </a:p>
        </p:txBody>
      </p:sp>
      <p:sp>
        <p:nvSpPr>
          <p:cNvPr id="43" name="Segnaposto testo 5"/>
          <p:cNvSpPr>
            <a:spLocks noGrp="1"/>
          </p:cNvSpPr>
          <p:nvPr>
            <p:ph type="body" idx="4294967295"/>
          </p:nvPr>
        </p:nvSpPr>
        <p:spPr>
          <a:xfrm>
            <a:off x="640929" y="1742097"/>
            <a:ext cx="5122563" cy="765175"/>
          </a:xfrm>
        </p:spPr>
        <p:txBody>
          <a:bodyPr/>
          <a:lstStyle/>
          <a:p>
            <a:r>
              <a:rPr lang="it-IT" sz="1800" dirty="0" smtClean="0">
                <a:solidFill>
                  <a:schemeClr val="tx1"/>
                </a:solidFill>
              </a:rPr>
              <a:t>Formazione </a:t>
            </a:r>
            <a:r>
              <a:rPr lang="it-IT" sz="1800" b="1" dirty="0" smtClean="0">
                <a:solidFill>
                  <a:schemeClr val="tx1"/>
                </a:solidFill>
              </a:rPr>
              <a:t>interdisciplinare</a:t>
            </a:r>
            <a:endParaRPr lang="it-IT" sz="1800" b="1" dirty="0">
              <a:solidFill>
                <a:schemeClr val="tx1"/>
              </a:solidFill>
            </a:endParaRPr>
          </a:p>
        </p:txBody>
      </p:sp>
      <p:sp>
        <p:nvSpPr>
          <p:cNvPr id="47" name="Segnaposto testo 5"/>
          <p:cNvSpPr>
            <a:spLocks noGrp="1"/>
          </p:cNvSpPr>
          <p:nvPr>
            <p:ph type="body" idx="4294967295"/>
          </p:nvPr>
        </p:nvSpPr>
        <p:spPr>
          <a:xfrm>
            <a:off x="640929" y="2747884"/>
            <a:ext cx="5122563" cy="765175"/>
          </a:xfrm>
        </p:spPr>
        <p:txBody>
          <a:bodyPr/>
          <a:lstStyle/>
          <a:p>
            <a:r>
              <a:rPr lang="it-IT" sz="1800" b="1" dirty="0" smtClean="0">
                <a:solidFill>
                  <a:schemeClr val="tx1"/>
                </a:solidFill>
              </a:rPr>
              <a:t>Ruoli «</a:t>
            </a:r>
            <a:r>
              <a:rPr lang="it-IT" sz="1800" b="1" dirty="0" err="1" smtClean="0">
                <a:solidFill>
                  <a:schemeClr val="tx1"/>
                </a:solidFill>
              </a:rPr>
              <a:t>tailor</a:t>
            </a:r>
            <a:r>
              <a:rPr lang="it-IT" sz="1800" b="1" dirty="0" smtClean="0">
                <a:solidFill>
                  <a:schemeClr val="tx1"/>
                </a:solidFill>
              </a:rPr>
              <a:t> made»</a:t>
            </a:r>
            <a:r>
              <a:rPr lang="it-IT" sz="1800" dirty="0" smtClean="0">
                <a:solidFill>
                  <a:schemeClr val="tx1"/>
                </a:solidFill>
              </a:rPr>
              <a:t>, che valorizzano i talenti dei soggetti</a:t>
            </a:r>
            <a:endParaRPr lang="it-IT" sz="1800" dirty="0">
              <a:solidFill>
                <a:schemeClr val="tx1"/>
              </a:solidFill>
            </a:endParaRPr>
          </a:p>
        </p:txBody>
      </p:sp>
      <p:sp>
        <p:nvSpPr>
          <p:cNvPr id="51" name="Segnaposto testo 5"/>
          <p:cNvSpPr>
            <a:spLocks noGrp="1"/>
          </p:cNvSpPr>
          <p:nvPr>
            <p:ph type="body" idx="4294967295"/>
          </p:nvPr>
        </p:nvSpPr>
        <p:spPr>
          <a:xfrm>
            <a:off x="640929" y="4206250"/>
            <a:ext cx="5122563" cy="765175"/>
          </a:xfrm>
        </p:spPr>
        <p:txBody>
          <a:bodyPr/>
          <a:lstStyle/>
          <a:p>
            <a:r>
              <a:rPr lang="it-IT" sz="1800" b="1" dirty="0" smtClean="0">
                <a:solidFill>
                  <a:schemeClr val="tx1"/>
                </a:solidFill>
              </a:rPr>
              <a:t>Formazione</a:t>
            </a:r>
            <a:r>
              <a:rPr lang="it-IT" sz="1800" dirty="0" smtClean="0">
                <a:solidFill>
                  <a:schemeClr val="tx1"/>
                </a:solidFill>
              </a:rPr>
              <a:t> </a:t>
            </a:r>
            <a:r>
              <a:rPr lang="it-IT" sz="1800" b="1" dirty="0" smtClean="0">
                <a:solidFill>
                  <a:schemeClr val="tx1"/>
                </a:solidFill>
              </a:rPr>
              <a:t>permanente</a:t>
            </a:r>
            <a:endParaRPr lang="it-IT" sz="1800" b="1" dirty="0">
              <a:solidFill>
                <a:schemeClr val="tx1"/>
              </a:solidFill>
            </a:endParaRPr>
          </a:p>
        </p:txBody>
      </p:sp>
      <p:sp>
        <p:nvSpPr>
          <p:cNvPr id="65" name="Segnaposto testo 5"/>
          <p:cNvSpPr>
            <a:spLocks noGrp="1"/>
          </p:cNvSpPr>
          <p:nvPr>
            <p:ph type="body" idx="4294967295"/>
          </p:nvPr>
        </p:nvSpPr>
        <p:spPr>
          <a:xfrm>
            <a:off x="640928" y="5267454"/>
            <a:ext cx="5122563" cy="765175"/>
          </a:xfrm>
        </p:spPr>
        <p:txBody>
          <a:bodyPr/>
          <a:lstStyle/>
          <a:p>
            <a:r>
              <a:rPr lang="it-IT" sz="1800" b="1" dirty="0" smtClean="0">
                <a:solidFill>
                  <a:schemeClr val="tx1"/>
                </a:solidFill>
              </a:rPr>
              <a:t>«Spessore umano»</a:t>
            </a:r>
            <a:endParaRPr lang="it-IT" sz="1800" b="1" dirty="0">
              <a:solidFill>
                <a:schemeClr val="tx1"/>
              </a:solidFill>
            </a:endParaRPr>
          </a:p>
        </p:txBody>
      </p:sp>
      <p:sp>
        <p:nvSpPr>
          <p:cNvPr id="68" name="CasellaDiTesto 67"/>
          <p:cNvSpPr txBox="1"/>
          <p:nvPr/>
        </p:nvSpPr>
        <p:spPr>
          <a:xfrm>
            <a:off x="6236998" y="2886752"/>
            <a:ext cx="26323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FFFF"/>
              </a:buClr>
              <a:buSzPts val="3000"/>
            </a:pPr>
            <a:r>
              <a:rPr lang="it-IT" sz="3000" b="1" i="1" spc="-150" dirty="0" smtClean="0">
                <a:solidFill>
                  <a:schemeClr val="bg1"/>
                </a:solidFill>
                <a:latin typeface="+mj-lt"/>
                <a:ea typeface="Oswald"/>
                <a:cs typeface="Oswald"/>
                <a:sym typeface="Oswald"/>
              </a:rPr>
              <a:t>.. che necessitano di nuove competenze</a:t>
            </a:r>
            <a:endParaRPr lang="it-IT" sz="3000" b="1" i="1" spc="-150" dirty="0">
              <a:solidFill>
                <a:schemeClr val="bg1"/>
              </a:solidFill>
              <a:latin typeface="+mj-lt"/>
              <a:ea typeface="Oswald"/>
              <a:cs typeface="Oswald"/>
              <a:sym typeface="Oswald"/>
            </a:endParaRPr>
          </a:p>
        </p:txBody>
      </p:sp>
      <p:pic>
        <p:nvPicPr>
          <p:cNvPr id="5124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14" y="570057"/>
            <a:ext cx="553027" cy="55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89" y="1742097"/>
            <a:ext cx="553027" cy="55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48" y="2978790"/>
            <a:ext cx="553027" cy="55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59" y="4206250"/>
            <a:ext cx="553027" cy="55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67" y="5267454"/>
            <a:ext cx="553027" cy="55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egnaposto piè di pagina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942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191375" y="1042011"/>
            <a:ext cx="6255300" cy="753030"/>
          </a:xfrm>
        </p:spPr>
        <p:txBody>
          <a:bodyPr/>
          <a:lstStyle/>
          <a:p>
            <a:r>
              <a:rPr lang="it-IT" sz="4000" dirty="0" smtClean="0"/>
              <a:t>1.Pensiero critico</a:t>
            </a:r>
            <a:endParaRPr lang="it-IT" sz="40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91374" y="2803283"/>
            <a:ext cx="4731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00E8B5"/>
                </a:solidFill>
              </a:rPr>
              <a:t>2</a:t>
            </a:r>
            <a:r>
              <a:rPr lang="it-IT" sz="4000" dirty="0" smtClean="0">
                <a:solidFill>
                  <a:srgbClr val="00E8B5"/>
                </a:solidFill>
              </a:rPr>
              <a:t>. Cultura umanistica</a:t>
            </a:r>
            <a:endParaRPr lang="it-IT" sz="4000" dirty="0">
              <a:solidFill>
                <a:srgbClr val="00E8B5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91375" y="5157282"/>
            <a:ext cx="4461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00E8B5"/>
                </a:solidFill>
              </a:rPr>
              <a:t>3. Soft </a:t>
            </a:r>
            <a:r>
              <a:rPr lang="it-IT" sz="4000" dirty="0" err="1" smtClean="0">
                <a:solidFill>
                  <a:srgbClr val="00E8B5"/>
                </a:solidFill>
              </a:rPr>
              <a:t>skills</a:t>
            </a:r>
            <a:endParaRPr lang="it-IT" sz="4000" dirty="0">
              <a:solidFill>
                <a:srgbClr val="00E8B5"/>
              </a:solidFill>
            </a:endParaRPr>
          </a:p>
        </p:txBody>
      </p:sp>
      <p:pic>
        <p:nvPicPr>
          <p:cNvPr id="10242" name="Picture 2" descr="Image result for critical thin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108" y="11451"/>
            <a:ext cx="5153891" cy="634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438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117484" y="3388047"/>
            <a:ext cx="6255300" cy="753030"/>
          </a:xfrm>
        </p:spPr>
        <p:txBody>
          <a:bodyPr/>
          <a:lstStyle/>
          <a:p>
            <a:r>
              <a:rPr lang="it-IT" sz="4000" dirty="0" smtClean="0"/>
              <a:t>2. Cultura umanistica</a:t>
            </a:r>
            <a:endParaRPr lang="it-IT" sz="40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17485" y="1403927"/>
            <a:ext cx="4461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00E8B5"/>
                </a:solidFill>
              </a:rPr>
              <a:t>1. Pensiero critico</a:t>
            </a:r>
            <a:endParaRPr lang="it-IT" sz="4000" dirty="0">
              <a:solidFill>
                <a:srgbClr val="00E8B5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91375" y="5157282"/>
            <a:ext cx="4461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00E8B5"/>
                </a:solidFill>
              </a:rPr>
              <a:t>3. Soft </a:t>
            </a:r>
            <a:r>
              <a:rPr lang="it-IT" sz="4000" dirty="0" err="1" smtClean="0">
                <a:solidFill>
                  <a:srgbClr val="00E8B5"/>
                </a:solidFill>
              </a:rPr>
              <a:t>skills</a:t>
            </a:r>
            <a:endParaRPr lang="it-IT" sz="4000" dirty="0">
              <a:solidFill>
                <a:srgbClr val="00E8B5"/>
              </a:solidFill>
            </a:endParaRPr>
          </a:p>
        </p:txBody>
      </p:sp>
      <p:pic>
        <p:nvPicPr>
          <p:cNvPr id="8194" name="Picture 2" descr="Image result for humanities knowled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539" y="0"/>
            <a:ext cx="4491462" cy="635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Mariagrazia Fanchi - Le professioni della Comunicazione fra hard e soft skill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149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2889</TotalTime>
  <Words>251</Words>
  <Application>Microsoft Office PowerPoint</Application>
  <PresentationFormat>Presentazione su schermo (4:3)</PresentationFormat>
  <Paragraphs>41</Paragraphs>
  <Slides>10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Oswald</vt:lpstr>
      <vt:lpstr>Arial</vt:lpstr>
      <vt:lpstr>Open Sans</vt:lpstr>
      <vt:lpstr>Oberon template</vt:lpstr>
      <vt:lpstr>LA MATERIA OSCURA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1.Pensiero critico</vt:lpstr>
      <vt:lpstr>2. Cultura umanistica</vt:lpstr>
      <vt:lpstr>3. Soft skills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Padoan Francesca</dc:creator>
  <cp:lastModifiedBy>Fanchi Mariagrazia</cp:lastModifiedBy>
  <cp:revision>76</cp:revision>
  <dcterms:modified xsi:type="dcterms:W3CDTF">2018-08-24T08:37:28Z</dcterms:modified>
</cp:coreProperties>
</file>