
<file path=[Content_Types].xml><?xml version="1.0" encoding="utf-8"?>
<Types xmlns="http://schemas.openxmlformats.org/package/2006/content-types">
  <Default Extension="png" ContentType="image/png"/>
  <Default Extension="xlsm" ContentType="application/vnd.ms-excel.sheet.macroEnabled.12"/>
  <Default Extension="jpeg" ContentType="image/jpeg"/>
  <Default Extension="emf" ContentType="image/x-emf"/>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notesSlides/notesSlide8.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notesSlides/notesSlide9.xml" ContentType="application/vnd.openxmlformats-officedocument.presentationml.notesSlide+xml"/>
  <Override PartName="/ppt/charts/chart5.xml" ContentType="application/vnd.openxmlformats-officedocument.drawingml.chart+xml"/>
  <Override PartName="/ppt/notesSlides/notesSlide10.xml" ContentType="application/vnd.openxmlformats-officedocument.presentationml.notesSlide+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notesSlides/notesSlide11.xml" ContentType="application/vnd.openxmlformats-officedocument.presentationml.notesSlide+xml"/>
  <Override PartName="/ppt/charts/chart9.xml" ContentType="application/vnd.openxmlformats-officedocument.drawingml.chart+xml"/>
  <Override PartName="/ppt/notesSlides/notesSlide12.xml" ContentType="application/vnd.openxmlformats-officedocument.presentationml.notesSlide+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7" r:id="rId1"/>
  </p:sldMasterIdLst>
  <p:notesMasterIdLst>
    <p:notesMasterId r:id="rId22"/>
  </p:notesMasterIdLst>
  <p:handoutMasterIdLst>
    <p:handoutMasterId r:id="rId23"/>
  </p:handoutMasterIdLst>
  <p:sldIdLst>
    <p:sldId id="303" r:id="rId2"/>
    <p:sldId id="299" r:id="rId3"/>
    <p:sldId id="263" r:id="rId4"/>
    <p:sldId id="286" r:id="rId5"/>
    <p:sldId id="288" r:id="rId6"/>
    <p:sldId id="289" r:id="rId7"/>
    <p:sldId id="287" r:id="rId8"/>
    <p:sldId id="290" r:id="rId9"/>
    <p:sldId id="291" r:id="rId10"/>
    <p:sldId id="293" r:id="rId11"/>
    <p:sldId id="294" r:id="rId12"/>
    <p:sldId id="295" r:id="rId13"/>
    <p:sldId id="297" r:id="rId14"/>
    <p:sldId id="298" r:id="rId15"/>
    <p:sldId id="268" r:id="rId16"/>
    <p:sldId id="271" r:id="rId17"/>
    <p:sldId id="296" r:id="rId18"/>
    <p:sldId id="301" r:id="rId19"/>
    <p:sldId id="302" r:id="rId20"/>
    <p:sldId id="279" r:id="rId21"/>
  </p:sldIdLst>
  <p:sldSz cx="9144000" cy="6858000" type="screen4x3"/>
  <p:notesSz cx="6858000" cy="9144000"/>
  <p:embeddedFontLst>
    <p:embeddedFont>
      <p:font typeface="Century Gothic" pitchFamily="34" charset="0"/>
      <p:regular r:id="rId24"/>
      <p:bold r:id="rId25"/>
      <p:italic r:id="rId26"/>
      <p:boldItalic r:id="rId27"/>
    </p:embeddedFont>
    <p:embeddedFont>
      <p:font typeface="ＭＳ Ｐゴシック" pitchFamily="34" charset="-128"/>
      <p:regular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2131"/>
    <a:srgbClr val="F62263"/>
    <a:srgbClr val="EC5E2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DC640DFA-2569-42E5-B38A-1A39FE260900}">
  <a:tblStyle styleId="{DC640DFA-2569-42E5-B38A-1A39FE260900}"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8" autoAdjust="0"/>
    <p:restoredTop sz="86424" autoAdjust="0"/>
  </p:normalViewPr>
  <p:slideViewPr>
    <p:cSldViewPr snapToGrid="0" showGuides="1">
      <p:cViewPr varScale="1">
        <p:scale>
          <a:sx n="78" d="100"/>
          <a:sy n="78" d="100"/>
        </p:scale>
        <p:origin x="-90" y="-26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0" d="100"/>
          <a:sy n="70" d="100"/>
        </p:scale>
        <p:origin x="2388"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4.fntdata"/><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Foglio_con_attivazione_macro_di_Microsoft_Excel1.xlsm"/></Relationships>
</file>

<file path=ppt/charts/_rels/chart10.xml.rels><?xml version="1.0" encoding="UTF-8" standalone="yes"?>
<Relationships xmlns="http://schemas.openxmlformats.org/package/2006/relationships"><Relationship Id="rId1" Type="http://schemas.openxmlformats.org/officeDocument/2006/relationships/package" Target="../embeddings/Foglio_con_attivazione_macro_di_Microsoft_Excel10.xlsm"/></Relationships>
</file>

<file path=ppt/charts/_rels/chart11.xml.rels><?xml version="1.0" encoding="UTF-8" standalone="yes"?>
<Relationships xmlns="http://schemas.openxmlformats.org/package/2006/relationships"><Relationship Id="rId1" Type="http://schemas.openxmlformats.org/officeDocument/2006/relationships/package" Target="../embeddings/Foglio_con_attivazione_macro_di_Microsoft_Excel11.xlsm"/></Relationships>
</file>

<file path=ppt/charts/_rels/chart12.xml.rels><?xml version="1.0" encoding="UTF-8" standalone="yes"?>
<Relationships xmlns="http://schemas.openxmlformats.org/package/2006/relationships"><Relationship Id="rId1" Type="http://schemas.openxmlformats.org/officeDocument/2006/relationships/package" Target="../embeddings/Foglio_con_attivazione_macro_di_Microsoft_Excel12.xlsm"/></Relationships>
</file>

<file path=ppt/charts/_rels/chart2.xml.rels><?xml version="1.0" encoding="UTF-8" standalone="yes"?>
<Relationships xmlns="http://schemas.openxmlformats.org/package/2006/relationships"><Relationship Id="rId1" Type="http://schemas.openxmlformats.org/officeDocument/2006/relationships/package" Target="../embeddings/Foglio_con_attivazione_macro_di_Microsoft_Excel2.xlsm"/></Relationships>
</file>

<file path=ppt/charts/_rels/chart3.xml.rels><?xml version="1.0" encoding="UTF-8" standalone="yes"?>
<Relationships xmlns="http://schemas.openxmlformats.org/package/2006/relationships"><Relationship Id="rId1" Type="http://schemas.openxmlformats.org/officeDocument/2006/relationships/package" Target="../embeddings/Foglio_con_attivazione_macro_di_Microsoft_Excel3.xlsm"/></Relationships>
</file>

<file path=ppt/charts/_rels/chart4.xml.rels><?xml version="1.0" encoding="UTF-8" standalone="yes"?>
<Relationships xmlns="http://schemas.openxmlformats.org/package/2006/relationships"><Relationship Id="rId1" Type="http://schemas.openxmlformats.org/officeDocument/2006/relationships/package" Target="../embeddings/Foglio_con_attivazione_macro_di_Microsoft_Excel4.xlsm"/></Relationships>
</file>

<file path=ppt/charts/_rels/chart5.xml.rels><?xml version="1.0" encoding="UTF-8" standalone="yes"?>
<Relationships xmlns="http://schemas.openxmlformats.org/package/2006/relationships"><Relationship Id="rId1" Type="http://schemas.openxmlformats.org/officeDocument/2006/relationships/package" Target="../embeddings/Foglio_con_attivazione_macro_di_Microsoft_Excel5.xlsm"/></Relationships>
</file>

<file path=ppt/charts/_rels/chart6.xml.rels><?xml version="1.0" encoding="UTF-8" standalone="yes"?>
<Relationships xmlns="http://schemas.openxmlformats.org/package/2006/relationships"><Relationship Id="rId1" Type="http://schemas.openxmlformats.org/officeDocument/2006/relationships/package" Target="../embeddings/Foglio_con_attivazione_macro_di_Microsoft_Excel6.xlsm"/></Relationships>
</file>

<file path=ppt/charts/_rels/chart7.xml.rels><?xml version="1.0" encoding="UTF-8" standalone="yes"?>
<Relationships xmlns="http://schemas.openxmlformats.org/package/2006/relationships"><Relationship Id="rId1" Type="http://schemas.openxmlformats.org/officeDocument/2006/relationships/package" Target="../embeddings/Foglio_con_attivazione_macro_di_Microsoft_Excel7.xlsm"/></Relationships>
</file>

<file path=ppt/charts/_rels/chart8.xml.rels><?xml version="1.0" encoding="UTF-8" standalone="yes"?>
<Relationships xmlns="http://schemas.openxmlformats.org/package/2006/relationships"><Relationship Id="rId1" Type="http://schemas.openxmlformats.org/officeDocument/2006/relationships/package" Target="../embeddings/Foglio_con_attivazione_macro_di_Microsoft_Excel8.xlsm"/></Relationships>
</file>

<file path=ppt/charts/_rels/chart9.xml.rels><?xml version="1.0" encoding="UTF-8" standalone="yes"?>
<Relationships xmlns="http://schemas.openxmlformats.org/package/2006/relationships"><Relationship Id="rId1" Type="http://schemas.openxmlformats.org/officeDocument/2006/relationships/package" Target="../embeddings/Foglio_con_attivazione_macro_di_Microsoft_Excel9.xlsm"/></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sz="1796" b="0" i="0" u="none" strike="noStrike" baseline="0">
                <a:solidFill>
                  <a:srgbClr val="000000"/>
                </a:solidFill>
                <a:latin typeface="Calibri"/>
                <a:ea typeface="Calibri"/>
                <a:cs typeface="Calibri"/>
              </a:defRPr>
            </a:pPr>
            <a:r>
              <a:rPr lang="en-US" sz="1798" b="1" i="0" u="none" strike="noStrike" baseline="0" dirty="0">
                <a:solidFill>
                  <a:srgbClr val="333399"/>
                </a:solidFill>
                <a:latin typeface="Century Gothic"/>
                <a:ea typeface="Century Gothic"/>
                <a:cs typeface="Century Gothic"/>
              </a:rPr>
              <a:t>AREA DI STUDIO</a:t>
            </a:r>
          </a:p>
          <a:p>
            <a:pPr>
              <a:defRPr sz="1796" b="0" i="0" u="none" strike="noStrike" baseline="0">
                <a:solidFill>
                  <a:srgbClr val="000000"/>
                </a:solidFill>
                <a:latin typeface="Calibri"/>
                <a:ea typeface="Calibri"/>
                <a:cs typeface="Calibri"/>
              </a:defRPr>
            </a:pPr>
            <a:r>
              <a:rPr lang="en-US" sz="1798" b="1" i="0" u="none" strike="noStrike" baseline="0" dirty="0">
                <a:solidFill>
                  <a:srgbClr val="333399"/>
                </a:solidFill>
                <a:latin typeface="Century Gothic"/>
                <a:ea typeface="Century Gothic"/>
                <a:cs typeface="Century Gothic"/>
              </a:rPr>
              <a:t>(</a:t>
            </a:r>
            <a:r>
              <a:rPr lang="en-US" sz="1798" b="1" i="0" u="none" strike="noStrike" baseline="0" dirty="0" err="1">
                <a:solidFill>
                  <a:srgbClr val="333399"/>
                </a:solidFill>
                <a:latin typeface="Century Gothic"/>
                <a:ea typeface="Century Gothic"/>
                <a:cs typeface="Century Gothic"/>
              </a:rPr>
              <a:t>studenti</a:t>
            </a:r>
            <a:r>
              <a:rPr lang="en-US" sz="1798" b="1" i="0" u="none" strike="noStrike" baseline="0" dirty="0">
                <a:solidFill>
                  <a:srgbClr val="333399"/>
                </a:solidFill>
                <a:latin typeface="Century Gothic"/>
                <a:ea typeface="Century Gothic"/>
                <a:cs typeface="Century Gothic"/>
              </a:rPr>
              <a:t>, </a:t>
            </a:r>
            <a:r>
              <a:rPr lang="en-US" sz="1798" b="1" i="0" u="none" strike="noStrike" baseline="0" dirty="0" err="1">
                <a:solidFill>
                  <a:srgbClr val="333399"/>
                </a:solidFill>
                <a:latin typeface="Century Gothic"/>
                <a:ea typeface="Century Gothic"/>
                <a:cs typeface="Century Gothic"/>
              </a:rPr>
              <a:t>laureati</a:t>
            </a:r>
            <a:r>
              <a:rPr lang="en-US" sz="1798" b="1" i="0" u="none" strike="noStrike" baseline="0" dirty="0">
                <a:solidFill>
                  <a:srgbClr val="333399"/>
                </a:solidFill>
                <a:latin typeface="Century Gothic"/>
                <a:ea typeface="Century Gothic"/>
                <a:cs typeface="Century Gothic"/>
              </a:rPr>
              <a:t> e </a:t>
            </a:r>
            <a:r>
              <a:rPr lang="en-US" sz="1798" b="1" i="0" u="none" strike="noStrike" baseline="0" dirty="0" smtClean="0">
                <a:solidFill>
                  <a:srgbClr val="333399"/>
                </a:solidFill>
                <a:latin typeface="Century Gothic"/>
                <a:ea typeface="Century Gothic"/>
                <a:cs typeface="Century Gothic"/>
              </a:rPr>
              <a:t>young professional</a:t>
            </a:r>
            <a:r>
              <a:rPr lang="en-US" sz="1798" b="1" i="0" u="none" strike="noStrike" baseline="0" dirty="0">
                <a:solidFill>
                  <a:srgbClr val="333399"/>
                </a:solidFill>
                <a:latin typeface="Century Gothic"/>
                <a:ea typeface="Century Gothic"/>
                <a:cs typeface="Century Gothic"/>
              </a:rPr>
              <a:t>)</a:t>
            </a:r>
          </a:p>
        </c:rich>
      </c:tx>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1.4246383916387899E-2"/>
          <c:y val="0.31199975393700802"/>
          <c:w val="0.43258278329778699"/>
          <c:h val="0.50362524606299197"/>
        </c:manualLayout>
      </c:layout>
      <c:pie3DChart>
        <c:varyColors val="1"/>
        <c:ser>
          <c:idx val="0"/>
          <c:order val="0"/>
          <c:tx>
            <c:strRef>
              <c:f>Foglio1!$B$1</c:f>
              <c:strCache>
                <c:ptCount val="1"/>
                <c:pt idx="0">
                  <c:v>AREA DI STUDIO (studenti, laureati e young professional)</c:v>
                </c:pt>
              </c:strCache>
            </c:strRef>
          </c:tx>
          <c:explosion val="25"/>
          <c:dPt>
            <c:idx val="0"/>
            <c:bubble3D val="0"/>
          </c:dPt>
          <c:dPt>
            <c:idx val="1"/>
            <c:bubble3D val="0"/>
          </c:dPt>
          <c:dPt>
            <c:idx val="2"/>
            <c:bubble3D val="0"/>
          </c:dPt>
          <c:dPt>
            <c:idx val="3"/>
            <c:bubble3D val="0"/>
          </c:dPt>
          <c:dPt>
            <c:idx val="4"/>
            <c:bubble3D val="0"/>
          </c:dPt>
          <c:dLbls>
            <c:dLbl>
              <c:idx val="0"/>
              <c:layout>
                <c:manualLayout>
                  <c:x val="-0.10815059181466199"/>
                  <c:y val="1.3672982283464599E-2"/>
                </c:manualLayout>
              </c:layout>
              <c:spPr/>
              <c:txPr>
                <a:bodyPr/>
                <a:lstStyle/>
                <a:p>
                  <a:pPr>
                    <a:defRPr>
                      <a:solidFill>
                        <a:srgbClr val="FFFFFF"/>
                      </a:solidFill>
                    </a:defRPr>
                  </a:pPr>
                  <a:endParaRPr lang="it-IT"/>
                </a:p>
              </c:txPr>
              <c:dLblPos val="bestFit"/>
              <c:showLegendKey val="0"/>
              <c:showVal val="0"/>
              <c:showCatName val="0"/>
              <c:showSerName val="0"/>
              <c:showPercent val="1"/>
              <c:showBubbleSize val="0"/>
            </c:dLbl>
            <c:showLegendKey val="0"/>
            <c:showVal val="0"/>
            <c:showCatName val="0"/>
            <c:showSerName val="0"/>
            <c:showPercent val="1"/>
            <c:showBubbleSize val="0"/>
            <c:showLeaderLines val="1"/>
          </c:dLbls>
          <c:cat>
            <c:strRef>
              <c:f>Foglio1!$A$2:$A$6</c:f>
              <c:strCache>
                <c:ptCount val="5"/>
                <c:pt idx="0">
                  <c:v>Facoltà Economiche</c:v>
                </c:pt>
                <c:pt idx="1">
                  <c:v>Facoltà Area Legale</c:v>
                </c:pt>
                <c:pt idx="2">
                  <c:v>Facoltà Umanistiche</c:v>
                </c:pt>
                <c:pt idx="3">
                  <c:v>Altre Facoltà</c:v>
                </c:pt>
                <c:pt idx="4">
                  <c:v>Ingegneria e Facoltà Tecnico/Scientifiche</c:v>
                </c:pt>
              </c:strCache>
            </c:strRef>
          </c:cat>
          <c:val>
            <c:numRef>
              <c:f>Foglio1!$B$2:$B$6</c:f>
              <c:numCache>
                <c:formatCode>General</c:formatCode>
                <c:ptCount val="5"/>
                <c:pt idx="0">
                  <c:v>46</c:v>
                </c:pt>
                <c:pt idx="1">
                  <c:v>15</c:v>
                </c:pt>
                <c:pt idx="2">
                  <c:v>28</c:v>
                </c:pt>
                <c:pt idx="3">
                  <c:v>4</c:v>
                </c:pt>
                <c:pt idx="4">
                  <c:v>7</c:v>
                </c:pt>
              </c:numCache>
            </c:numRef>
          </c:val>
        </c:ser>
        <c:dLbls>
          <c:showLegendKey val="0"/>
          <c:showVal val="0"/>
          <c:showCatName val="0"/>
          <c:showSerName val="0"/>
          <c:showPercent val="0"/>
          <c:showBubbleSize val="0"/>
          <c:showLeaderLines val="1"/>
        </c:dLbls>
      </c:pie3DChart>
      <c:spPr>
        <a:noFill/>
        <a:ln w="25377">
          <a:noFill/>
        </a:ln>
      </c:spPr>
    </c:plotArea>
    <c:legend>
      <c:legendPos val="r"/>
      <c:layout>
        <c:manualLayout>
          <c:xMode val="edge"/>
          <c:yMode val="edge"/>
          <c:x val="0.43987841407464501"/>
          <c:y val="0.31426820866141703"/>
          <c:w val="0.547284665259539"/>
          <c:h val="0.40533809055118097"/>
        </c:manualLayout>
      </c:layout>
      <c:overlay val="0"/>
      <c:txPr>
        <a:bodyPr/>
        <a:lstStyle/>
        <a:p>
          <a:pPr>
            <a:defRPr sz="1399">
              <a:latin typeface="Century Gothic"/>
              <a:cs typeface="Century Gothic"/>
            </a:defRPr>
          </a:pPr>
          <a:endParaRPr lang="it-IT"/>
        </a:p>
      </c:txPr>
    </c:legend>
    <c:plotVisOnly val="1"/>
    <c:dispBlanksAs val="gap"/>
    <c:showDLblsOverMax val="0"/>
  </c:chart>
  <c:txPr>
    <a:bodyPr/>
    <a:lstStyle/>
    <a:p>
      <a:pPr>
        <a:defRPr sz="1798"/>
      </a:pPr>
      <a:endParaRPr lang="it-IT"/>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sz="1800" b="1" i="0">
                <a:latin typeface="Century Gothic"/>
                <a:cs typeface="Century Gothic"/>
              </a:defRPr>
            </a:pPr>
            <a:r>
              <a:rPr lang="it-IT" sz="1600" b="1" i="0" dirty="0" smtClean="0">
                <a:solidFill>
                  <a:srgbClr val="1E5289"/>
                </a:solidFill>
                <a:latin typeface="Century Gothic"/>
                <a:cs typeface="Century Gothic"/>
              </a:rPr>
              <a:t>Piacenza 2017</a:t>
            </a:r>
            <a:endParaRPr lang="it-IT" sz="1600" b="1" i="0" dirty="0">
              <a:solidFill>
                <a:srgbClr val="1E5289"/>
              </a:solidFill>
              <a:latin typeface="Century Gothic"/>
              <a:cs typeface="Century Gothic"/>
            </a:endParaRPr>
          </a:p>
        </c:rich>
      </c:tx>
      <c:layout>
        <c:manualLayout>
          <c:xMode val="edge"/>
          <c:yMode val="edge"/>
          <c:x val="0.29831370727130002"/>
          <c:y val="8.5561497326203193E-3"/>
        </c:manualLayout>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6.6046695014054704E-2"/>
          <c:y val="0.25640117258995199"/>
          <c:w val="0.43375463534178299"/>
          <c:h val="0.50790218538842502"/>
        </c:manualLayout>
      </c:layout>
      <c:pie3DChart>
        <c:varyColors val="1"/>
        <c:ser>
          <c:idx val="0"/>
          <c:order val="0"/>
          <c:tx>
            <c:strRef>
              <c:f>Foglio1!$B$1</c:f>
              <c:strCache>
                <c:ptCount val="1"/>
                <c:pt idx="0">
                  <c:v>AREA DI STUDIO (studenti, laureati e young professional)</c:v>
                </c:pt>
              </c:strCache>
            </c:strRef>
          </c:tx>
          <c:explosion val="25"/>
          <c:dPt>
            <c:idx val="0"/>
            <c:bubble3D val="0"/>
          </c:dPt>
          <c:dPt>
            <c:idx val="1"/>
            <c:bubble3D val="0"/>
          </c:dPt>
          <c:dPt>
            <c:idx val="2"/>
            <c:bubble3D val="0"/>
          </c:dPt>
          <c:dPt>
            <c:idx val="3"/>
            <c:bubble3D val="0"/>
          </c:dPt>
          <c:dPt>
            <c:idx val="4"/>
            <c:bubble3D val="0"/>
          </c:dPt>
          <c:dLbls>
            <c:dLbl>
              <c:idx val="0"/>
              <c:layout>
                <c:manualLayout>
                  <c:x val="-0.114625586746746"/>
                  <c:y val="1.79498534262559E-2"/>
                </c:manualLayout>
              </c:layout>
              <c:spPr/>
              <c:txPr>
                <a:bodyPr/>
                <a:lstStyle/>
                <a:p>
                  <a:pPr>
                    <a:defRPr>
                      <a:solidFill>
                        <a:srgbClr val="FFFFFF"/>
                      </a:solidFill>
                    </a:defRPr>
                  </a:pPr>
                  <a:endParaRPr lang="it-IT"/>
                </a:p>
              </c:txPr>
              <c:dLblPos val="bestFit"/>
              <c:showLegendKey val="0"/>
              <c:showVal val="0"/>
              <c:showCatName val="0"/>
              <c:showSerName val="0"/>
              <c:showPercent val="1"/>
              <c:showBubbleSize val="0"/>
            </c:dLbl>
            <c:dLbl>
              <c:idx val="6"/>
              <c:layout>
                <c:manualLayout>
                  <c:x val="1.6698447011797801E-2"/>
                  <c:y val="-2.42081566057528E-2"/>
                </c:manualLayout>
              </c:layout>
              <c:spPr/>
              <c:txPr>
                <a:bodyPr/>
                <a:lstStyle/>
                <a:p>
                  <a:pPr>
                    <a:defRPr/>
                  </a:pPr>
                  <a:endParaRPr lang="it-IT"/>
                </a:p>
              </c:txPr>
              <c:dLblPos val="bestFit"/>
              <c:showLegendKey val="0"/>
              <c:showVal val="0"/>
              <c:showCatName val="0"/>
              <c:showSerName val="0"/>
              <c:showPercent val="1"/>
              <c:showBubbleSize val="0"/>
            </c:dLbl>
            <c:showLegendKey val="0"/>
            <c:showVal val="0"/>
            <c:showCatName val="0"/>
            <c:showSerName val="0"/>
            <c:showPercent val="1"/>
            <c:showBubbleSize val="0"/>
            <c:showLeaderLines val="1"/>
          </c:dLbls>
          <c:cat>
            <c:strRef>
              <c:f>Foglio1!$A$2:$A$6</c:f>
              <c:strCache>
                <c:ptCount val="5"/>
                <c:pt idx="0">
                  <c:v>Studia</c:v>
                </c:pt>
                <c:pt idx="1">
                  <c:v>Stage</c:v>
                </c:pt>
                <c:pt idx="2">
                  <c:v>Tirocinio</c:v>
                </c:pt>
                <c:pt idx="3">
                  <c:v>Lavoro stabile</c:v>
                </c:pt>
                <c:pt idx="4">
                  <c:v>Altro</c:v>
                </c:pt>
              </c:strCache>
            </c:strRef>
          </c:cat>
          <c:val>
            <c:numRef>
              <c:f>Foglio1!$B$2:$B$6</c:f>
              <c:numCache>
                <c:formatCode>General</c:formatCode>
                <c:ptCount val="5"/>
                <c:pt idx="0">
                  <c:v>44</c:v>
                </c:pt>
                <c:pt idx="1">
                  <c:v>15</c:v>
                </c:pt>
                <c:pt idx="2">
                  <c:v>14</c:v>
                </c:pt>
                <c:pt idx="3">
                  <c:v>9</c:v>
                </c:pt>
                <c:pt idx="4">
                  <c:v>28</c:v>
                </c:pt>
              </c:numCache>
            </c:numRef>
          </c:val>
        </c:ser>
        <c:dLbls>
          <c:showLegendKey val="0"/>
          <c:showVal val="0"/>
          <c:showCatName val="0"/>
          <c:showSerName val="0"/>
          <c:showPercent val="0"/>
          <c:showBubbleSize val="0"/>
          <c:showLeaderLines val="1"/>
        </c:dLbls>
      </c:pie3DChart>
      <c:spPr>
        <a:noFill/>
        <a:ln w="25403">
          <a:noFill/>
        </a:ln>
      </c:spPr>
    </c:plotArea>
    <c:legend>
      <c:legendPos val="r"/>
      <c:layout>
        <c:manualLayout>
          <c:xMode val="edge"/>
          <c:yMode val="edge"/>
          <c:x val="0.48936616724205401"/>
          <c:y val="0.23300861430782699"/>
          <c:w val="0.32601962551657299"/>
          <c:h val="0.518935661888418"/>
        </c:manualLayout>
      </c:layout>
      <c:overlay val="0"/>
      <c:txPr>
        <a:bodyPr/>
        <a:lstStyle/>
        <a:p>
          <a:pPr>
            <a:defRPr sz="1200">
              <a:latin typeface="Century Gothic"/>
              <a:cs typeface="Century Gothic"/>
            </a:defRPr>
          </a:pPr>
          <a:endParaRPr lang="it-IT"/>
        </a:p>
      </c:txPr>
    </c:legend>
    <c:plotVisOnly val="1"/>
    <c:dispBlanksAs val="gap"/>
    <c:showDLblsOverMax val="0"/>
  </c:chart>
  <c:txPr>
    <a:bodyPr/>
    <a:lstStyle/>
    <a:p>
      <a:pPr>
        <a:defRPr sz="1800"/>
      </a:pPr>
      <a:endParaRPr lang="it-IT"/>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sz="1799" b="1" i="0">
                <a:latin typeface="Century Gothic"/>
                <a:cs typeface="Century Gothic"/>
              </a:defRPr>
            </a:pPr>
            <a:r>
              <a:rPr lang="it-IT" sz="1599" b="1" i="0" dirty="0" smtClean="0">
                <a:solidFill>
                  <a:srgbClr val="1E5289"/>
                </a:solidFill>
                <a:latin typeface="Century Gothic"/>
                <a:cs typeface="Century Gothic"/>
              </a:rPr>
              <a:t>Brescia 2017</a:t>
            </a:r>
            <a:endParaRPr lang="it-IT" sz="1600" b="1" i="0" dirty="0">
              <a:solidFill>
                <a:srgbClr val="1E5289"/>
              </a:solidFill>
              <a:latin typeface="Century Gothic"/>
              <a:cs typeface="Century Gothic"/>
            </a:endParaRPr>
          </a:p>
        </c:rich>
      </c:tx>
      <c:layout>
        <c:manualLayout>
          <c:xMode val="edge"/>
          <c:yMode val="edge"/>
          <c:x val="0.38053405558347803"/>
          <c:y val="6.8429234807187503E-2"/>
        </c:manualLayout>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6.00938970902491E-2"/>
          <c:y val="0.31199985182665702"/>
          <c:w val="0.46618206585230898"/>
          <c:h val="0.54211675722639696"/>
        </c:manualLayout>
      </c:layout>
      <c:pie3DChart>
        <c:varyColors val="1"/>
        <c:ser>
          <c:idx val="0"/>
          <c:order val="0"/>
          <c:tx>
            <c:strRef>
              <c:f>Foglio1!$B$1</c:f>
              <c:strCache>
                <c:ptCount val="1"/>
                <c:pt idx="0">
                  <c:v>AREA DI STUDIO (studenti, laureati e young professional)</c:v>
                </c:pt>
              </c:strCache>
            </c:strRef>
          </c:tx>
          <c:explosion val="25"/>
          <c:dPt>
            <c:idx val="0"/>
            <c:bubble3D val="0"/>
          </c:dPt>
          <c:dPt>
            <c:idx val="1"/>
            <c:bubble3D val="0"/>
          </c:dPt>
          <c:dPt>
            <c:idx val="2"/>
            <c:bubble3D val="0"/>
          </c:dPt>
          <c:dPt>
            <c:idx val="3"/>
            <c:bubble3D val="0"/>
          </c:dPt>
          <c:dPt>
            <c:idx val="4"/>
            <c:bubble3D val="0"/>
          </c:dPt>
          <c:dLbls>
            <c:dLbl>
              <c:idx val="0"/>
              <c:layout>
                <c:manualLayout>
                  <c:x val="-0.10050927609310401"/>
                  <c:y val="-1.6264718411716499E-2"/>
                </c:manualLayout>
              </c:layout>
              <c:spPr/>
              <c:txPr>
                <a:bodyPr/>
                <a:lstStyle/>
                <a:p>
                  <a:pPr>
                    <a:defRPr>
                      <a:solidFill>
                        <a:schemeClr val="tx1"/>
                      </a:solidFill>
                    </a:defRPr>
                  </a:pPr>
                  <a:endParaRPr lang="it-IT"/>
                </a:p>
              </c:txPr>
              <c:dLblPos val="bestFit"/>
              <c:showLegendKey val="0"/>
              <c:showVal val="0"/>
              <c:showCatName val="0"/>
              <c:showSerName val="0"/>
              <c:showPercent val="1"/>
              <c:showBubbleSize val="0"/>
            </c:dLbl>
            <c:dLbl>
              <c:idx val="4"/>
              <c:layout>
                <c:manualLayout>
                  <c:x val="0.152017630408772"/>
                  <c:y val="-0.12813357153320701"/>
                </c:manualLayout>
              </c:layout>
              <c:spPr/>
              <c:txPr>
                <a:bodyPr/>
                <a:lstStyle/>
                <a:p>
                  <a:pPr>
                    <a:defRPr/>
                  </a:pPr>
                  <a:endParaRPr lang="it-IT"/>
                </a:p>
              </c:txPr>
              <c:dLblPos val="bestFit"/>
              <c:showLegendKey val="0"/>
              <c:showVal val="0"/>
              <c:showCatName val="0"/>
              <c:showSerName val="0"/>
              <c:showPercent val="1"/>
              <c:showBubbleSize val="0"/>
            </c:dLbl>
            <c:showLegendKey val="0"/>
            <c:showVal val="0"/>
            <c:showCatName val="0"/>
            <c:showSerName val="0"/>
            <c:showPercent val="1"/>
            <c:showBubbleSize val="0"/>
            <c:showLeaderLines val="1"/>
          </c:dLbls>
          <c:cat>
            <c:strRef>
              <c:f>Foglio1!$A$2:$A$6</c:f>
              <c:strCache>
                <c:ptCount val="5"/>
                <c:pt idx="0">
                  <c:v>Studia</c:v>
                </c:pt>
                <c:pt idx="1">
                  <c:v>Stage</c:v>
                </c:pt>
                <c:pt idx="2">
                  <c:v>Tirocinio</c:v>
                </c:pt>
                <c:pt idx="3">
                  <c:v>Lavoro stabile</c:v>
                </c:pt>
                <c:pt idx="4">
                  <c:v>Altro</c:v>
                </c:pt>
              </c:strCache>
            </c:strRef>
          </c:cat>
          <c:val>
            <c:numRef>
              <c:f>Foglio1!$B$2:$B$6</c:f>
              <c:numCache>
                <c:formatCode>General</c:formatCode>
                <c:ptCount val="5"/>
                <c:pt idx="0">
                  <c:v>12</c:v>
                </c:pt>
                <c:pt idx="1">
                  <c:v>23</c:v>
                </c:pt>
                <c:pt idx="2">
                  <c:v>4</c:v>
                </c:pt>
                <c:pt idx="3">
                  <c:v>2</c:v>
                </c:pt>
                <c:pt idx="4">
                  <c:v>59</c:v>
                </c:pt>
              </c:numCache>
            </c:numRef>
          </c:val>
        </c:ser>
        <c:dLbls>
          <c:showLegendKey val="0"/>
          <c:showVal val="0"/>
          <c:showCatName val="0"/>
          <c:showSerName val="0"/>
          <c:showPercent val="0"/>
          <c:showBubbleSize val="0"/>
          <c:showLeaderLines val="1"/>
        </c:dLbls>
      </c:pie3DChart>
      <c:spPr>
        <a:noFill/>
        <a:ln w="25384">
          <a:noFill/>
        </a:ln>
      </c:spPr>
    </c:plotArea>
    <c:legend>
      <c:legendPos val="r"/>
      <c:layout>
        <c:manualLayout>
          <c:xMode val="edge"/>
          <c:yMode val="edge"/>
          <c:x val="0.60672995662776197"/>
          <c:y val="0.39125109361329802"/>
          <c:w val="0.36633197446063898"/>
          <c:h val="0.49942795612086999"/>
        </c:manualLayout>
      </c:layout>
      <c:overlay val="0"/>
      <c:txPr>
        <a:bodyPr/>
        <a:lstStyle/>
        <a:p>
          <a:pPr>
            <a:defRPr sz="1199">
              <a:latin typeface="Century Gothic"/>
              <a:cs typeface="Century Gothic"/>
            </a:defRPr>
          </a:pPr>
          <a:endParaRPr lang="it-IT"/>
        </a:p>
      </c:txPr>
    </c:legend>
    <c:plotVisOnly val="1"/>
    <c:dispBlanksAs val="gap"/>
    <c:showDLblsOverMax val="0"/>
  </c:chart>
  <c:txPr>
    <a:bodyPr/>
    <a:lstStyle/>
    <a:p>
      <a:pPr>
        <a:defRPr sz="1799"/>
      </a:pPr>
      <a:endParaRPr lang="it-IT"/>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sz="1800" b="1" i="0">
                <a:latin typeface="Century Gothic"/>
                <a:cs typeface="Century Gothic"/>
              </a:defRPr>
            </a:pPr>
            <a:r>
              <a:rPr lang="it-IT" sz="1600" b="1" i="0" dirty="0" smtClean="0">
                <a:solidFill>
                  <a:srgbClr val="1E5289"/>
                </a:solidFill>
                <a:latin typeface="Century Gothic"/>
                <a:cs typeface="Century Gothic"/>
              </a:rPr>
              <a:t>Roma 2017</a:t>
            </a:r>
            <a:endParaRPr lang="it-IT" sz="1600" b="1" i="0" dirty="0">
              <a:solidFill>
                <a:srgbClr val="1E5289"/>
              </a:solidFill>
              <a:latin typeface="Century Gothic"/>
              <a:cs typeface="Century Gothic"/>
            </a:endParaRPr>
          </a:p>
        </c:rich>
      </c:tx>
      <c:layout>
        <c:manualLayout>
          <c:xMode val="edge"/>
          <c:yMode val="edge"/>
          <c:x val="0.33715908084861101"/>
          <c:y val="0"/>
        </c:manualLayout>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6.6046695014054704E-2"/>
          <c:y val="0.25640117258995199"/>
          <c:w val="0.43375463534178299"/>
          <c:h val="0.50790218538842502"/>
        </c:manualLayout>
      </c:layout>
      <c:pie3DChart>
        <c:varyColors val="1"/>
        <c:ser>
          <c:idx val="0"/>
          <c:order val="0"/>
          <c:tx>
            <c:strRef>
              <c:f>Foglio1!$B$1</c:f>
              <c:strCache>
                <c:ptCount val="1"/>
                <c:pt idx="0">
                  <c:v>AREA DI STUDIO (studenti, laureati e young professional)</c:v>
                </c:pt>
              </c:strCache>
            </c:strRef>
          </c:tx>
          <c:explosion val="25"/>
          <c:dPt>
            <c:idx val="0"/>
            <c:bubble3D val="0"/>
          </c:dPt>
          <c:dPt>
            <c:idx val="1"/>
            <c:bubble3D val="0"/>
          </c:dPt>
          <c:dPt>
            <c:idx val="2"/>
            <c:bubble3D val="0"/>
          </c:dPt>
          <c:dPt>
            <c:idx val="3"/>
            <c:bubble3D val="0"/>
          </c:dPt>
          <c:dPt>
            <c:idx val="4"/>
            <c:bubble3D val="0"/>
          </c:dPt>
          <c:dLbls>
            <c:dLbl>
              <c:idx val="0"/>
              <c:layout>
                <c:manualLayout>
                  <c:x val="-9.7358832386720898E-2"/>
                  <c:y val="5.2164425264228501E-2"/>
                </c:manualLayout>
              </c:layout>
              <c:spPr/>
              <c:txPr>
                <a:bodyPr/>
                <a:lstStyle/>
                <a:p>
                  <a:pPr>
                    <a:defRPr>
                      <a:solidFill>
                        <a:srgbClr val="FFFFFF"/>
                      </a:solidFill>
                    </a:defRPr>
                  </a:pPr>
                  <a:endParaRPr lang="it-IT"/>
                </a:p>
              </c:txPr>
              <c:dLblPos val="bestFit"/>
              <c:showLegendKey val="0"/>
              <c:showVal val="0"/>
              <c:showCatName val="0"/>
              <c:showSerName val="0"/>
              <c:showPercent val="1"/>
              <c:showBubbleSize val="0"/>
            </c:dLbl>
            <c:dLbl>
              <c:idx val="2"/>
              <c:layout>
                <c:manualLayout>
                  <c:x val="1.97795598640104E-4"/>
                  <c:y val="4.4487396859213997E-2"/>
                </c:manualLayout>
              </c:layout>
              <c:showLegendKey val="0"/>
              <c:showVal val="0"/>
              <c:showCatName val="0"/>
              <c:showSerName val="0"/>
              <c:showPercent val="1"/>
              <c:showBubbleSize val="0"/>
            </c:dLbl>
            <c:dLbl>
              <c:idx val="4"/>
              <c:layout>
                <c:manualLayout>
                  <c:x val="8.8599183568031994E-2"/>
                  <c:y val="5.6768238370497298E-2"/>
                </c:manualLayout>
              </c:layout>
              <c:spPr/>
              <c:txPr>
                <a:bodyPr/>
                <a:lstStyle/>
                <a:p>
                  <a:pPr>
                    <a:defRPr/>
                  </a:pPr>
                  <a:endParaRPr lang="it-IT"/>
                </a:p>
              </c:txPr>
              <c:dLblPos val="bestFit"/>
              <c:showLegendKey val="0"/>
              <c:showVal val="0"/>
              <c:showCatName val="0"/>
              <c:showSerName val="0"/>
              <c:showPercent val="1"/>
              <c:showBubbleSize val="0"/>
            </c:dLbl>
            <c:dLbl>
              <c:idx val="6"/>
              <c:layout>
                <c:manualLayout>
                  <c:x val="1.6698447011797801E-2"/>
                  <c:y val="-2.42081566057528E-2"/>
                </c:manualLayout>
              </c:layout>
              <c:spPr/>
              <c:txPr>
                <a:bodyPr/>
                <a:lstStyle/>
                <a:p>
                  <a:pPr>
                    <a:defRPr/>
                  </a:pPr>
                  <a:endParaRPr lang="it-IT"/>
                </a:p>
              </c:txPr>
              <c:dLblPos val="bestFit"/>
              <c:showLegendKey val="0"/>
              <c:showVal val="0"/>
              <c:showCatName val="0"/>
              <c:showSerName val="0"/>
              <c:showPercent val="1"/>
              <c:showBubbleSize val="0"/>
            </c:dLbl>
            <c:showLegendKey val="0"/>
            <c:showVal val="0"/>
            <c:showCatName val="0"/>
            <c:showSerName val="0"/>
            <c:showPercent val="1"/>
            <c:showBubbleSize val="0"/>
            <c:showLeaderLines val="1"/>
          </c:dLbls>
          <c:cat>
            <c:strRef>
              <c:f>Foglio1!$A$2:$A$6</c:f>
              <c:strCache>
                <c:ptCount val="5"/>
                <c:pt idx="0">
                  <c:v>Studia</c:v>
                </c:pt>
                <c:pt idx="1">
                  <c:v>Stage</c:v>
                </c:pt>
                <c:pt idx="2">
                  <c:v>Tirocinio</c:v>
                </c:pt>
                <c:pt idx="3">
                  <c:v>Lavoro stabile</c:v>
                </c:pt>
                <c:pt idx="4">
                  <c:v>Altro</c:v>
                </c:pt>
              </c:strCache>
            </c:strRef>
          </c:cat>
          <c:val>
            <c:numRef>
              <c:f>Foglio1!$B$2:$B$6</c:f>
              <c:numCache>
                <c:formatCode>General</c:formatCode>
                <c:ptCount val="5"/>
                <c:pt idx="0">
                  <c:v>28</c:v>
                </c:pt>
                <c:pt idx="1">
                  <c:v>32</c:v>
                </c:pt>
                <c:pt idx="2">
                  <c:v>5</c:v>
                </c:pt>
                <c:pt idx="3">
                  <c:v>8</c:v>
                </c:pt>
                <c:pt idx="4">
                  <c:v>27</c:v>
                </c:pt>
              </c:numCache>
            </c:numRef>
          </c:val>
        </c:ser>
        <c:dLbls>
          <c:showLegendKey val="0"/>
          <c:showVal val="0"/>
          <c:showCatName val="0"/>
          <c:showSerName val="0"/>
          <c:showPercent val="0"/>
          <c:showBubbleSize val="0"/>
          <c:showLeaderLines val="1"/>
        </c:dLbls>
      </c:pie3DChart>
      <c:spPr>
        <a:noFill/>
        <a:ln w="25397">
          <a:noFill/>
        </a:ln>
      </c:spPr>
    </c:plotArea>
    <c:legend>
      <c:legendPos val="r"/>
      <c:layout>
        <c:manualLayout>
          <c:xMode val="edge"/>
          <c:yMode val="edge"/>
          <c:x val="0.48936616724205401"/>
          <c:y val="0.23300861430782699"/>
          <c:w val="0.32601962551657299"/>
          <c:h val="0.48899791372232299"/>
        </c:manualLayout>
      </c:layout>
      <c:overlay val="0"/>
      <c:txPr>
        <a:bodyPr/>
        <a:lstStyle/>
        <a:p>
          <a:pPr>
            <a:defRPr sz="1200">
              <a:latin typeface="Century Gothic"/>
              <a:cs typeface="Century Gothic"/>
            </a:defRPr>
          </a:pPr>
          <a:endParaRPr lang="it-IT"/>
        </a:p>
      </c:txPr>
    </c:legend>
    <c:plotVisOnly val="1"/>
    <c:dispBlanksAs val="gap"/>
    <c:showDLblsOverMax val="0"/>
  </c:chart>
  <c:txPr>
    <a:bodyPr/>
    <a:lstStyle/>
    <a:p>
      <a:pPr>
        <a:defRPr sz="1800"/>
      </a:pPr>
      <a:endParaRPr lang="it-IT"/>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sz="1800" b="1" i="0">
                <a:latin typeface="Century Gothic"/>
                <a:cs typeface="Century Gothic"/>
              </a:defRPr>
            </a:pPr>
            <a:r>
              <a:rPr lang="it-IT" sz="1600" b="1" i="0" dirty="0" smtClean="0">
                <a:solidFill>
                  <a:srgbClr val="1E5289"/>
                </a:solidFill>
                <a:latin typeface="Century Gothic"/>
                <a:cs typeface="Century Gothic"/>
              </a:rPr>
              <a:t>Piacenza 2017</a:t>
            </a:r>
            <a:endParaRPr lang="it-IT" sz="1600" b="1" i="0" dirty="0">
              <a:solidFill>
                <a:srgbClr val="1E5289"/>
              </a:solidFill>
              <a:latin typeface="Century Gothic"/>
              <a:cs typeface="Century Gothic"/>
            </a:endParaRPr>
          </a:p>
        </c:rich>
      </c:tx>
      <c:layout>
        <c:manualLayout>
          <c:xMode val="edge"/>
          <c:yMode val="edge"/>
          <c:x val="0.39326950221934998"/>
          <c:y val="0"/>
        </c:manualLayout>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6.6046695014054704E-2"/>
          <c:y val="0.25640117258995199"/>
          <c:w val="0.43375463534178299"/>
          <c:h val="0.50790218538842502"/>
        </c:manualLayout>
      </c:layout>
      <c:pie3DChart>
        <c:varyColors val="1"/>
        <c:ser>
          <c:idx val="0"/>
          <c:order val="0"/>
          <c:tx>
            <c:strRef>
              <c:f>Foglio1!$B$1</c:f>
              <c:strCache>
                <c:ptCount val="1"/>
                <c:pt idx="0">
                  <c:v>AREA DI STUDIO (studenti, laureati e young professional)</c:v>
                </c:pt>
              </c:strCache>
            </c:strRef>
          </c:tx>
          <c:explosion val="25"/>
          <c:dPt>
            <c:idx val="0"/>
            <c:bubble3D val="0"/>
          </c:dPt>
          <c:dPt>
            <c:idx val="1"/>
            <c:bubble3D val="0"/>
          </c:dPt>
          <c:dPt>
            <c:idx val="2"/>
            <c:bubble3D val="0"/>
          </c:dPt>
          <c:dPt>
            <c:idx val="3"/>
            <c:bubble3D val="0"/>
          </c:dPt>
          <c:dPt>
            <c:idx val="4"/>
            <c:bubble3D val="0"/>
          </c:dPt>
          <c:dLbls>
            <c:dLbl>
              <c:idx val="0"/>
              <c:layout>
                <c:manualLayout>
                  <c:x val="-0.12757410454144899"/>
                  <c:y val="-0.13174516821760901"/>
                </c:manualLayout>
              </c:layout>
              <c:spPr/>
              <c:txPr>
                <a:bodyPr/>
                <a:lstStyle/>
                <a:p>
                  <a:pPr>
                    <a:defRPr>
                      <a:solidFill>
                        <a:srgbClr val="FFFFFF"/>
                      </a:solidFill>
                    </a:defRPr>
                  </a:pPr>
                  <a:endParaRPr lang="it-IT"/>
                </a:p>
              </c:txPr>
              <c:dLblPos val="bestFit"/>
              <c:showLegendKey val="0"/>
              <c:showVal val="0"/>
              <c:showCatName val="0"/>
              <c:showSerName val="0"/>
              <c:showPercent val="1"/>
              <c:showBubbleSize val="0"/>
            </c:dLbl>
            <c:dLbl>
              <c:idx val="6"/>
              <c:layout>
                <c:manualLayout>
                  <c:x val="1.6698447011797801E-2"/>
                  <c:y val="-2.42081566057528E-2"/>
                </c:manualLayout>
              </c:layout>
              <c:spPr/>
              <c:txPr>
                <a:bodyPr/>
                <a:lstStyle/>
                <a:p>
                  <a:pPr>
                    <a:defRPr/>
                  </a:pPr>
                  <a:endParaRPr lang="it-IT"/>
                </a:p>
              </c:txPr>
              <c:dLblPos val="bestFit"/>
              <c:showLegendKey val="0"/>
              <c:showVal val="0"/>
              <c:showCatName val="0"/>
              <c:showSerName val="0"/>
              <c:showPercent val="1"/>
              <c:showBubbleSize val="0"/>
            </c:dLbl>
            <c:showLegendKey val="0"/>
            <c:showVal val="0"/>
            <c:showCatName val="0"/>
            <c:showSerName val="0"/>
            <c:showPercent val="1"/>
            <c:showBubbleSize val="0"/>
            <c:showLeaderLines val="1"/>
          </c:dLbls>
          <c:cat>
            <c:strRef>
              <c:f>Foglio1!$A$2:$A$6</c:f>
              <c:strCache>
                <c:ptCount val="5"/>
                <c:pt idx="0">
                  <c:v>Economia</c:v>
                </c:pt>
                <c:pt idx="1">
                  <c:v>Giurisprudenza</c:v>
                </c:pt>
                <c:pt idx="2">
                  <c:v>Agraria</c:v>
                </c:pt>
                <c:pt idx="3">
                  <c:v>Ingegneria / Scientifica</c:v>
                </c:pt>
                <c:pt idx="4">
                  <c:v>Altre</c:v>
                </c:pt>
              </c:strCache>
            </c:strRef>
          </c:cat>
          <c:val>
            <c:numRef>
              <c:f>Foglio1!$B$2:$B$6</c:f>
              <c:numCache>
                <c:formatCode>General</c:formatCode>
                <c:ptCount val="5"/>
                <c:pt idx="0">
                  <c:v>67</c:v>
                </c:pt>
                <c:pt idx="1">
                  <c:v>8</c:v>
                </c:pt>
                <c:pt idx="2">
                  <c:v>14</c:v>
                </c:pt>
                <c:pt idx="3">
                  <c:v>4</c:v>
                </c:pt>
                <c:pt idx="4">
                  <c:v>7</c:v>
                </c:pt>
              </c:numCache>
            </c:numRef>
          </c:val>
        </c:ser>
        <c:dLbls>
          <c:showLegendKey val="0"/>
          <c:showVal val="0"/>
          <c:showCatName val="0"/>
          <c:showSerName val="0"/>
          <c:showPercent val="0"/>
          <c:showBubbleSize val="0"/>
          <c:showLeaderLines val="1"/>
        </c:dLbls>
      </c:pie3DChart>
      <c:spPr>
        <a:noFill/>
        <a:ln w="25403">
          <a:noFill/>
        </a:ln>
      </c:spPr>
    </c:plotArea>
    <c:legend>
      <c:legendPos val="r"/>
      <c:layout>
        <c:manualLayout>
          <c:xMode val="edge"/>
          <c:yMode val="edge"/>
          <c:x val="0.40734902467645101"/>
          <c:y val="0.25439262399892298"/>
          <c:w val="0.55264570330436602"/>
          <c:h val="0.518935661888418"/>
        </c:manualLayout>
      </c:layout>
      <c:overlay val="0"/>
      <c:txPr>
        <a:bodyPr/>
        <a:lstStyle/>
        <a:p>
          <a:pPr>
            <a:defRPr sz="1200">
              <a:latin typeface="Century Gothic"/>
              <a:cs typeface="Century Gothic"/>
            </a:defRPr>
          </a:pPr>
          <a:endParaRPr lang="it-IT"/>
        </a:p>
      </c:txPr>
    </c:legend>
    <c:plotVisOnly val="1"/>
    <c:dispBlanksAs val="gap"/>
    <c:showDLblsOverMax val="0"/>
  </c:chart>
  <c:txPr>
    <a:bodyPr/>
    <a:lstStyle/>
    <a:p>
      <a:pPr>
        <a:defRPr sz="1800"/>
      </a:pPr>
      <a:endParaRPr lang="it-IT"/>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sz="1799" b="1" i="0">
                <a:latin typeface="Century Gothic"/>
                <a:cs typeface="Century Gothic"/>
              </a:defRPr>
            </a:pPr>
            <a:r>
              <a:rPr lang="it-IT" sz="1599" b="1" i="0" dirty="0" smtClean="0">
                <a:solidFill>
                  <a:srgbClr val="1E5289"/>
                </a:solidFill>
                <a:latin typeface="Century Gothic"/>
                <a:cs typeface="Century Gothic"/>
              </a:rPr>
              <a:t>Brescia 2017</a:t>
            </a:r>
            <a:endParaRPr lang="it-IT" sz="1600" b="1" i="0" dirty="0">
              <a:solidFill>
                <a:srgbClr val="1E5289"/>
              </a:solidFill>
              <a:latin typeface="Century Gothic"/>
              <a:cs typeface="Century Gothic"/>
            </a:endParaRPr>
          </a:p>
        </c:rich>
      </c:tx>
      <c:layout>
        <c:manualLayout>
          <c:xMode val="edge"/>
          <c:yMode val="edge"/>
          <c:x val="0.38053415078840302"/>
          <c:y val="6.8429234807187503E-2"/>
        </c:manualLayout>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6.00938970902491E-2"/>
          <c:y val="0.31199985182665702"/>
          <c:w val="0.52731204386918296"/>
          <c:h val="0.61482272238208802"/>
        </c:manualLayout>
      </c:layout>
      <c:pie3DChart>
        <c:varyColors val="1"/>
        <c:ser>
          <c:idx val="0"/>
          <c:order val="0"/>
          <c:tx>
            <c:strRef>
              <c:f>Foglio1!$B$1</c:f>
              <c:strCache>
                <c:ptCount val="1"/>
                <c:pt idx="0">
                  <c:v>AREA DI STUDIO (studenti, laureati e young professional)</c:v>
                </c:pt>
              </c:strCache>
            </c:strRef>
          </c:tx>
          <c:explosion val="25"/>
          <c:dPt>
            <c:idx val="0"/>
            <c:bubble3D val="0"/>
          </c:dPt>
          <c:dPt>
            <c:idx val="1"/>
            <c:bubble3D val="0"/>
          </c:dPt>
          <c:dPt>
            <c:idx val="2"/>
            <c:bubble3D val="0"/>
          </c:dPt>
          <c:dPt>
            <c:idx val="3"/>
            <c:bubble3D val="0"/>
          </c:dPt>
          <c:dPt>
            <c:idx val="4"/>
            <c:bubble3D val="0"/>
          </c:dPt>
          <c:dPt>
            <c:idx val="5"/>
            <c:bubble3D val="0"/>
          </c:dPt>
          <c:dPt>
            <c:idx val="6"/>
            <c:bubble3D val="0"/>
          </c:dPt>
          <c:dPt>
            <c:idx val="7"/>
            <c:bubble3D val="0"/>
          </c:dPt>
          <c:dLbls>
            <c:dLbl>
              <c:idx val="0"/>
              <c:layout>
                <c:manualLayout>
                  <c:x val="-5.7211524770282303E-2"/>
                  <c:y val="-6.7610425702134797E-2"/>
                </c:manualLayout>
              </c:layout>
              <c:spPr/>
              <c:txPr>
                <a:bodyPr/>
                <a:lstStyle/>
                <a:p>
                  <a:pPr>
                    <a:defRPr>
                      <a:solidFill>
                        <a:schemeClr val="tx1"/>
                      </a:solidFill>
                    </a:defRPr>
                  </a:pPr>
                  <a:endParaRPr lang="it-IT"/>
                </a:p>
              </c:txPr>
              <c:dLblPos val="bestFit"/>
              <c:showLegendKey val="0"/>
              <c:showVal val="0"/>
              <c:showCatName val="0"/>
              <c:showSerName val="0"/>
              <c:showPercent val="1"/>
              <c:showBubbleSize val="0"/>
            </c:dLbl>
            <c:showLegendKey val="0"/>
            <c:showVal val="0"/>
            <c:showCatName val="0"/>
            <c:showSerName val="0"/>
            <c:showPercent val="1"/>
            <c:showBubbleSize val="0"/>
            <c:showLeaderLines val="1"/>
          </c:dLbls>
          <c:cat>
            <c:strRef>
              <c:f>Foglio1!$A$2:$A$9</c:f>
              <c:strCache>
                <c:ptCount val="8"/>
                <c:pt idx="0">
                  <c:v>Agraria</c:v>
                </c:pt>
                <c:pt idx="1">
                  <c:v>Economia</c:v>
                </c:pt>
                <c:pt idx="2">
                  <c:v>Giurisprudenza</c:v>
                </c:pt>
                <c:pt idx="3">
                  <c:v>Ingegneria</c:v>
                </c:pt>
                <c:pt idx="4">
                  <c:v>Medicina</c:v>
                </c:pt>
                <c:pt idx="5">
                  <c:v>Umanistica</c:v>
                </c:pt>
                <c:pt idx="6">
                  <c:v>Matematica</c:v>
                </c:pt>
                <c:pt idx="7">
                  <c:v>Informatica</c:v>
                </c:pt>
              </c:strCache>
            </c:strRef>
          </c:cat>
          <c:val>
            <c:numRef>
              <c:f>Foglio1!$B$2:$B$9</c:f>
              <c:numCache>
                <c:formatCode>General</c:formatCode>
                <c:ptCount val="8"/>
                <c:pt idx="0">
                  <c:v>2</c:v>
                </c:pt>
                <c:pt idx="1">
                  <c:v>22</c:v>
                </c:pt>
                <c:pt idx="2">
                  <c:v>10</c:v>
                </c:pt>
                <c:pt idx="3">
                  <c:v>3</c:v>
                </c:pt>
                <c:pt idx="4">
                  <c:v>1</c:v>
                </c:pt>
                <c:pt idx="5">
                  <c:v>31</c:v>
                </c:pt>
                <c:pt idx="6">
                  <c:v>12</c:v>
                </c:pt>
                <c:pt idx="7">
                  <c:v>9</c:v>
                </c:pt>
              </c:numCache>
            </c:numRef>
          </c:val>
        </c:ser>
        <c:dLbls>
          <c:showLegendKey val="0"/>
          <c:showVal val="0"/>
          <c:showCatName val="0"/>
          <c:showSerName val="0"/>
          <c:showPercent val="0"/>
          <c:showBubbleSize val="0"/>
          <c:showLeaderLines val="1"/>
        </c:dLbls>
      </c:pie3DChart>
      <c:spPr>
        <a:noFill/>
        <a:ln w="25384">
          <a:noFill/>
        </a:ln>
      </c:spPr>
    </c:plotArea>
    <c:legend>
      <c:legendPos val="r"/>
      <c:layout>
        <c:manualLayout>
          <c:xMode val="edge"/>
          <c:yMode val="edge"/>
          <c:x val="0.62769790226603295"/>
          <c:y val="0.27150010094892002"/>
          <c:w val="0.368988800064115"/>
          <c:h val="0.67477757587993803"/>
        </c:manualLayout>
      </c:layout>
      <c:overlay val="0"/>
      <c:txPr>
        <a:bodyPr/>
        <a:lstStyle/>
        <a:p>
          <a:pPr>
            <a:defRPr sz="1199">
              <a:latin typeface="Century Gothic"/>
              <a:cs typeface="Century Gothic"/>
            </a:defRPr>
          </a:pPr>
          <a:endParaRPr lang="it-IT"/>
        </a:p>
      </c:txPr>
    </c:legend>
    <c:plotVisOnly val="1"/>
    <c:dispBlanksAs val="gap"/>
    <c:showDLblsOverMax val="0"/>
  </c:chart>
  <c:txPr>
    <a:bodyPr/>
    <a:lstStyle/>
    <a:p>
      <a:pPr>
        <a:defRPr sz="1799"/>
      </a:pPr>
      <a:endParaRPr lang="it-IT"/>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sz="1799" b="1" i="0">
                <a:latin typeface="Century Gothic"/>
                <a:cs typeface="Century Gothic"/>
              </a:defRPr>
            </a:pPr>
            <a:r>
              <a:rPr lang="it-IT" sz="1599" b="1" i="0" dirty="0" smtClean="0">
                <a:solidFill>
                  <a:srgbClr val="1E5289"/>
                </a:solidFill>
                <a:latin typeface="Century Gothic"/>
                <a:cs typeface="Century Gothic"/>
              </a:rPr>
              <a:t>Roma 2017</a:t>
            </a:r>
            <a:endParaRPr lang="it-IT" sz="1600" b="1" i="0" dirty="0">
              <a:solidFill>
                <a:srgbClr val="1E5289"/>
              </a:solidFill>
              <a:latin typeface="Century Gothic"/>
              <a:cs typeface="Century Gothic"/>
            </a:endParaRPr>
          </a:p>
        </c:rich>
      </c:tx>
      <c:layout>
        <c:manualLayout>
          <c:xMode val="edge"/>
          <c:yMode val="edge"/>
          <c:x val="0.392844155350146"/>
          <c:y val="0"/>
        </c:manualLayout>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8.4265769829266896E-2"/>
          <c:y val="0.22218660075197999"/>
          <c:w val="0.45135224283811798"/>
          <c:h val="0.52500947130741105"/>
        </c:manualLayout>
      </c:layout>
      <c:pie3DChart>
        <c:varyColors val="1"/>
        <c:ser>
          <c:idx val="0"/>
          <c:order val="0"/>
          <c:tx>
            <c:strRef>
              <c:f>Foglio1!$B$1</c:f>
              <c:strCache>
                <c:ptCount val="1"/>
                <c:pt idx="0">
                  <c:v>AREA DI STUDIO (studenti, laureati e young professional)</c:v>
                </c:pt>
              </c:strCache>
            </c:strRef>
          </c:tx>
          <c:explosion val="25"/>
          <c:dPt>
            <c:idx val="0"/>
            <c:bubble3D val="0"/>
          </c:dPt>
          <c:dPt>
            <c:idx val="1"/>
            <c:bubble3D val="0"/>
          </c:dPt>
          <c:dPt>
            <c:idx val="2"/>
            <c:bubble3D val="0"/>
          </c:dPt>
          <c:dPt>
            <c:idx val="3"/>
            <c:bubble3D val="0"/>
          </c:dPt>
          <c:dPt>
            <c:idx val="4"/>
            <c:bubble3D val="0"/>
          </c:dPt>
          <c:dPt>
            <c:idx val="5"/>
            <c:bubble3D val="0"/>
          </c:dPt>
          <c:dLbls>
            <c:dLbl>
              <c:idx val="0"/>
              <c:layout>
                <c:manualLayout>
                  <c:x val="-0.12075365520493"/>
                  <c:y val="1.79498534262559E-2"/>
                </c:manualLayout>
              </c:layout>
              <c:spPr/>
              <c:txPr>
                <a:bodyPr/>
                <a:lstStyle/>
                <a:p>
                  <a:pPr>
                    <a:defRPr>
                      <a:solidFill>
                        <a:srgbClr val="FFFFFF"/>
                      </a:solidFill>
                    </a:defRPr>
                  </a:pPr>
                  <a:endParaRPr lang="it-IT"/>
                </a:p>
              </c:txPr>
              <c:dLblPos val="bestFit"/>
              <c:showLegendKey val="0"/>
              <c:showVal val="0"/>
              <c:showCatName val="0"/>
              <c:showSerName val="0"/>
              <c:showPercent val="1"/>
              <c:showBubbleSize val="0"/>
            </c:dLbl>
            <c:showLegendKey val="0"/>
            <c:showVal val="0"/>
            <c:showCatName val="0"/>
            <c:showSerName val="0"/>
            <c:showPercent val="1"/>
            <c:showBubbleSize val="0"/>
            <c:showLeaderLines val="1"/>
          </c:dLbls>
          <c:cat>
            <c:strRef>
              <c:f>Foglio1!$A$2:$A$7</c:f>
              <c:strCache>
                <c:ptCount val="6"/>
                <c:pt idx="0">
                  <c:v>Economia </c:v>
                </c:pt>
                <c:pt idx="1">
                  <c:v>Medico/Sanitaria</c:v>
                </c:pt>
                <c:pt idx="2">
                  <c:v>Legale</c:v>
                </c:pt>
                <c:pt idx="3">
                  <c:v>Ingegneria/ScienIfica</c:v>
                </c:pt>
                <c:pt idx="4">
                  <c:v>UmanisIca</c:v>
                </c:pt>
                <c:pt idx="5">
                  <c:v>Altro</c:v>
                </c:pt>
              </c:strCache>
            </c:strRef>
          </c:cat>
          <c:val>
            <c:numRef>
              <c:f>Foglio1!$B$2:$B$7</c:f>
              <c:numCache>
                <c:formatCode>General</c:formatCode>
                <c:ptCount val="6"/>
                <c:pt idx="0">
                  <c:v>44</c:v>
                </c:pt>
                <c:pt idx="1">
                  <c:v>28</c:v>
                </c:pt>
                <c:pt idx="2">
                  <c:v>11</c:v>
                </c:pt>
                <c:pt idx="3">
                  <c:v>3</c:v>
                </c:pt>
                <c:pt idx="4">
                  <c:v>8</c:v>
                </c:pt>
                <c:pt idx="5">
                  <c:v>6</c:v>
                </c:pt>
              </c:numCache>
            </c:numRef>
          </c:val>
        </c:ser>
        <c:dLbls>
          <c:showLegendKey val="0"/>
          <c:showVal val="0"/>
          <c:showCatName val="0"/>
          <c:showSerName val="0"/>
          <c:showPercent val="0"/>
          <c:showBubbleSize val="0"/>
          <c:showLeaderLines val="1"/>
        </c:dLbls>
      </c:pie3DChart>
      <c:spPr>
        <a:noFill/>
        <a:ln w="25384">
          <a:noFill/>
        </a:ln>
      </c:spPr>
    </c:plotArea>
    <c:legend>
      <c:legendPos val="r"/>
      <c:layout>
        <c:manualLayout>
          <c:xMode val="edge"/>
          <c:yMode val="edge"/>
          <c:x val="0.49533188786184301"/>
          <c:y val="0.18168685645063601"/>
          <c:w val="0.50098444216212101"/>
          <c:h val="0.59164176593310402"/>
        </c:manualLayout>
      </c:layout>
      <c:overlay val="0"/>
      <c:txPr>
        <a:bodyPr/>
        <a:lstStyle/>
        <a:p>
          <a:pPr>
            <a:defRPr sz="1199">
              <a:latin typeface="Century Gothic"/>
              <a:cs typeface="Century Gothic"/>
            </a:defRPr>
          </a:pPr>
          <a:endParaRPr lang="it-IT"/>
        </a:p>
      </c:txPr>
    </c:legend>
    <c:plotVisOnly val="1"/>
    <c:dispBlanksAs val="gap"/>
    <c:showDLblsOverMax val="0"/>
  </c:chart>
  <c:txPr>
    <a:bodyPr/>
    <a:lstStyle/>
    <a:p>
      <a:pPr>
        <a:defRPr sz="1799"/>
      </a:pPr>
      <a:endParaRPr lang="it-IT"/>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sz="1798" b="1" i="0">
                <a:latin typeface="Century Gothic"/>
                <a:cs typeface="Century Gothic"/>
              </a:defRPr>
            </a:pPr>
            <a:r>
              <a:rPr lang="it-IT" sz="1798" b="1" i="0" dirty="0" smtClean="0">
                <a:solidFill>
                  <a:srgbClr val="1E5289"/>
                </a:solidFill>
                <a:latin typeface="Century Gothic"/>
                <a:cs typeface="Century Gothic"/>
              </a:rPr>
              <a:t>ATENEO</a:t>
            </a:r>
            <a:r>
              <a:rPr lang="it-IT" sz="1798" b="1" i="0" baseline="0" dirty="0" smtClean="0">
                <a:solidFill>
                  <a:srgbClr val="1E5289"/>
                </a:solidFill>
                <a:latin typeface="Century Gothic"/>
                <a:cs typeface="Century Gothic"/>
              </a:rPr>
              <a:t> DI APPARTENENZA</a:t>
            </a:r>
            <a:endParaRPr lang="it-IT" sz="1800" b="1" i="0" dirty="0">
              <a:solidFill>
                <a:srgbClr val="1E5289"/>
              </a:solidFill>
              <a:latin typeface="Century Gothic"/>
              <a:cs typeface="Century Gothic"/>
            </a:endParaRPr>
          </a:p>
        </c:rich>
      </c:tx>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3.0292597010097701E-2"/>
          <c:y val="0.26824975393700801"/>
          <c:w val="0.43258278329778699"/>
          <c:h val="0.50362524606299197"/>
        </c:manualLayout>
      </c:layout>
      <c:pie3DChart>
        <c:varyColors val="1"/>
        <c:ser>
          <c:idx val="0"/>
          <c:order val="0"/>
          <c:tx>
            <c:strRef>
              <c:f>Foglio1!$B$1</c:f>
              <c:strCache>
                <c:ptCount val="1"/>
                <c:pt idx="0">
                  <c:v>Ateneo di APPARTENENZA</c:v>
                </c:pt>
              </c:strCache>
            </c:strRef>
          </c:tx>
          <c:explosion val="25"/>
          <c:dPt>
            <c:idx val="0"/>
            <c:bubble3D val="0"/>
          </c:dPt>
          <c:dPt>
            <c:idx val="1"/>
            <c:bubble3D val="0"/>
          </c:dPt>
          <c:dPt>
            <c:idx val="2"/>
            <c:bubble3D val="0"/>
          </c:dPt>
          <c:dPt>
            <c:idx val="3"/>
            <c:bubble3D val="0"/>
          </c:dPt>
          <c:dPt>
            <c:idx val="4"/>
            <c:bubble3D val="0"/>
          </c:dPt>
          <c:dPt>
            <c:idx val="5"/>
            <c:bubble3D val="0"/>
          </c:dPt>
          <c:dPt>
            <c:idx val="6"/>
            <c:bubble3D val="0"/>
          </c:dPt>
          <c:dLbls>
            <c:dLbl>
              <c:idx val="0"/>
              <c:layout>
                <c:manualLayout>
                  <c:x val="-0.114286436275055"/>
                  <c:y val="-0.13069881889763801"/>
                </c:manualLayout>
              </c:layout>
              <c:spPr/>
              <c:txPr>
                <a:bodyPr/>
                <a:lstStyle/>
                <a:p>
                  <a:pPr>
                    <a:defRPr>
                      <a:solidFill>
                        <a:srgbClr val="FFFFFF"/>
                      </a:solidFill>
                    </a:defRPr>
                  </a:pPr>
                  <a:endParaRPr lang="it-IT"/>
                </a:p>
              </c:txPr>
              <c:dLblPos val="bestFit"/>
              <c:showLegendKey val="0"/>
              <c:showVal val="0"/>
              <c:showCatName val="0"/>
              <c:showSerName val="0"/>
              <c:showPercent val="1"/>
              <c:showBubbleSize val="0"/>
            </c:dLbl>
            <c:dLbl>
              <c:idx val="1"/>
              <c:layout>
                <c:manualLayout>
                  <c:x val="0"/>
                  <c:y val="-7.8345964566929105E-2"/>
                </c:manualLayout>
              </c:layout>
              <c:spPr/>
              <c:txPr>
                <a:bodyPr/>
                <a:lstStyle/>
                <a:p>
                  <a:pPr>
                    <a:defRPr/>
                  </a:pPr>
                  <a:endParaRPr lang="it-IT"/>
                </a:p>
              </c:txPr>
              <c:dLblPos val="bestFit"/>
              <c:showLegendKey val="0"/>
              <c:showVal val="0"/>
              <c:showCatName val="0"/>
              <c:showSerName val="0"/>
              <c:showPercent val="1"/>
              <c:showBubbleSize val="0"/>
            </c:dLbl>
            <c:showLegendKey val="0"/>
            <c:showVal val="0"/>
            <c:showCatName val="0"/>
            <c:showSerName val="0"/>
            <c:showPercent val="1"/>
            <c:showBubbleSize val="0"/>
            <c:showLeaderLines val="1"/>
          </c:dLbls>
          <c:cat>
            <c:strRef>
              <c:f>Foglio1!$A$2:$A$8</c:f>
              <c:strCache>
                <c:ptCount val="7"/>
                <c:pt idx="0">
                  <c:v>Università Cattolica di Milano</c:v>
                </c:pt>
                <c:pt idx="1">
                  <c:v>Università degli Studi di Milano</c:v>
                </c:pt>
                <c:pt idx="2">
                  <c:v>Università degli Studi di Milano Bicocca</c:v>
                </c:pt>
                <c:pt idx="3">
                  <c:v>Politecnico di Milano</c:v>
                </c:pt>
                <c:pt idx="4">
                  <c:v>Università Commerciale Luigi Bocconi</c:v>
                </c:pt>
                <c:pt idx="5">
                  <c:v>Altri atenei Lombardia</c:v>
                </c:pt>
                <c:pt idx="6">
                  <c:v>Atenei extra Lombardia</c:v>
                </c:pt>
              </c:strCache>
            </c:strRef>
          </c:cat>
          <c:val>
            <c:numRef>
              <c:f>Foglio1!$B$2:$B$8</c:f>
              <c:numCache>
                <c:formatCode>General</c:formatCode>
                <c:ptCount val="7"/>
                <c:pt idx="0">
                  <c:v>70</c:v>
                </c:pt>
                <c:pt idx="1">
                  <c:v>9</c:v>
                </c:pt>
                <c:pt idx="2">
                  <c:v>7</c:v>
                </c:pt>
                <c:pt idx="3">
                  <c:v>6</c:v>
                </c:pt>
                <c:pt idx="4">
                  <c:v>5</c:v>
                </c:pt>
                <c:pt idx="5">
                  <c:v>2</c:v>
                </c:pt>
                <c:pt idx="6">
                  <c:v>1</c:v>
                </c:pt>
              </c:numCache>
            </c:numRef>
          </c:val>
        </c:ser>
        <c:dLbls>
          <c:showLegendKey val="0"/>
          <c:showVal val="0"/>
          <c:showCatName val="0"/>
          <c:showSerName val="0"/>
          <c:showPercent val="0"/>
          <c:showBubbleSize val="0"/>
          <c:showLeaderLines val="1"/>
        </c:dLbls>
      </c:pie3DChart>
      <c:spPr>
        <a:noFill/>
        <a:ln w="25377">
          <a:noFill/>
        </a:ln>
      </c:spPr>
    </c:plotArea>
    <c:legend>
      <c:legendPos val="r"/>
      <c:layout>
        <c:manualLayout>
          <c:xMode val="edge"/>
          <c:yMode val="edge"/>
          <c:x val="0.44469218033139102"/>
          <c:y val="0.22364320866141699"/>
          <c:w val="0.547284665259539"/>
          <c:h val="0.50533809055118095"/>
        </c:manualLayout>
      </c:layout>
      <c:overlay val="0"/>
      <c:txPr>
        <a:bodyPr/>
        <a:lstStyle/>
        <a:p>
          <a:pPr>
            <a:defRPr sz="1399">
              <a:latin typeface="Century Gothic"/>
              <a:cs typeface="Century Gothic"/>
            </a:defRPr>
          </a:pPr>
          <a:endParaRPr lang="it-IT"/>
        </a:p>
      </c:txPr>
    </c:legend>
    <c:plotVisOnly val="1"/>
    <c:dispBlanksAs val="gap"/>
    <c:showDLblsOverMax val="0"/>
  </c:chart>
  <c:txPr>
    <a:bodyPr/>
    <a:lstStyle/>
    <a:p>
      <a:pPr>
        <a:defRPr sz="1798"/>
      </a:pPr>
      <a:endParaRPr lang="it-IT"/>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sz="1800" b="1" i="0">
                <a:latin typeface="Century Gothic"/>
                <a:cs typeface="Century Gothic"/>
              </a:defRPr>
            </a:pPr>
            <a:r>
              <a:rPr lang="it-IT" sz="1600" b="1" i="0" dirty="0" smtClean="0">
                <a:solidFill>
                  <a:srgbClr val="1E5289"/>
                </a:solidFill>
                <a:latin typeface="Century Gothic"/>
                <a:cs typeface="Century Gothic"/>
              </a:rPr>
              <a:t>Piacenza 2017</a:t>
            </a:r>
            <a:endParaRPr lang="it-IT" sz="1600" b="1" i="0" dirty="0">
              <a:solidFill>
                <a:srgbClr val="1E5289"/>
              </a:solidFill>
              <a:latin typeface="Century Gothic"/>
              <a:cs typeface="Century Gothic"/>
            </a:endParaRPr>
          </a:p>
        </c:rich>
      </c:tx>
      <c:layout>
        <c:manualLayout>
          <c:xMode val="edge"/>
          <c:yMode val="edge"/>
          <c:x val="0.36089835241675999"/>
          <c:y val="0"/>
        </c:manualLayout>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1.4246383916387899E-2"/>
          <c:y val="0.31199975393700802"/>
          <c:w val="0.33878748636164302"/>
          <c:h val="0.39670482691501402"/>
        </c:manualLayout>
      </c:layout>
      <c:pie3DChart>
        <c:varyColors val="1"/>
        <c:ser>
          <c:idx val="0"/>
          <c:order val="0"/>
          <c:tx>
            <c:strRef>
              <c:f>Foglio1!$B$1</c:f>
              <c:strCache>
                <c:ptCount val="1"/>
                <c:pt idx="0">
                  <c:v>AREA DI STUDIO (studenti, laureati e young professional)</c:v>
                </c:pt>
              </c:strCache>
            </c:strRef>
          </c:tx>
          <c:explosion val="25"/>
          <c:dPt>
            <c:idx val="0"/>
            <c:bubble3D val="0"/>
          </c:dPt>
          <c:dPt>
            <c:idx val="1"/>
            <c:bubble3D val="0"/>
          </c:dPt>
          <c:dPt>
            <c:idx val="2"/>
            <c:bubble3D val="0"/>
          </c:dPt>
          <c:dPt>
            <c:idx val="3"/>
            <c:bubble3D val="0"/>
          </c:dPt>
          <c:dPt>
            <c:idx val="4"/>
            <c:bubble3D val="0"/>
          </c:dPt>
          <c:dPt>
            <c:idx val="5"/>
            <c:bubble3D val="0"/>
          </c:dPt>
          <c:dPt>
            <c:idx val="6"/>
            <c:bubble3D val="0"/>
          </c:dPt>
          <c:dPt>
            <c:idx val="7"/>
            <c:bubble3D val="0"/>
          </c:dPt>
          <c:dPt>
            <c:idx val="8"/>
            <c:bubble3D val="0"/>
          </c:dPt>
          <c:dLbls>
            <c:dLbl>
              <c:idx val="0"/>
              <c:layout>
                <c:manualLayout>
                  <c:x val="-0.112467242451743"/>
                  <c:y val="-5.4756111729435501E-2"/>
                </c:manualLayout>
              </c:layout>
              <c:spPr/>
              <c:txPr>
                <a:bodyPr/>
                <a:lstStyle/>
                <a:p>
                  <a:pPr>
                    <a:defRPr>
                      <a:solidFill>
                        <a:srgbClr val="FFFFFF"/>
                      </a:solidFill>
                    </a:defRPr>
                  </a:pPr>
                  <a:endParaRPr lang="it-IT"/>
                </a:p>
              </c:txPr>
              <c:dLblPos val="bestFit"/>
              <c:showLegendKey val="0"/>
              <c:showVal val="0"/>
              <c:showCatName val="0"/>
              <c:showSerName val="0"/>
              <c:showPercent val="1"/>
              <c:showBubbleSize val="0"/>
            </c:dLbl>
            <c:dLbl>
              <c:idx val="4"/>
              <c:layout>
                <c:manualLayout>
                  <c:x val="-2.83778956923714E-5"/>
                  <c:y val="-0.239820118741842"/>
                </c:manualLayout>
              </c:layout>
              <c:showLegendKey val="0"/>
              <c:showVal val="0"/>
              <c:showCatName val="0"/>
              <c:showSerName val="0"/>
              <c:showPercent val="1"/>
              <c:showBubbleSize val="0"/>
            </c:dLbl>
            <c:dLbl>
              <c:idx val="6"/>
              <c:layout>
                <c:manualLayout>
                  <c:x val="1.6698447011797801E-2"/>
                  <c:y val="-2.42081566057528E-2"/>
                </c:manualLayout>
              </c:layout>
              <c:spPr/>
              <c:txPr>
                <a:bodyPr/>
                <a:lstStyle/>
                <a:p>
                  <a:pPr>
                    <a:defRPr/>
                  </a:pPr>
                  <a:endParaRPr lang="it-IT"/>
                </a:p>
              </c:txPr>
              <c:dLblPos val="bestFit"/>
              <c:showLegendKey val="0"/>
              <c:showVal val="0"/>
              <c:showCatName val="0"/>
              <c:showSerName val="0"/>
              <c:showPercent val="1"/>
              <c:showBubbleSize val="0"/>
            </c:dLbl>
            <c:dLbl>
              <c:idx val="7"/>
              <c:layout>
                <c:manualLayout>
                  <c:x val="-9.6080417858566709E-3"/>
                  <c:y val="-0.166014232178197"/>
                </c:manualLayout>
              </c:layout>
              <c:showLegendKey val="0"/>
              <c:showVal val="0"/>
              <c:showCatName val="0"/>
              <c:showSerName val="0"/>
              <c:showPercent val="1"/>
              <c:showBubbleSize val="0"/>
            </c:dLbl>
            <c:showLegendKey val="0"/>
            <c:showVal val="0"/>
            <c:showCatName val="0"/>
            <c:showSerName val="0"/>
            <c:showPercent val="1"/>
            <c:showBubbleSize val="0"/>
            <c:showLeaderLines val="1"/>
          </c:dLbls>
          <c:cat>
            <c:strRef>
              <c:f>Foglio1!$A$2:$A$10</c:f>
              <c:strCache>
                <c:ptCount val="9"/>
                <c:pt idx="0">
                  <c:v>Università Cattolica - tutte sedi</c:v>
                </c:pt>
                <c:pt idx="1">
                  <c:v>Università di Bologna</c:v>
                </c:pt>
                <c:pt idx="2">
                  <c:v>Università degli Studi di Brescia</c:v>
                </c:pt>
                <c:pt idx="3">
                  <c:v>Università degli Studi di Milano</c:v>
                </c:pt>
                <c:pt idx="4">
                  <c:v>Università degli Studi di Modena e Reggio Emilia</c:v>
                </c:pt>
                <c:pt idx="5">
                  <c:v>Università degli studi di Pavia</c:v>
                </c:pt>
                <c:pt idx="6">
                  <c:v>Università degli Studi di Parma</c:v>
                </c:pt>
                <c:pt idx="7">
                  <c:v>Politecnico Piacenza</c:v>
                </c:pt>
                <c:pt idx="8">
                  <c:v>Altre</c:v>
                </c:pt>
              </c:strCache>
            </c:strRef>
          </c:cat>
          <c:val>
            <c:numRef>
              <c:f>Foglio1!$B$2:$B$10</c:f>
              <c:numCache>
                <c:formatCode>General</c:formatCode>
                <c:ptCount val="9"/>
                <c:pt idx="0">
                  <c:v>56</c:v>
                </c:pt>
                <c:pt idx="1">
                  <c:v>3</c:v>
                </c:pt>
                <c:pt idx="2">
                  <c:v>4</c:v>
                </c:pt>
                <c:pt idx="3">
                  <c:v>4</c:v>
                </c:pt>
                <c:pt idx="4">
                  <c:v>13</c:v>
                </c:pt>
                <c:pt idx="5">
                  <c:v>10</c:v>
                </c:pt>
                <c:pt idx="6">
                  <c:v>7</c:v>
                </c:pt>
                <c:pt idx="7">
                  <c:v>1</c:v>
                </c:pt>
                <c:pt idx="8">
                  <c:v>2</c:v>
                </c:pt>
              </c:numCache>
            </c:numRef>
          </c:val>
        </c:ser>
        <c:dLbls>
          <c:showLegendKey val="0"/>
          <c:showVal val="0"/>
          <c:showCatName val="0"/>
          <c:showSerName val="0"/>
          <c:showPercent val="0"/>
          <c:showBubbleSize val="0"/>
          <c:showLeaderLines val="1"/>
        </c:dLbls>
      </c:pie3DChart>
      <c:spPr>
        <a:noFill/>
        <a:ln w="25403">
          <a:noFill/>
        </a:ln>
      </c:spPr>
    </c:plotArea>
    <c:legend>
      <c:legendPos val="r"/>
      <c:layout>
        <c:manualLayout>
          <c:xMode val="edge"/>
          <c:yMode val="edge"/>
          <c:x val="0.35770718185064898"/>
          <c:y val="0.117534490880948"/>
          <c:w val="0.63897960919032004"/>
          <c:h val="0.88246550911905197"/>
        </c:manualLayout>
      </c:layout>
      <c:overlay val="0"/>
      <c:txPr>
        <a:bodyPr/>
        <a:lstStyle/>
        <a:p>
          <a:pPr>
            <a:defRPr sz="1200">
              <a:latin typeface="Century Gothic"/>
              <a:cs typeface="Century Gothic"/>
            </a:defRPr>
          </a:pPr>
          <a:endParaRPr lang="it-IT"/>
        </a:p>
      </c:txPr>
    </c:legend>
    <c:plotVisOnly val="1"/>
    <c:dispBlanksAs val="gap"/>
    <c:showDLblsOverMax val="0"/>
  </c:chart>
  <c:txPr>
    <a:bodyPr/>
    <a:lstStyle/>
    <a:p>
      <a:pPr>
        <a:defRPr sz="1800"/>
      </a:pPr>
      <a:endParaRPr lang="it-IT"/>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sz="1799" b="1" i="0">
                <a:latin typeface="Century Gothic"/>
                <a:cs typeface="Century Gothic"/>
              </a:defRPr>
            </a:pPr>
            <a:r>
              <a:rPr lang="it-IT" sz="1599" b="1" i="0" dirty="0" smtClean="0">
                <a:solidFill>
                  <a:srgbClr val="1E5289"/>
                </a:solidFill>
                <a:latin typeface="Century Gothic"/>
                <a:cs typeface="Century Gothic"/>
              </a:rPr>
              <a:t>Brescia 2017</a:t>
            </a:r>
            <a:endParaRPr lang="it-IT" sz="1600" b="1" i="0" dirty="0">
              <a:solidFill>
                <a:srgbClr val="1E5289"/>
              </a:solidFill>
              <a:latin typeface="Century Gothic"/>
              <a:cs typeface="Century Gothic"/>
            </a:endParaRPr>
          </a:p>
        </c:rich>
      </c:tx>
      <c:layout>
        <c:manualLayout>
          <c:xMode val="edge"/>
          <c:yMode val="edge"/>
          <c:x val="0.423804888372873"/>
          <c:y val="0.109927593559628"/>
        </c:manualLayout>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1.4246383916387899E-2"/>
          <c:y val="0.28206210146843103"/>
          <c:w val="0.39231667574858597"/>
          <c:h val="0.456580327631466"/>
        </c:manualLayout>
      </c:layout>
      <c:pie3DChart>
        <c:varyColors val="1"/>
        <c:ser>
          <c:idx val="0"/>
          <c:order val="0"/>
          <c:tx>
            <c:strRef>
              <c:f>Foglio1!$B$1</c:f>
              <c:strCache>
                <c:ptCount val="1"/>
                <c:pt idx="0">
                  <c:v>AREA DI STUDIO (studenti, laureati e young professional)</c:v>
                </c:pt>
              </c:strCache>
            </c:strRef>
          </c:tx>
          <c:explosion val="25"/>
          <c:dPt>
            <c:idx val="0"/>
            <c:bubble3D val="0"/>
          </c:dPt>
          <c:dPt>
            <c:idx val="1"/>
            <c:bubble3D val="0"/>
          </c:dPt>
          <c:dPt>
            <c:idx val="2"/>
            <c:bubble3D val="0"/>
          </c:dPt>
          <c:dPt>
            <c:idx val="3"/>
            <c:bubble3D val="0"/>
          </c:dPt>
          <c:dPt>
            <c:idx val="4"/>
            <c:bubble3D val="0"/>
          </c:dPt>
          <c:dPt>
            <c:idx val="5"/>
            <c:bubble3D val="0"/>
          </c:dPt>
          <c:dLbls>
            <c:dLbl>
              <c:idx val="0"/>
              <c:layout>
                <c:manualLayout>
                  <c:x val="-0.10815059181466199"/>
                  <c:y val="1.3672982283464599E-2"/>
                </c:manualLayout>
              </c:layout>
              <c:spPr/>
              <c:txPr>
                <a:bodyPr/>
                <a:lstStyle/>
                <a:p>
                  <a:pPr>
                    <a:defRPr>
                      <a:solidFill>
                        <a:srgbClr val="FFFFFF"/>
                      </a:solidFill>
                    </a:defRPr>
                  </a:pPr>
                  <a:endParaRPr lang="it-IT"/>
                </a:p>
              </c:txPr>
              <c:dLblPos val="bestFit"/>
              <c:showLegendKey val="0"/>
              <c:showVal val="0"/>
              <c:showCatName val="0"/>
              <c:showSerName val="0"/>
              <c:showPercent val="1"/>
              <c:showBubbleSize val="0"/>
            </c:dLbl>
            <c:dLbl>
              <c:idx val="2"/>
              <c:layout>
                <c:manualLayout>
                  <c:x val="0.157802975961782"/>
                  <c:y val="0.14474535029243199"/>
                </c:manualLayout>
              </c:layout>
              <c:showLegendKey val="0"/>
              <c:showVal val="0"/>
              <c:showCatName val="0"/>
              <c:showSerName val="0"/>
              <c:showPercent val="1"/>
              <c:showBubbleSize val="0"/>
            </c:dLbl>
            <c:showLegendKey val="0"/>
            <c:showVal val="0"/>
            <c:showCatName val="0"/>
            <c:showSerName val="0"/>
            <c:showPercent val="1"/>
            <c:showBubbleSize val="0"/>
            <c:showLeaderLines val="1"/>
          </c:dLbls>
          <c:cat>
            <c:strRef>
              <c:f>Foglio1!$A$2:$A$7</c:f>
              <c:strCache>
                <c:ptCount val="6"/>
                <c:pt idx="0">
                  <c:v>Università Cattolica</c:v>
                </c:pt>
                <c:pt idx="1">
                  <c:v>Università degli Studi di Bologna</c:v>
                </c:pt>
                <c:pt idx="2">
                  <c:v>Università degli Studi di Brescia</c:v>
                </c:pt>
                <c:pt idx="3">
                  <c:v>Università degli Studi di Milano</c:v>
                </c:pt>
                <c:pt idx="4">
                  <c:v>Università degli Studi di Udine</c:v>
                </c:pt>
                <c:pt idx="5">
                  <c:v>Altre</c:v>
                </c:pt>
              </c:strCache>
            </c:strRef>
          </c:cat>
          <c:val>
            <c:numRef>
              <c:f>Foglio1!$B$2:$B$7</c:f>
              <c:numCache>
                <c:formatCode>General</c:formatCode>
                <c:ptCount val="6"/>
                <c:pt idx="0">
                  <c:v>44</c:v>
                </c:pt>
                <c:pt idx="1">
                  <c:v>3</c:v>
                </c:pt>
                <c:pt idx="2">
                  <c:v>28</c:v>
                </c:pt>
                <c:pt idx="3">
                  <c:v>3</c:v>
                </c:pt>
                <c:pt idx="4">
                  <c:v>6</c:v>
                </c:pt>
                <c:pt idx="5">
                  <c:v>16</c:v>
                </c:pt>
              </c:numCache>
            </c:numRef>
          </c:val>
        </c:ser>
        <c:dLbls>
          <c:showLegendKey val="0"/>
          <c:showVal val="0"/>
          <c:showCatName val="0"/>
          <c:showSerName val="0"/>
          <c:showPercent val="0"/>
          <c:showBubbleSize val="0"/>
          <c:showLeaderLines val="1"/>
        </c:dLbls>
      </c:pie3DChart>
      <c:spPr>
        <a:noFill/>
        <a:ln w="25386">
          <a:noFill/>
        </a:ln>
      </c:spPr>
    </c:plotArea>
    <c:legend>
      <c:legendPos val="r"/>
      <c:layout>
        <c:manualLayout>
          <c:xMode val="edge"/>
          <c:yMode val="edge"/>
          <c:x val="0.395913526076416"/>
          <c:y val="0.23300845458833799"/>
          <c:w val="0.54728456652842095"/>
          <c:h val="0.65339344678689304"/>
        </c:manualLayout>
      </c:layout>
      <c:overlay val="0"/>
      <c:txPr>
        <a:bodyPr/>
        <a:lstStyle/>
        <a:p>
          <a:pPr>
            <a:defRPr sz="1199">
              <a:latin typeface="Century Gothic"/>
              <a:cs typeface="Century Gothic"/>
            </a:defRPr>
          </a:pPr>
          <a:endParaRPr lang="it-IT"/>
        </a:p>
      </c:txPr>
    </c:legend>
    <c:plotVisOnly val="1"/>
    <c:dispBlanksAs val="gap"/>
    <c:showDLblsOverMax val="0"/>
  </c:chart>
  <c:txPr>
    <a:bodyPr/>
    <a:lstStyle/>
    <a:p>
      <a:pPr>
        <a:defRPr sz="1799"/>
      </a:pPr>
      <a:endParaRPr lang="it-IT"/>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sz="1799" b="1" i="0">
                <a:latin typeface="Century Gothic"/>
                <a:cs typeface="Century Gothic"/>
              </a:defRPr>
            </a:pPr>
            <a:r>
              <a:rPr lang="it-IT" sz="1599" b="1" i="0" dirty="0" smtClean="0">
                <a:solidFill>
                  <a:srgbClr val="1E5289"/>
                </a:solidFill>
                <a:latin typeface="Century Gothic"/>
                <a:cs typeface="Century Gothic"/>
              </a:rPr>
              <a:t>Roma 2017</a:t>
            </a:r>
            <a:endParaRPr lang="it-IT" sz="1600" b="1" i="0" dirty="0">
              <a:solidFill>
                <a:srgbClr val="1E5289"/>
              </a:solidFill>
              <a:latin typeface="Century Gothic"/>
              <a:cs typeface="Century Gothic"/>
            </a:endParaRPr>
          </a:p>
        </c:rich>
      </c:tx>
      <c:layout>
        <c:manualLayout>
          <c:xMode val="edge"/>
          <c:yMode val="edge"/>
          <c:x val="0.392844070991543"/>
          <c:y val="1.2827367204765201E-2"/>
        </c:manualLayout>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1.4246383916387899E-2"/>
          <c:y val="0.31199975393700802"/>
          <c:w val="0.36684588403322599"/>
          <c:h val="0.42664257727324001"/>
        </c:manualLayout>
      </c:layout>
      <c:pie3DChart>
        <c:varyColors val="1"/>
        <c:ser>
          <c:idx val="0"/>
          <c:order val="0"/>
          <c:tx>
            <c:strRef>
              <c:f>Foglio1!$B$1</c:f>
              <c:strCache>
                <c:ptCount val="1"/>
                <c:pt idx="0">
                  <c:v>AREA DI STUDIO (studenti, laureati e young professional)</c:v>
                </c:pt>
              </c:strCache>
            </c:strRef>
          </c:tx>
          <c:explosion val="25"/>
          <c:dPt>
            <c:idx val="0"/>
            <c:bubble3D val="0"/>
          </c:dPt>
          <c:dPt>
            <c:idx val="1"/>
            <c:bubble3D val="0"/>
          </c:dPt>
          <c:dPt>
            <c:idx val="2"/>
            <c:bubble3D val="0"/>
          </c:dPt>
          <c:dPt>
            <c:idx val="3"/>
            <c:bubble3D val="0"/>
          </c:dPt>
          <c:dPt>
            <c:idx val="4"/>
            <c:bubble3D val="0"/>
          </c:dPt>
          <c:dPt>
            <c:idx val="5"/>
            <c:bubble3D val="0"/>
          </c:dPt>
          <c:dPt>
            <c:idx val="6"/>
            <c:bubble3D val="0"/>
          </c:dPt>
          <c:dLbls>
            <c:dLbl>
              <c:idx val="0"/>
              <c:layout>
                <c:manualLayout>
                  <c:x val="-0.10143774720934499"/>
                  <c:y val="1.7949853426256001E-2"/>
                </c:manualLayout>
              </c:layout>
              <c:spPr/>
              <c:txPr>
                <a:bodyPr/>
                <a:lstStyle/>
                <a:p>
                  <a:pPr>
                    <a:defRPr>
                      <a:solidFill>
                        <a:srgbClr val="FFFFFF"/>
                      </a:solidFill>
                    </a:defRPr>
                  </a:pPr>
                  <a:endParaRPr lang="it-IT"/>
                </a:p>
              </c:txPr>
              <c:dLblPos val="bestFit"/>
              <c:showLegendKey val="0"/>
              <c:showVal val="0"/>
              <c:showCatName val="0"/>
              <c:showSerName val="0"/>
              <c:showPercent val="1"/>
              <c:showBubbleSize val="0"/>
            </c:dLbl>
            <c:dLbl>
              <c:idx val="2"/>
              <c:layout>
                <c:manualLayout>
                  <c:x val="-4.7666581675773201E-2"/>
                  <c:y val="6.2578361409892605E-2"/>
                </c:manualLayout>
              </c:layout>
              <c:showLegendKey val="0"/>
              <c:showVal val="0"/>
              <c:showCatName val="0"/>
              <c:showSerName val="0"/>
              <c:showPercent val="1"/>
              <c:showBubbleSize val="0"/>
            </c:dLbl>
            <c:showLegendKey val="0"/>
            <c:showVal val="0"/>
            <c:showCatName val="0"/>
            <c:showSerName val="0"/>
            <c:showPercent val="1"/>
            <c:showBubbleSize val="0"/>
            <c:showLeaderLines val="1"/>
          </c:dLbls>
          <c:cat>
            <c:strRef>
              <c:f>Foglio1!$A$2:$A$8</c:f>
              <c:strCache>
                <c:ptCount val="7"/>
                <c:pt idx="0">
                  <c:v>Universita Cattolica del Sacro Cuore</c:v>
                </c:pt>
                <c:pt idx="1">
                  <c:v>LUISS Guido Carli</c:v>
                </c:pt>
                <c:pt idx="2">
                  <c:v>Università degli Studi di Napoli Federico II</c:v>
                </c:pt>
                <c:pt idx="3">
                  <c:v>Università degli Studi di Roma “La Sapienza”</c:v>
                </c:pt>
                <c:pt idx="4">
                  <c:v>Università degli Studi di Roma Tor Vergata</c:v>
                </c:pt>
                <c:pt idx="5">
                  <c:v>Universita degli Studi Roma Tre</c:v>
                </c:pt>
                <c:pt idx="6">
                  <c:v>Altre</c:v>
                </c:pt>
              </c:strCache>
            </c:strRef>
          </c:cat>
          <c:val>
            <c:numRef>
              <c:f>Foglio1!$B$2:$B$8</c:f>
              <c:numCache>
                <c:formatCode>General</c:formatCode>
                <c:ptCount val="7"/>
                <c:pt idx="0">
                  <c:v>36</c:v>
                </c:pt>
                <c:pt idx="1">
                  <c:v>7</c:v>
                </c:pt>
                <c:pt idx="2">
                  <c:v>6</c:v>
                </c:pt>
                <c:pt idx="3">
                  <c:v>17</c:v>
                </c:pt>
                <c:pt idx="4">
                  <c:v>9</c:v>
                </c:pt>
                <c:pt idx="5">
                  <c:v>15</c:v>
                </c:pt>
                <c:pt idx="6">
                  <c:v>10</c:v>
                </c:pt>
              </c:numCache>
            </c:numRef>
          </c:val>
        </c:ser>
        <c:dLbls>
          <c:showLegendKey val="0"/>
          <c:showVal val="0"/>
          <c:showCatName val="0"/>
          <c:showSerName val="0"/>
          <c:showPercent val="0"/>
          <c:showBubbleSize val="0"/>
          <c:showLeaderLines val="1"/>
        </c:dLbls>
      </c:pie3DChart>
      <c:spPr>
        <a:noFill/>
        <a:ln w="25386">
          <a:noFill/>
        </a:ln>
      </c:spPr>
    </c:plotArea>
    <c:legend>
      <c:legendPos val="r"/>
      <c:layout>
        <c:manualLayout>
          <c:xMode val="edge"/>
          <c:yMode val="edge"/>
          <c:x val="0.38426645538729098"/>
          <c:y val="0.14746624146693901"/>
          <c:w val="0.55410266651451201"/>
          <c:h val="0.81405165691876502"/>
        </c:manualLayout>
      </c:layout>
      <c:overlay val="0"/>
      <c:txPr>
        <a:bodyPr/>
        <a:lstStyle/>
        <a:p>
          <a:pPr>
            <a:defRPr sz="1199">
              <a:latin typeface="Century Gothic"/>
              <a:cs typeface="Century Gothic"/>
            </a:defRPr>
          </a:pPr>
          <a:endParaRPr lang="it-IT"/>
        </a:p>
      </c:txPr>
    </c:legend>
    <c:plotVisOnly val="1"/>
    <c:dispBlanksAs val="gap"/>
    <c:showDLblsOverMax val="0"/>
  </c:chart>
  <c:txPr>
    <a:bodyPr/>
    <a:lstStyle/>
    <a:p>
      <a:pPr>
        <a:defRPr sz="1799"/>
      </a:pPr>
      <a:endParaRPr lang="it-IT"/>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sz="1800" b="1" i="0">
                <a:latin typeface="Century Gothic"/>
                <a:cs typeface="Century Gothic"/>
              </a:defRPr>
            </a:pPr>
            <a:r>
              <a:rPr lang="it-IT" sz="1800" b="1" i="0" dirty="0" smtClean="0">
                <a:solidFill>
                  <a:srgbClr val="1E5289"/>
                </a:solidFill>
                <a:latin typeface="Century Gothic"/>
                <a:cs typeface="Century Gothic"/>
              </a:rPr>
              <a:t>SITUAZIONE OCCUPAZIONALE DEI PARTECIPANTI</a:t>
            </a:r>
            <a:endParaRPr lang="it-IT" sz="1800" b="1" i="0" dirty="0">
              <a:solidFill>
                <a:srgbClr val="1E5289"/>
              </a:solidFill>
              <a:latin typeface="Century Gothic"/>
              <a:cs typeface="Century Gothic"/>
            </a:endParaRPr>
          </a:p>
        </c:rich>
      </c:tx>
      <c:layout>
        <c:manualLayout>
          <c:xMode val="edge"/>
          <c:yMode val="edge"/>
          <c:x val="0.14687276449994299"/>
          <c:y val="9.3749999999999997E-3"/>
        </c:manualLayout>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0.121756011644244"/>
          <c:y val="0.27449975393700798"/>
          <c:w val="0.43258278329778699"/>
          <c:h val="0.50362524606299197"/>
        </c:manualLayout>
      </c:layout>
      <c:pie3DChart>
        <c:varyColors val="1"/>
        <c:ser>
          <c:idx val="0"/>
          <c:order val="0"/>
          <c:tx>
            <c:strRef>
              <c:f>Foglio1!$B$1</c:f>
              <c:strCache>
                <c:ptCount val="1"/>
                <c:pt idx="0">
                  <c:v>SITUAZIONE OCCUPAZIONALE DEI PARTECIPANTI</c:v>
                </c:pt>
              </c:strCache>
            </c:strRef>
          </c:tx>
          <c:explosion val="25"/>
          <c:dPt>
            <c:idx val="0"/>
            <c:bubble3D val="0"/>
          </c:dPt>
          <c:dPt>
            <c:idx val="1"/>
            <c:bubble3D val="0"/>
          </c:dPt>
          <c:dPt>
            <c:idx val="2"/>
            <c:bubble3D val="0"/>
          </c:dPt>
          <c:dPt>
            <c:idx val="3"/>
            <c:bubble3D val="0"/>
          </c:dPt>
          <c:dPt>
            <c:idx val="4"/>
            <c:bubble3D val="0"/>
          </c:dPt>
          <c:dLbls>
            <c:dLbl>
              <c:idx val="0"/>
              <c:layout>
                <c:manualLayout>
                  <c:x val="-0.117495805241931"/>
                  <c:y val="6.8011811023621499E-3"/>
                </c:manualLayout>
              </c:layout>
              <c:spPr/>
              <c:txPr>
                <a:bodyPr/>
                <a:lstStyle/>
                <a:p>
                  <a:pPr>
                    <a:defRPr>
                      <a:solidFill>
                        <a:srgbClr val="FFFFFF"/>
                      </a:solidFill>
                    </a:defRPr>
                  </a:pPr>
                  <a:endParaRPr lang="it-IT"/>
                </a:p>
              </c:txPr>
              <c:dLblPos val="bestFit"/>
              <c:showLegendKey val="0"/>
              <c:showVal val="0"/>
              <c:showCatName val="0"/>
              <c:showSerName val="0"/>
              <c:showPercent val="1"/>
              <c:showBubbleSize val="0"/>
            </c:dLbl>
            <c:dLbl>
              <c:idx val="1"/>
              <c:layout>
                <c:manualLayout>
                  <c:x val="9.6277152214124695E-2"/>
                  <c:y val="-0.14397096456692901"/>
                </c:manualLayout>
              </c:layout>
              <c:spPr/>
              <c:txPr>
                <a:bodyPr/>
                <a:lstStyle/>
                <a:p>
                  <a:pPr>
                    <a:defRPr/>
                  </a:pPr>
                  <a:endParaRPr lang="it-IT"/>
                </a:p>
              </c:txPr>
              <c:dLblPos val="bestFit"/>
              <c:showLegendKey val="0"/>
              <c:showVal val="0"/>
              <c:showCatName val="0"/>
              <c:showSerName val="0"/>
              <c:showPercent val="1"/>
              <c:showBubbleSize val="0"/>
            </c:dLbl>
            <c:showLegendKey val="0"/>
            <c:showVal val="0"/>
            <c:showCatName val="0"/>
            <c:showSerName val="0"/>
            <c:showPercent val="1"/>
            <c:showBubbleSize val="0"/>
            <c:showLeaderLines val="1"/>
          </c:dLbls>
          <c:cat>
            <c:strRef>
              <c:f>Foglio1!$A$2:$A$6</c:f>
              <c:strCache>
                <c:ptCount val="5"/>
                <c:pt idx="0">
                  <c:v>Studia</c:v>
                </c:pt>
                <c:pt idx="1">
                  <c:v>Stage</c:v>
                </c:pt>
                <c:pt idx="2">
                  <c:v>Tirocinio</c:v>
                </c:pt>
                <c:pt idx="3">
                  <c:v>Lavoro stabile</c:v>
                </c:pt>
                <c:pt idx="4">
                  <c:v>Altro</c:v>
                </c:pt>
              </c:strCache>
            </c:strRef>
          </c:cat>
          <c:val>
            <c:numRef>
              <c:f>Foglio1!$B$2:$B$6</c:f>
              <c:numCache>
                <c:formatCode>General</c:formatCode>
                <c:ptCount val="5"/>
                <c:pt idx="0">
                  <c:v>47</c:v>
                </c:pt>
                <c:pt idx="1">
                  <c:v>29</c:v>
                </c:pt>
                <c:pt idx="2">
                  <c:v>9</c:v>
                </c:pt>
                <c:pt idx="3">
                  <c:v>11</c:v>
                </c:pt>
                <c:pt idx="4">
                  <c:v>4</c:v>
                </c:pt>
              </c:numCache>
            </c:numRef>
          </c:val>
        </c:ser>
        <c:dLbls>
          <c:showLegendKey val="0"/>
          <c:showVal val="0"/>
          <c:showCatName val="0"/>
          <c:showSerName val="0"/>
          <c:showPercent val="0"/>
          <c:showBubbleSize val="0"/>
          <c:showLeaderLines val="1"/>
        </c:dLbls>
      </c:pie3DChart>
      <c:spPr>
        <a:noFill/>
        <a:ln w="25404">
          <a:noFill/>
        </a:ln>
      </c:spPr>
    </c:plotArea>
    <c:legend>
      <c:legendPos val="r"/>
      <c:layout>
        <c:manualLayout>
          <c:xMode val="edge"/>
          <c:yMode val="edge"/>
          <c:x val="0.57787578518977301"/>
          <c:y val="0.24551820866141699"/>
          <c:w val="0.31461457767217299"/>
          <c:h val="0.46783809055118097"/>
        </c:manualLayout>
      </c:layout>
      <c:overlay val="0"/>
      <c:txPr>
        <a:bodyPr/>
        <a:lstStyle/>
        <a:p>
          <a:pPr>
            <a:defRPr sz="1400">
              <a:latin typeface="Century Gothic"/>
              <a:cs typeface="Century Gothic"/>
            </a:defRPr>
          </a:pPr>
          <a:endParaRPr lang="it-IT"/>
        </a:p>
      </c:txPr>
    </c:legend>
    <c:plotVisOnly val="1"/>
    <c:dispBlanksAs val="gap"/>
    <c:showDLblsOverMax val="0"/>
  </c:chart>
  <c:txPr>
    <a:bodyPr/>
    <a:lstStyle/>
    <a:p>
      <a:pPr>
        <a:defRPr sz="1800"/>
      </a:pPr>
      <a:endParaRPr lang="it-IT"/>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xmlns="" id="{E712EF3A-FD6E-4F42-BFFE-BC56EC5E413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a:extLst>
              <a:ext uri="{FF2B5EF4-FFF2-40B4-BE49-F238E27FC236}">
                <a16:creationId xmlns:a16="http://schemas.microsoft.com/office/drawing/2014/main" xmlns="" id="{31FC1DBB-030F-4C1A-8D3C-75016D7495D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B3E46D6-E64B-4C26-985B-2B56E1ECD71B}" type="datetimeFigureOut">
              <a:rPr lang="it-IT" smtClean="0"/>
              <a:t>20/08/2018</a:t>
            </a:fld>
            <a:endParaRPr lang="it-IT"/>
          </a:p>
        </p:txBody>
      </p:sp>
      <p:sp>
        <p:nvSpPr>
          <p:cNvPr id="4" name="Segnaposto piè di pagina 3">
            <a:extLst>
              <a:ext uri="{FF2B5EF4-FFF2-40B4-BE49-F238E27FC236}">
                <a16:creationId xmlns:a16="http://schemas.microsoft.com/office/drawing/2014/main" xmlns="" id="{24D4D000-799B-49E2-B6CF-6BAEB34E6ED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a:extLst>
              <a:ext uri="{FF2B5EF4-FFF2-40B4-BE49-F238E27FC236}">
                <a16:creationId xmlns:a16="http://schemas.microsoft.com/office/drawing/2014/main" xmlns="" id="{F3C43586-00E4-4CB8-9145-2E38AD2654E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3F1BCBC-613E-405B-865A-C35030756C29}" type="slidenum">
              <a:rPr lang="it-IT" smtClean="0"/>
              <a:t>‹N›</a:t>
            </a:fld>
            <a:endParaRPr lang="it-IT"/>
          </a:p>
        </p:txBody>
      </p:sp>
    </p:spTree>
    <p:extLst>
      <p:ext uri="{BB962C8B-B14F-4D97-AF65-F5344CB8AC3E}">
        <p14:creationId xmlns:p14="http://schemas.microsoft.com/office/powerpoint/2010/main" val="33397598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Shape 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dirty="0"/>
          </a:p>
        </p:txBody>
      </p:sp>
      <p:sp>
        <p:nvSpPr>
          <p:cNvPr id="2" name="Segnaposto piè di pagina 1">
            <a:extLst>
              <a:ext uri="{FF2B5EF4-FFF2-40B4-BE49-F238E27FC236}">
                <a16:creationId xmlns:a16="http://schemas.microsoft.com/office/drawing/2014/main" xmlns="" id="{F34B1EA3-057E-46E1-BCAF-F8E33AF1F219}"/>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dirty="0"/>
          </a:p>
        </p:txBody>
      </p:sp>
    </p:spTree>
    <p:extLst>
      <p:ext uri="{BB962C8B-B14F-4D97-AF65-F5344CB8AC3E}">
        <p14:creationId xmlns:p14="http://schemas.microsoft.com/office/powerpoint/2010/main" val="14686003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Shape 4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5" name="Shape 4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23648169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Shape 10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1" name="Shape 10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20056544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Shape 10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1" name="Shape 10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20056544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Shape 10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1" name="Shape 10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20056544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33748527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33748527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Shape 1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7" name="Shape 16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41097883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Shape 20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9" name="Shape 20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6621972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Shape 10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1" name="Shape 10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20056544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Shape 2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83" name="Shape 28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33157805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33748527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Shape 10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1" name="Shape 10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20056544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Shape 10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1" name="Shape 10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20056544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33748527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33748527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Shape 10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1" name="Shape 10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20056544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Shape 10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1" name="Shape 10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20056544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Shape 10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1" name="Shape 10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20056544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 2 columns" type="twoColTx">
  <p:cSld name="TITLE_AND_TWO_COLUMNS">
    <p:bg>
      <p:bgPr>
        <a:solidFill>
          <a:schemeClr val="bg1"/>
        </a:solidFill>
        <a:effectLst/>
      </p:bgPr>
    </p:bg>
    <p:spTree>
      <p:nvGrpSpPr>
        <p:cNvPr id="1" name="Shape 24"/>
        <p:cNvGrpSpPr/>
        <p:nvPr/>
      </p:nvGrpSpPr>
      <p:grpSpPr>
        <a:xfrm>
          <a:off x="0" y="0"/>
          <a:ext cx="0" cy="0"/>
          <a:chOff x="0" y="0"/>
          <a:chExt cx="0" cy="0"/>
        </a:xfrm>
      </p:grpSpPr>
      <p:sp>
        <p:nvSpPr>
          <p:cNvPr id="25" name="Shape 25"/>
          <p:cNvSpPr txBox="1">
            <a:spLocks noGrp="1"/>
          </p:cNvSpPr>
          <p:nvPr>
            <p:ph type="title" hasCustomPrompt="1"/>
          </p:nvPr>
        </p:nvSpPr>
        <p:spPr>
          <a:xfrm>
            <a:off x="827250" y="788425"/>
            <a:ext cx="7429876" cy="811774"/>
          </a:xfrm>
          <a:prstGeom prst="rect">
            <a:avLst/>
          </a:prstGeom>
        </p:spPr>
        <p:txBody>
          <a:bodyPr spcFirstLastPara="1" wrap="square" lIns="91425" tIns="91425" rIns="91425" bIns="91425" anchor="t" anchorCtr="0"/>
          <a:lstStyle>
            <a:lvl1pPr lvl="0">
              <a:spcBef>
                <a:spcPts val="0"/>
              </a:spcBef>
              <a:spcAft>
                <a:spcPts val="0"/>
              </a:spcAft>
              <a:buSzPts val="2400"/>
              <a:buNone/>
              <a:defRPr>
                <a:solidFill>
                  <a:schemeClr val="bg1"/>
                </a:solidFill>
                <a:highlight>
                  <a:srgbClr val="F62263"/>
                </a:highlight>
                <a:latin typeface="+mj-lt"/>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r>
              <a:rPr lang="it-IT" dirty="0"/>
              <a:t>Fare click per inserire un titolo</a:t>
            </a:r>
            <a:endParaRPr dirty="0"/>
          </a:p>
        </p:txBody>
      </p:sp>
      <p:sp>
        <p:nvSpPr>
          <p:cNvPr id="26" name="Shape 26"/>
          <p:cNvSpPr txBox="1">
            <a:spLocks noGrp="1"/>
          </p:cNvSpPr>
          <p:nvPr>
            <p:ph type="body" idx="1"/>
          </p:nvPr>
        </p:nvSpPr>
        <p:spPr>
          <a:xfrm>
            <a:off x="827250" y="1600200"/>
            <a:ext cx="3606300" cy="4756150"/>
          </a:xfrm>
          <a:prstGeom prst="rect">
            <a:avLst/>
          </a:prstGeom>
        </p:spPr>
        <p:txBody>
          <a:bodyPr spcFirstLastPara="1" wrap="square" lIns="91425" tIns="91425" rIns="91425" bIns="91425" anchor="t" anchorCtr="0"/>
          <a:lstStyle>
            <a:lvl1pPr marL="457200" lvl="0" indent="-393700">
              <a:spcBef>
                <a:spcPts val="600"/>
              </a:spcBef>
              <a:spcAft>
                <a:spcPts val="0"/>
              </a:spcAft>
              <a:buSzPts val="2600"/>
              <a:buChar char="◇"/>
              <a:defRPr sz="2600">
                <a:solidFill>
                  <a:srgbClr val="212131"/>
                </a:solidFill>
                <a:latin typeface="+mj-lt"/>
              </a:defRPr>
            </a:lvl1pPr>
            <a:lvl2pPr marL="914400" lvl="1" indent="-393700">
              <a:spcBef>
                <a:spcPts val="0"/>
              </a:spcBef>
              <a:spcAft>
                <a:spcPts val="0"/>
              </a:spcAft>
              <a:buSzPts val="2600"/>
              <a:buChar char="○"/>
              <a:defRPr sz="2600"/>
            </a:lvl2pPr>
            <a:lvl3pPr marL="1371600" lvl="2" indent="-393700">
              <a:spcBef>
                <a:spcPts val="0"/>
              </a:spcBef>
              <a:spcAft>
                <a:spcPts val="0"/>
              </a:spcAft>
              <a:buSzPts val="2600"/>
              <a:buChar char="■"/>
              <a:defRPr sz="2600"/>
            </a:lvl3pPr>
            <a:lvl4pPr marL="1828800" lvl="3" indent="-393700">
              <a:spcBef>
                <a:spcPts val="0"/>
              </a:spcBef>
              <a:spcAft>
                <a:spcPts val="0"/>
              </a:spcAft>
              <a:buSzPts val="2600"/>
              <a:buChar char="●"/>
              <a:defRPr sz="2600"/>
            </a:lvl4pPr>
            <a:lvl5pPr marL="2286000" lvl="4" indent="-393700">
              <a:spcBef>
                <a:spcPts val="0"/>
              </a:spcBef>
              <a:spcAft>
                <a:spcPts val="0"/>
              </a:spcAft>
              <a:buSzPts val="2600"/>
              <a:buChar char="○"/>
              <a:defRPr sz="2600"/>
            </a:lvl5pPr>
            <a:lvl6pPr marL="2743200" lvl="5" indent="-393700">
              <a:spcBef>
                <a:spcPts val="0"/>
              </a:spcBef>
              <a:spcAft>
                <a:spcPts val="0"/>
              </a:spcAft>
              <a:buSzPts val="2600"/>
              <a:buChar char="■"/>
              <a:defRPr sz="2600"/>
            </a:lvl6pPr>
            <a:lvl7pPr marL="3200400" lvl="6" indent="-393700">
              <a:spcBef>
                <a:spcPts val="0"/>
              </a:spcBef>
              <a:spcAft>
                <a:spcPts val="0"/>
              </a:spcAft>
              <a:buSzPts val="2600"/>
              <a:buChar char="●"/>
              <a:defRPr sz="2600"/>
            </a:lvl7pPr>
            <a:lvl8pPr marL="3657600" lvl="7" indent="-393700">
              <a:spcBef>
                <a:spcPts val="0"/>
              </a:spcBef>
              <a:spcAft>
                <a:spcPts val="0"/>
              </a:spcAft>
              <a:buSzPts val="2600"/>
              <a:buChar char="○"/>
              <a:defRPr sz="2600"/>
            </a:lvl8pPr>
            <a:lvl9pPr marL="4114800" lvl="8" indent="-393700">
              <a:spcBef>
                <a:spcPts val="0"/>
              </a:spcBef>
              <a:spcAft>
                <a:spcPts val="0"/>
              </a:spcAft>
              <a:buSzPts val="2600"/>
              <a:buChar char="■"/>
              <a:defRPr sz="2600"/>
            </a:lvl9pPr>
          </a:lstStyle>
          <a:p>
            <a:endParaRPr dirty="0"/>
          </a:p>
        </p:txBody>
      </p:sp>
      <p:sp>
        <p:nvSpPr>
          <p:cNvPr id="27" name="Shape 27"/>
          <p:cNvSpPr txBox="1">
            <a:spLocks noGrp="1"/>
          </p:cNvSpPr>
          <p:nvPr>
            <p:ph type="body" idx="2"/>
          </p:nvPr>
        </p:nvSpPr>
        <p:spPr>
          <a:xfrm>
            <a:off x="4650826" y="1600200"/>
            <a:ext cx="3606300" cy="4756150"/>
          </a:xfrm>
          <a:prstGeom prst="rect">
            <a:avLst/>
          </a:prstGeom>
        </p:spPr>
        <p:txBody>
          <a:bodyPr spcFirstLastPara="1" wrap="square" lIns="91425" tIns="91425" rIns="91425" bIns="91425" anchor="t" anchorCtr="0"/>
          <a:lstStyle>
            <a:lvl1pPr marL="457200" lvl="0" indent="-393700">
              <a:spcBef>
                <a:spcPts val="600"/>
              </a:spcBef>
              <a:spcAft>
                <a:spcPts val="0"/>
              </a:spcAft>
              <a:buSzPts val="2600"/>
              <a:buChar char="◇"/>
              <a:defRPr sz="2600">
                <a:solidFill>
                  <a:srgbClr val="212131"/>
                </a:solidFill>
                <a:latin typeface="+mj-lt"/>
              </a:defRPr>
            </a:lvl1pPr>
            <a:lvl2pPr marL="914400" lvl="1" indent="-393700">
              <a:spcBef>
                <a:spcPts val="0"/>
              </a:spcBef>
              <a:spcAft>
                <a:spcPts val="0"/>
              </a:spcAft>
              <a:buSzPts val="2600"/>
              <a:buChar char="○"/>
              <a:defRPr sz="2600"/>
            </a:lvl2pPr>
            <a:lvl3pPr marL="1371600" lvl="2" indent="-393700">
              <a:spcBef>
                <a:spcPts val="0"/>
              </a:spcBef>
              <a:spcAft>
                <a:spcPts val="0"/>
              </a:spcAft>
              <a:buSzPts val="2600"/>
              <a:buChar char="■"/>
              <a:defRPr sz="2600"/>
            </a:lvl3pPr>
            <a:lvl4pPr marL="1828800" lvl="3" indent="-393700">
              <a:spcBef>
                <a:spcPts val="0"/>
              </a:spcBef>
              <a:spcAft>
                <a:spcPts val="0"/>
              </a:spcAft>
              <a:buSzPts val="2600"/>
              <a:buChar char="●"/>
              <a:defRPr sz="2600"/>
            </a:lvl4pPr>
            <a:lvl5pPr marL="2286000" lvl="4" indent="-393700">
              <a:spcBef>
                <a:spcPts val="0"/>
              </a:spcBef>
              <a:spcAft>
                <a:spcPts val="0"/>
              </a:spcAft>
              <a:buSzPts val="2600"/>
              <a:buChar char="○"/>
              <a:defRPr sz="2600"/>
            </a:lvl5pPr>
            <a:lvl6pPr marL="2743200" lvl="5" indent="-393700">
              <a:spcBef>
                <a:spcPts val="0"/>
              </a:spcBef>
              <a:spcAft>
                <a:spcPts val="0"/>
              </a:spcAft>
              <a:buSzPts val="2600"/>
              <a:buChar char="■"/>
              <a:defRPr sz="2600"/>
            </a:lvl6pPr>
            <a:lvl7pPr marL="3200400" lvl="6" indent="-393700">
              <a:spcBef>
                <a:spcPts val="0"/>
              </a:spcBef>
              <a:spcAft>
                <a:spcPts val="0"/>
              </a:spcAft>
              <a:buSzPts val="2600"/>
              <a:buChar char="●"/>
              <a:defRPr sz="2600"/>
            </a:lvl7pPr>
            <a:lvl8pPr marL="3657600" lvl="7" indent="-393700">
              <a:spcBef>
                <a:spcPts val="0"/>
              </a:spcBef>
              <a:spcAft>
                <a:spcPts val="0"/>
              </a:spcAft>
              <a:buSzPts val="2600"/>
              <a:buChar char="○"/>
              <a:defRPr sz="2600"/>
            </a:lvl8pPr>
            <a:lvl9pPr marL="4114800" lvl="8" indent="-393700">
              <a:spcBef>
                <a:spcPts val="0"/>
              </a:spcBef>
              <a:spcAft>
                <a:spcPts val="0"/>
              </a:spcAft>
              <a:buSzPts val="2600"/>
              <a:buChar char="■"/>
              <a:defRPr sz="2600"/>
            </a:lvl9pPr>
          </a:lstStyle>
          <a:p>
            <a:endParaRPr dirty="0"/>
          </a:p>
        </p:txBody>
      </p:sp>
      <p:sp>
        <p:nvSpPr>
          <p:cNvPr id="7" name="Rettangolo 6">
            <a:extLst>
              <a:ext uri="{FF2B5EF4-FFF2-40B4-BE49-F238E27FC236}">
                <a16:creationId xmlns:a16="http://schemas.microsoft.com/office/drawing/2014/main" xmlns="" id="{7C1E8E30-357B-4D70-A030-A2D21029F287}"/>
              </a:ext>
            </a:extLst>
          </p:cNvPr>
          <p:cNvSpPr/>
          <p:nvPr userDrawn="1"/>
        </p:nvSpPr>
        <p:spPr>
          <a:xfrm>
            <a:off x="0" y="6356351"/>
            <a:ext cx="9144000" cy="501650"/>
          </a:xfrm>
          <a:prstGeom prst="rect">
            <a:avLst/>
          </a:prstGeom>
          <a:solidFill>
            <a:srgbClr val="F6226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8" name="Shape 28"/>
          <p:cNvSpPr txBox="1">
            <a:spLocks noGrp="1"/>
          </p:cNvSpPr>
          <p:nvPr>
            <p:ph type="sldNum" idx="12"/>
          </p:nvPr>
        </p:nvSpPr>
        <p:spPr>
          <a:xfrm>
            <a:off x="8480575" y="6356350"/>
            <a:ext cx="548700" cy="4617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‹N›</a:t>
            </a:fld>
            <a:endParaRPr/>
          </a:p>
        </p:txBody>
      </p:sp>
      <p:sp>
        <p:nvSpPr>
          <p:cNvPr id="2" name="Segnaposto piè di pagina 1">
            <a:extLst>
              <a:ext uri="{FF2B5EF4-FFF2-40B4-BE49-F238E27FC236}">
                <a16:creationId xmlns:a16="http://schemas.microsoft.com/office/drawing/2014/main" xmlns="" id="{FCD8F80A-CD81-49CC-8AD7-828D44690436}"/>
              </a:ext>
            </a:extLst>
          </p:cNvPr>
          <p:cNvSpPr>
            <a:spLocks noGrp="1"/>
          </p:cNvSpPr>
          <p:nvPr>
            <p:ph type="ftr" sz="quarter" idx="13"/>
          </p:nvPr>
        </p:nvSpPr>
        <p:spPr>
          <a:xfrm>
            <a:off x="827249" y="6356350"/>
            <a:ext cx="7653325" cy="461700"/>
          </a:xfrm>
        </p:spPr>
        <p:txBody>
          <a:bodyPr/>
          <a:lstStyle/>
          <a:p>
            <a:r>
              <a:rPr lang="it-IT" dirty="0"/>
              <a:t>Nome cognome - Azienda o ruolo - titolo presentazione</a:t>
            </a:r>
          </a:p>
        </p:txBody>
      </p:sp>
      <p:pic>
        <p:nvPicPr>
          <p:cNvPr id="8" name="Immagine 7">
            <a:extLst>
              <a:ext uri="{FF2B5EF4-FFF2-40B4-BE49-F238E27FC236}">
                <a16:creationId xmlns:a16="http://schemas.microsoft.com/office/drawing/2014/main" xmlns="" id="{55D3A31D-F454-4F9C-90B0-B169789AE041}"/>
              </a:ext>
            </a:extLst>
          </p:cNvPr>
          <p:cNvPicPr>
            <a:picLocks noChangeAspect="1"/>
          </p:cNvPicPr>
          <p:nvPr userDrawn="1"/>
        </p:nvPicPr>
        <p:blipFill>
          <a:blip r:embed="rId2"/>
          <a:stretch>
            <a:fillRect/>
          </a:stretch>
        </p:blipFill>
        <p:spPr>
          <a:xfrm>
            <a:off x="8241009" y="257141"/>
            <a:ext cx="672655" cy="65726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_ONLY">
    <p:bg>
      <p:bgPr>
        <a:solidFill>
          <a:schemeClr val="bg1"/>
        </a:solidFill>
        <a:effectLst/>
      </p:bgPr>
    </p:bg>
    <p:spTree>
      <p:nvGrpSpPr>
        <p:cNvPr id="1" name="Shape 35"/>
        <p:cNvGrpSpPr/>
        <p:nvPr/>
      </p:nvGrpSpPr>
      <p:grpSpPr>
        <a:xfrm>
          <a:off x="0" y="0"/>
          <a:ext cx="0" cy="0"/>
          <a:chOff x="0" y="0"/>
          <a:chExt cx="0" cy="0"/>
        </a:xfrm>
      </p:grpSpPr>
      <p:sp>
        <p:nvSpPr>
          <p:cNvPr id="5" name="Rettangolo 4">
            <a:extLst>
              <a:ext uri="{FF2B5EF4-FFF2-40B4-BE49-F238E27FC236}">
                <a16:creationId xmlns:a16="http://schemas.microsoft.com/office/drawing/2014/main" xmlns="" id="{828B4C29-B317-47F2-946A-E0D5FB0E7297}"/>
              </a:ext>
            </a:extLst>
          </p:cNvPr>
          <p:cNvSpPr/>
          <p:nvPr userDrawn="1"/>
        </p:nvSpPr>
        <p:spPr>
          <a:xfrm>
            <a:off x="0" y="6356351"/>
            <a:ext cx="9144000" cy="501650"/>
          </a:xfrm>
          <a:prstGeom prst="rect">
            <a:avLst/>
          </a:prstGeom>
          <a:solidFill>
            <a:srgbClr val="F6226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6" name="Shape 36"/>
          <p:cNvSpPr txBox="1">
            <a:spLocks noGrp="1"/>
          </p:cNvSpPr>
          <p:nvPr>
            <p:ph type="title" hasCustomPrompt="1"/>
          </p:nvPr>
        </p:nvSpPr>
        <p:spPr>
          <a:xfrm>
            <a:off x="827250" y="788425"/>
            <a:ext cx="4109400" cy="935400"/>
          </a:xfrm>
          <a:prstGeom prst="rect">
            <a:avLst/>
          </a:prstGeom>
        </p:spPr>
        <p:txBody>
          <a:bodyPr spcFirstLastPara="1" wrap="square" lIns="91425" tIns="91425" rIns="91425" bIns="91425" anchor="t" anchorCtr="0"/>
          <a:lstStyle>
            <a:lvl1pPr lvl="0">
              <a:spcBef>
                <a:spcPts val="0"/>
              </a:spcBef>
              <a:spcAft>
                <a:spcPts val="0"/>
              </a:spcAft>
              <a:buSzPts val="2400"/>
              <a:buNone/>
              <a:defRPr>
                <a:solidFill>
                  <a:schemeClr val="bg1"/>
                </a:solidFill>
                <a:highlight>
                  <a:srgbClr val="F62263"/>
                </a:highlight>
                <a:latin typeface="+mj-lt"/>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r>
              <a:rPr lang="it-IT" dirty="0"/>
              <a:t>Fare click per inserire un titolo</a:t>
            </a:r>
            <a:endParaRPr dirty="0"/>
          </a:p>
        </p:txBody>
      </p:sp>
      <p:sp>
        <p:nvSpPr>
          <p:cNvPr id="37" name="Shape 37"/>
          <p:cNvSpPr txBox="1">
            <a:spLocks noGrp="1"/>
          </p:cNvSpPr>
          <p:nvPr>
            <p:ph type="sldNum" idx="12"/>
          </p:nvPr>
        </p:nvSpPr>
        <p:spPr>
          <a:xfrm>
            <a:off x="8480575" y="6356350"/>
            <a:ext cx="548700" cy="4617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‹N›</a:t>
            </a:fld>
            <a:endParaRPr/>
          </a:p>
        </p:txBody>
      </p:sp>
      <p:sp>
        <p:nvSpPr>
          <p:cNvPr id="2" name="Segnaposto piè di pagina 1">
            <a:extLst>
              <a:ext uri="{FF2B5EF4-FFF2-40B4-BE49-F238E27FC236}">
                <a16:creationId xmlns:a16="http://schemas.microsoft.com/office/drawing/2014/main" xmlns="" id="{BB4E59F3-F6BF-453B-855F-812E66EDEBE7}"/>
              </a:ext>
            </a:extLst>
          </p:cNvPr>
          <p:cNvSpPr>
            <a:spLocks noGrp="1"/>
          </p:cNvSpPr>
          <p:nvPr>
            <p:ph type="ftr" sz="quarter" idx="13"/>
          </p:nvPr>
        </p:nvSpPr>
        <p:spPr>
          <a:xfrm>
            <a:off x="827249" y="6356350"/>
            <a:ext cx="7653325" cy="461700"/>
          </a:xfrm>
        </p:spPr>
        <p:txBody>
          <a:bodyPr/>
          <a:lstStyle/>
          <a:p>
            <a:r>
              <a:rPr lang="it-IT"/>
              <a:t>Nome cognome - Azienda o ruolo - titolo presentazione</a:t>
            </a:r>
            <a:endParaRPr lang="it-IT" dirty="0"/>
          </a:p>
        </p:txBody>
      </p:sp>
      <p:pic>
        <p:nvPicPr>
          <p:cNvPr id="6" name="Immagine 5">
            <a:extLst>
              <a:ext uri="{FF2B5EF4-FFF2-40B4-BE49-F238E27FC236}">
                <a16:creationId xmlns:a16="http://schemas.microsoft.com/office/drawing/2014/main" xmlns="" id="{135CF720-AD7E-4E40-A3CC-52C0994D3D33}"/>
              </a:ext>
            </a:extLst>
          </p:cNvPr>
          <p:cNvPicPr>
            <a:picLocks noChangeAspect="1"/>
          </p:cNvPicPr>
          <p:nvPr userDrawn="1"/>
        </p:nvPicPr>
        <p:blipFill>
          <a:blip r:embed="rId2"/>
          <a:stretch>
            <a:fillRect/>
          </a:stretch>
        </p:blipFill>
        <p:spPr>
          <a:xfrm>
            <a:off x="8241009" y="257141"/>
            <a:ext cx="672655" cy="65726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Title + 3 columns">
  <p:cSld name="Title + 3 columns">
    <p:bg>
      <p:bgPr>
        <a:solidFill>
          <a:schemeClr val="bg1"/>
        </a:solidFill>
        <a:effectLst/>
      </p:bgPr>
    </p:bg>
    <p:spTree>
      <p:nvGrpSpPr>
        <p:cNvPr id="1" name="Shape 29"/>
        <p:cNvGrpSpPr/>
        <p:nvPr/>
      </p:nvGrpSpPr>
      <p:grpSpPr>
        <a:xfrm>
          <a:off x="0" y="0"/>
          <a:ext cx="0" cy="0"/>
          <a:chOff x="0" y="0"/>
          <a:chExt cx="0" cy="0"/>
        </a:xfrm>
      </p:grpSpPr>
      <p:sp>
        <p:nvSpPr>
          <p:cNvPr id="3" name="Rettangolo 2">
            <a:extLst>
              <a:ext uri="{FF2B5EF4-FFF2-40B4-BE49-F238E27FC236}">
                <a16:creationId xmlns:a16="http://schemas.microsoft.com/office/drawing/2014/main" xmlns="" id="{A6EE25BB-7DC6-4D0E-B19E-C64EDD03692B}"/>
              </a:ext>
            </a:extLst>
          </p:cNvPr>
          <p:cNvSpPr/>
          <p:nvPr userDrawn="1"/>
        </p:nvSpPr>
        <p:spPr>
          <a:xfrm>
            <a:off x="0" y="6356351"/>
            <a:ext cx="9144000" cy="501650"/>
          </a:xfrm>
          <a:prstGeom prst="rect">
            <a:avLst/>
          </a:prstGeom>
          <a:solidFill>
            <a:srgbClr val="F6226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30" name="Shape 30"/>
          <p:cNvSpPr txBox="1">
            <a:spLocks noGrp="1"/>
          </p:cNvSpPr>
          <p:nvPr>
            <p:ph type="title" hasCustomPrompt="1"/>
          </p:nvPr>
        </p:nvSpPr>
        <p:spPr>
          <a:xfrm>
            <a:off x="827250" y="788425"/>
            <a:ext cx="4109400" cy="811675"/>
          </a:xfrm>
          <a:prstGeom prst="rect">
            <a:avLst/>
          </a:prstGeom>
        </p:spPr>
        <p:txBody>
          <a:bodyPr spcFirstLastPara="1" wrap="square" lIns="91425" tIns="91425" rIns="91425" bIns="91425" anchor="t" anchorCtr="0"/>
          <a:lstStyle>
            <a:lvl1pPr lvl="0" rtl="0">
              <a:spcBef>
                <a:spcPts val="0"/>
              </a:spcBef>
              <a:spcAft>
                <a:spcPts val="0"/>
              </a:spcAft>
              <a:buSzPts val="2400"/>
              <a:buNone/>
              <a:defRPr>
                <a:solidFill>
                  <a:schemeClr val="bg1"/>
                </a:solidFill>
                <a:highlight>
                  <a:srgbClr val="F62263"/>
                </a:highlight>
                <a:latin typeface="+mj-lt"/>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r>
              <a:rPr lang="it-IT" dirty="0"/>
              <a:t>Fare click per inserire un titolo</a:t>
            </a:r>
            <a:endParaRPr dirty="0"/>
          </a:p>
        </p:txBody>
      </p:sp>
      <p:sp>
        <p:nvSpPr>
          <p:cNvPr id="31" name="Shape 31"/>
          <p:cNvSpPr txBox="1">
            <a:spLocks noGrp="1"/>
          </p:cNvSpPr>
          <p:nvPr>
            <p:ph type="body" idx="1"/>
          </p:nvPr>
        </p:nvSpPr>
        <p:spPr>
          <a:xfrm>
            <a:off x="827250" y="1600200"/>
            <a:ext cx="2493300" cy="4756150"/>
          </a:xfrm>
          <a:prstGeom prst="rect">
            <a:avLst/>
          </a:prstGeom>
        </p:spPr>
        <p:txBody>
          <a:bodyPr spcFirstLastPara="1" wrap="square" lIns="91425" tIns="91425" rIns="91425" bIns="91425" anchor="t" anchorCtr="0"/>
          <a:lstStyle>
            <a:lvl1pPr marL="457200" lvl="0" indent="-355600" rtl="0">
              <a:spcBef>
                <a:spcPts val="600"/>
              </a:spcBef>
              <a:spcAft>
                <a:spcPts val="0"/>
              </a:spcAft>
              <a:buSzPts val="2000"/>
              <a:buChar char="◇"/>
              <a:defRPr sz="2000" spc="-150">
                <a:solidFill>
                  <a:srgbClr val="212131"/>
                </a:solidFill>
                <a:latin typeface="+mj-lt"/>
              </a:defRPr>
            </a:lvl1pPr>
            <a:lvl2pPr marL="914400" lvl="1" indent="-355600" rtl="0">
              <a:spcBef>
                <a:spcPts val="0"/>
              </a:spcBef>
              <a:spcAft>
                <a:spcPts val="0"/>
              </a:spcAft>
              <a:buSzPts val="2000"/>
              <a:buChar char="○"/>
              <a:defRPr sz="2000"/>
            </a:lvl2pPr>
            <a:lvl3pPr marL="1371600" lvl="2" indent="-355600" rtl="0">
              <a:spcBef>
                <a:spcPts val="0"/>
              </a:spcBef>
              <a:spcAft>
                <a:spcPts val="0"/>
              </a:spcAft>
              <a:buSzPts val="2000"/>
              <a:buChar char="■"/>
              <a:defRPr sz="2000"/>
            </a:lvl3pPr>
            <a:lvl4pPr marL="1828800" lvl="3" indent="-355600" rtl="0">
              <a:spcBef>
                <a:spcPts val="0"/>
              </a:spcBef>
              <a:spcAft>
                <a:spcPts val="0"/>
              </a:spcAft>
              <a:buSzPts val="2000"/>
              <a:buChar char="●"/>
              <a:defRPr sz="2000"/>
            </a:lvl4pPr>
            <a:lvl5pPr marL="2286000" lvl="4" indent="-355600" rtl="0">
              <a:spcBef>
                <a:spcPts val="0"/>
              </a:spcBef>
              <a:spcAft>
                <a:spcPts val="0"/>
              </a:spcAft>
              <a:buSzPts val="2000"/>
              <a:buChar char="○"/>
              <a:defRPr sz="2000"/>
            </a:lvl5pPr>
            <a:lvl6pPr marL="2743200" lvl="5" indent="-355600" rtl="0">
              <a:spcBef>
                <a:spcPts val="0"/>
              </a:spcBef>
              <a:spcAft>
                <a:spcPts val="0"/>
              </a:spcAft>
              <a:buSzPts val="2000"/>
              <a:buChar char="■"/>
              <a:defRPr sz="2000"/>
            </a:lvl6pPr>
            <a:lvl7pPr marL="3200400" lvl="6" indent="-355600" rtl="0">
              <a:spcBef>
                <a:spcPts val="0"/>
              </a:spcBef>
              <a:spcAft>
                <a:spcPts val="0"/>
              </a:spcAft>
              <a:buSzPts val="2000"/>
              <a:buChar char="●"/>
              <a:defRPr sz="2000"/>
            </a:lvl7pPr>
            <a:lvl8pPr marL="3657600" lvl="7" indent="-355600" rtl="0">
              <a:spcBef>
                <a:spcPts val="0"/>
              </a:spcBef>
              <a:spcAft>
                <a:spcPts val="0"/>
              </a:spcAft>
              <a:buSzPts val="2000"/>
              <a:buChar char="○"/>
              <a:defRPr sz="2000"/>
            </a:lvl8pPr>
            <a:lvl9pPr marL="4114800" lvl="8" indent="-355600" rtl="0">
              <a:spcBef>
                <a:spcPts val="0"/>
              </a:spcBef>
              <a:spcAft>
                <a:spcPts val="0"/>
              </a:spcAft>
              <a:buSzPts val="2000"/>
              <a:buChar char="■"/>
              <a:defRPr sz="2000"/>
            </a:lvl9pPr>
          </a:lstStyle>
          <a:p>
            <a:endParaRPr dirty="0"/>
          </a:p>
        </p:txBody>
      </p:sp>
      <p:sp>
        <p:nvSpPr>
          <p:cNvPr id="32" name="Shape 32"/>
          <p:cNvSpPr txBox="1">
            <a:spLocks noGrp="1"/>
          </p:cNvSpPr>
          <p:nvPr>
            <p:ph type="body" idx="2"/>
          </p:nvPr>
        </p:nvSpPr>
        <p:spPr>
          <a:xfrm>
            <a:off x="3448447" y="1600200"/>
            <a:ext cx="2493300" cy="4756150"/>
          </a:xfrm>
          <a:prstGeom prst="rect">
            <a:avLst/>
          </a:prstGeom>
        </p:spPr>
        <p:txBody>
          <a:bodyPr spcFirstLastPara="1" wrap="square" lIns="91425" tIns="91425" rIns="91425" bIns="91425" anchor="t" anchorCtr="0"/>
          <a:lstStyle>
            <a:lvl1pPr marL="457200" lvl="0" indent="-355600" rtl="0">
              <a:spcBef>
                <a:spcPts val="600"/>
              </a:spcBef>
              <a:spcAft>
                <a:spcPts val="0"/>
              </a:spcAft>
              <a:buSzPts val="2000"/>
              <a:buChar char="◇"/>
              <a:defRPr sz="2000" spc="-150">
                <a:solidFill>
                  <a:srgbClr val="212131"/>
                </a:solidFill>
                <a:latin typeface="+mj-lt"/>
              </a:defRPr>
            </a:lvl1pPr>
            <a:lvl2pPr marL="914400" lvl="1" indent="-355600" rtl="0">
              <a:spcBef>
                <a:spcPts val="0"/>
              </a:spcBef>
              <a:spcAft>
                <a:spcPts val="0"/>
              </a:spcAft>
              <a:buSzPts val="2000"/>
              <a:buChar char="○"/>
              <a:defRPr sz="2000"/>
            </a:lvl2pPr>
            <a:lvl3pPr marL="1371600" lvl="2" indent="-355600" rtl="0">
              <a:spcBef>
                <a:spcPts val="0"/>
              </a:spcBef>
              <a:spcAft>
                <a:spcPts val="0"/>
              </a:spcAft>
              <a:buSzPts val="2000"/>
              <a:buChar char="■"/>
              <a:defRPr sz="2000"/>
            </a:lvl3pPr>
            <a:lvl4pPr marL="1828800" lvl="3" indent="-355600" rtl="0">
              <a:spcBef>
                <a:spcPts val="0"/>
              </a:spcBef>
              <a:spcAft>
                <a:spcPts val="0"/>
              </a:spcAft>
              <a:buSzPts val="2000"/>
              <a:buChar char="●"/>
              <a:defRPr sz="2000"/>
            </a:lvl4pPr>
            <a:lvl5pPr marL="2286000" lvl="4" indent="-355600" rtl="0">
              <a:spcBef>
                <a:spcPts val="0"/>
              </a:spcBef>
              <a:spcAft>
                <a:spcPts val="0"/>
              </a:spcAft>
              <a:buSzPts val="2000"/>
              <a:buChar char="○"/>
              <a:defRPr sz="2000"/>
            </a:lvl5pPr>
            <a:lvl6pPr marL="2743200" lvl="5" indent="-355600" rtl="0">
              <a:spcBef>
                <a:spcPts val="0"/>
              </a:spcBef>
              <a:spcAft>
                <a:spcPts val="0"/>
              </a:spcAft>
              <a:buSzPts val="2000"/>
              <a:buChar char="■"/>
              <a:defRPr sz="2000"/>
            </a:lvl6pPr>
            <a:lvl7pPr marL="3200400" lvl="6" indent="-355600" rtl="0">
              <a:spcBef>
                <a:spcPts val="0"/>
              </a:spcBef>
              <a:spcAft>
                <a:spcPts val="0"/>
              </a:spcAft>
              <a:buSzPts val="2000"/>
              <a:buChar char="●"/>
              <a:defRPr sz="2000"/>
            </a:lvl7pPr>
            <a:lvl8pPr marL="3657600" lvl="7" indent="-355600" rtl="0">
              <a:spcBef>
                <a:spcPts val="0"/>
              </a:spcBef>
              <a:spcAft>
                <a:spcPts val="0"/>
              </a:spcAft>
              <a:buSzPts val="2000"/>
              <a:buChar char="○"/>
              <a:defRPr sz="2000"/>
            </a:lvl8pPr>
            <a:lvl9pPr marL="4114800" lvl="8" indent="-355600" rtl="0">
              <a:spcBef>
                <a:spcPts val="0"/>
              </a:spcBef>
              <a:spcAft>
                <a:spcPts val="0"/>
              </a:spcAft>
              <a:buSzPts val="2000"/>
              <a:buChar char="■"/>
              <a:defRPr sz="2000"/>
            </a:lvl9pPr>
          </a:lstStyle>
          <a:p>
            <a:endParaRPr dirty="0"/>
          </a:p>
        </p:txBody>
      </p:sp>
      <p:sp>
        <p:nvSpPr>
          <p:cNvPr id="33" name="Shape 33"/>
          <p:cNvSpPr txBox="1">
            <a:spLocks noGrp="1"/>
          </p:cNvSpPr>
          <p:nvPr>
            <p:ph type="body" idx="3"/>
          </p:nvPr>
        </p:nvSpPr>
        <p:spPr>
          <a:xfrm>
            <a:off x="6069645" y="1600200"/>
            <a:ext cx="2493300" cy="4756150"/>
          </a:xfrm>
          <a:prstGeom prst="rect">
            <a:avLst/>
          </a:prstGeom>
        </p:spPr>
        <p:txBody>
          <a:bodyPr spcFirstLastPara="1" wrap="square" lIns="91425" tIns="91425" rIns="91425" bIns="91425" anchor="t" anchorCtr="0"/>
          <a:lstStyle>
            <a:lvl1pPr marL="457200" lvl="0" indent="-355600" rtl="0">
              <a:spcBef>
                <a:spcPts val="600"/>
              </a:spcBef>
              <a:spcAft>
                <a:spcPts val="0"/>
              </a:spcAft>
              <a:buSzPts val="2000"/>
              <a:buChar char="◇"/>
              <a:defRPr sz="2000" spc="-150">
                <a:solidFill>
                  <a:srgbClr val="212131"/>
                </a:solidFill>
                <a:latin typeface="+mj-lt"/>
              </a:defRPr>
            </a:lvl1pPr>
            <a:lvl2pPr marL="914400" lvl="1" indent="-355600" rtl="0">
              <a:spcBef>
                <a:spcPts val="0"/>
              </a:spcBef>
              <a:spcAft>
                <a:spcPts val="0"/>
              </a:spcAft>
              <a:buSzPts val="2000"/>
              <a:buChar char="○"/>
              <a:defRPr sz="2000"/>
            </a:lvl2pPr>
            <a:lvl3pPr marL="1371600" lvl="2" indent="-355600" rtl="0">
              <a:spcBef>
                <a:spcPts val="0"/>
              </a:spcBef>
              <a:spcAft>
                <a:spcPts val="0"/>
              </a:spcAft>
              <a:buSzPts val="2000"/>
              <a:buChar char="■"/>
              <a:defRPr sz="2000"/>
            </a:lvl3pPr>
            <a:lvl4pPr marL="1828800" lvl="3" indent="-355600" rtl="0">
              <a:spcBef>
                <a:spcPts val="0"/>
              </a:spcBef>
              <a:spcAft>
                <a:spcPts val="0"/>
              </a:spcAft>
              <a:buSzPts val="2000"/>
              <a:buChar char="●"/>
              <a:defRPr sz="2000"/>
            </a:lvl4pPr>
            <a:lvl5pPr marL="2286000" lvl="4" indent="-355600" rtl="0">
              <a:spcBef>
                <a:spcPts val="0"/>
              </a:spcBef>
              <a:spcAft>
                <a:spcPts val="0"/>
              </a:spcAft>
              <a:buSzPts val="2000"/>
              <a:buChar char="○"/>
              <a:defRPr sz="2000"/>
            </a:lvl5pPr>
            <a:lvl6pPr marL="2743200" lvl="5" indent="-355600" rtl="0">
              <a:spcBef>
                <a:spcPts val="0"/>
              </a:spcBef>
              <a:spcAft>
                <a:spcPts val="0"/>
              </a:spcAft>
              <a:buSzPts val="2000"/>
              <a:buChar char="■"/>
              <a:defRPr sz="2000"/>
            </a:lvl6pPr>
            <a:lvl7pPr marL="3200400" lvl="6" indent="-355600" rtl="0">
              <a:spcBef>
                <a:spcPts val="0"/>
              </a:spcBef>
              <a:spcAft>
                <a:spcPts val="0"/>
              </a:spcAft>
              <a:buSzPts val="2000"/>
              <a:buChar char="●"/>
              <a:defRPr sz="2000"/>
            </a:lvl7pPr>
            <a:lvl8pPr marL="3657600" lvl="7" indent="-355600" rtl="0">
              <a:spcBef>
                <a:spcPts val="0"/>
              </a:spcBef>
              <a:spcAft>
                <a:spcPts val="0"/>
              </a:spcAft>
              <a:buSzPts val="2000"/>
              <a:buChar char="○"/>
              <a:defRPr sz="2000"/>
            </a:lvl8pPr>
            <a:lvl9pPr marL="4114800" lvl="8" indent="-355600" rtl="0">
              <a:spcBef>
                <a:spcPts val="0"/>
              </a:spcBef>
              <a:spcAft>
                <a:spcPts val="0"/>
              </a:spcAft>
              <a:buSzPts val="2000"/>
              <a:buChar char="■"/>
              <a:defRPr sz="2000"/>
            </a:lvl9pPr>
          </a:lstStyle>
          <a:p>
            <a:endParaRPr dirty="0"/>
          </a:p>
        </p:txBody>
      </p:sp>
      <p:sp>
        <p:nvSpPr>
          <p:cNvPr id="11" name="Shape 40">
            <a:extLst>
              <a:ext uri="{FF2B5EF4-FFF2-40B4-BE49-F238E27FC236}">
                <a16:creationId xmlns:a16="http://schemas.microsoft.com/office/drawing/2014/main" xmlns="" id="{865A9ED1-ED02-4317-A97B-700FE210F8A6}"/>
              </a:ext>
            </a:extLst>
          </p:cNvPr>
          <p:cNvSpPr txBox="1">
            <a:spLocks noGrp="1"/>
          </p:cNvSpPr>
          <p:nvPr>
            <p:ph type="sldNum" idx="12"/>
          </p:nvPr>
        </p:nvSpPr>
        <p:spPr>
          <a:xfrm>
            <a:off x="8480574" y="6356350"/>
            <a:ext cx="548700" cy="461700"/>
          </a:xfrm>
          <a:prstGeom prst="rect">
            <a:avLst/>
          </a:prstGeom>
        </p:spPr>
        <p:txBody>
          <a:bodyPr spcFirstLastPara="1" wrap="square" lIns="91425" tIns="91425" rIns="91425" bIns="91425" anchor="t" anchorCtr="0">
            <a:noAutofit/>
          </a:bodyPr>
          <a:lstStyle>
            <a:lvl1pPr lvl="0">
              <a:buNone/>
              <a:defRPr>
                <a:solidFill>
                  <a:schemeClr val="bg1"/>
                </a:solidFill>
                <a:latin typeface="+mj-lt"/>
                <a:ea typeface="Oswald"/>
                <a:cs typeface="Oswald"/>
                <a:sym typeface="Oswald"/>
              </a:defRPr>
            </a:lvl1pPr>
            <a:lvl2pPr lvl="1">
              <a:buNone/>
              <a:defRPr>
                <a:solidFill>
                  <a:srgbClr val="39A6DE"/>
                </a:solidFill>
                <a:latin typeface="Oswald"/>
                <a:ea typeface="Oswald"/>
                <a:cs typeface="Oswald"/>
                <a:sym typeface="Oswald"/>
              </a:defRPr>
            </a:lvl2pPr>
            <a:lvl3pPr lvl="2">
              <a:buNone/>
              <a:defRPr>
                <a:solidFill>
                  <a:srgbClr val="39A6DE"/>
                </a:solidFill>
                <a:latin typeface="Oswald"/>
                <a:ea typeface="Oswald"/>
                <a:cs typeface="Oswald"/>
                <a:sym typeface="Oswald"/>
              </a:defRPr>
            </a:lvl3pPr>
            <a:lvl4pPr lvl="3">
              <a:buNone/>
              <a:defRPr>
                <a:solidFill>
                  <a:srgbClr val="39A6DE"/>
                </a:solidFill>
                <a:latin typeface="Oswald"/>
                <a:ea typeface="Oswald"/>
                <a:cs typeface="Oswald"/>
                <a:sym typeface="Oswald"/>
              </a:defRPr>
            </a:lvl4pPr>
            <a:lvl5pPr lvl="4">
              <a:buNone/>
              <a:defRPr>
                <a:solidFill>
                  <a:srgbClr val="39A6DE"/>
                </a:solidFill>
                <a:latin typeface="Oswald"/>
                <a:ea typeface="Oswald"/>
                <a:cs typeface="Oswald"/>
                <a:sym typeface="Oswald"/>
              </a:defRPr>
            </a:lvl5pPr>
            <a:lvl6pPr lvl="5">
              <a:buNone/>
              <a:defRPr>
                <a:solidFill>
                  <a:srgbClr val="39A6DE"/>
                </a:solidFill>
                <a:latin typeface="Oswald"/>
                <a:ea typeface="Oswald"/>
                <a:cs typeface="Oswald"/>
                <a:sym typeface="Oswald"/>
              </a:defRPr>
            </a:lvl6pPr>
            <a:lvl7pPr lvl="6">
              <a:buNone/>
              <a:defRPr>
                <a:solidFill>
                  <a:srgbClr val="39A6DE"/>
                </a:solidFill>
                <a:latin typeface="Oswald"/>
                <a:ea typeface="Oswald"/>
                <a:cs typeface="Oswald"/>
                <a:sym typeface="Oswald"/>
              </a:defRPr>
            </a:lvl7pPr>
            <a:lvl8pPr lvl="7">
              <a:buNone/>
              <a:defRPr>
                <a:solidFill>
                  <a:srgbClr val="39A6DE"/>
                </a:solidFill>
                <a:latin typeface="Oswald"/>
                <a:ea typeface="Oswald"/>
                <a:cs typeface="Oswald"/>
                <a:sym typeface="Oswald"/>
              </a:defRPr>
            </a:lvl8pPr>
            <a:lvl9pPr lvl="8">
              <a:buNone/>
              <a:defRPr>
                <a:solidFill>
                  <a:srgbClr val="39A6DE"/>
                </a:solidFill>
                <a:latin typeface="Oswald"/>
                <a:ea typeface="Oswald"/>
                <a:cs typeface="Oswald"/>
                <a:sym typeface="Oswald"/>
              </a:defRPr>
            </a:lvl9pPr>
          </a:lstStyle>
          <a:p>
            <a:fld id="{00000000-1234-1234-1234-123412341234}" type="slidenum">
              <a:rPr lang="it-IT" smtClean="0"/>
              <a:pPr/>
              <a:t>‹N›</a:t>
            </a:fld>
            <a:endParaRPr lang="it-IT" dirty="0"/>
          </a:p>
        </p:txBody>
      </p:sp>
      <p:sp>
        <p:nvSpPr>
          <p:cNvPr id="12" name="Segnaposto piè di pagina 1">
            <a:extLst>
              <a:ext uri="{FF2B5EF4-FFF2-40B4-BE49-F238E27FC236}">
                <a16:creationId xmlns:a16="http://schemas.microsoft.com/office/drawing/2014/main" xmlns="" id="{FD52A56B-8194-418B-ABF1-9A8B13265E7E}"/>
              </a:ext>
            </a:extLst>
          </p:cNvPr>
          <p:cNvSpPr>
            <a:spLocks noGrp="1"/>
          </p:cNvSpPr>
          <p:nvPr>
            <p:ph type="ftr" sz="quarter" idx="13"/>
          </p:nvPr>
        </p:nvSpPr>
        <p:spPr>
          <a:xfrm>
            <a:off x="827249" y="6356350"/>
            <a:ext cx="7653325" cy="461700"/>
          </a:xfrm>
        </p:spPr>
        <p:txBody>
          <a:bodyPr/>
          <a:lstStyle/>
          <a:p>
            <a:r>
              <a:rPr lang="it-IT" dirty="0"/>
              <a:t>Nome cognome - Azienda o ruolo - titolo presentazione</a:t>
            </a:r>
          </a:p>
        </p:txBody>
      </p:sp>
      <p:pic>
        <p:nvPicPr>
          <p:cNvPr id="13" name="Immagine 12">
            <a:extLst>
              <a:ext uri="{FF2B5EF4-FFF2-40B4-BE49-F238E27FC236}">
                <a16:creationId xmlns:a16="http://schemas.microsoft.com/office/drawing/2014/main" xmlns="" id="{7A337F81-9D96-4B81-8F2B-61831A0F0B48}"/>
              </a:ext>
            </a:extLst>
          </p:cNvPr>
          <p:cNvPicPr>
            <a:picLocks noChangeAspect="1"/>
          </p:cNvPicPr>
          <p:nvPr userDrawn="1"/>
        </p:nvPicPr>
        <p:blipFill>
          <a:blip r:embed="rId2"/>
          <a:stretch>
            <a:fillRect/>
          </a:stretch>
        </p:blipFill>
        <p:spPr>
          <a:xfrm>
            <a:off x="8241009" y="257141"/>
            <a:ext cx="672655" cy="657260"/>
          </a:xfrm>
          <a:prstGeom prst="rect">
            <a:avLst/>
          </a:prstGeom>
        </p:spPr>
      </p:pic>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1"/>
        <p:cNvGrpSpPr/>
        <p:nvPr/>
      </p:nvGrpSpPr>
      <p:grpSpPr>
        <a:xfrm>
          <a:off x="0" y="0"/>
          <a:ext cx="0" cy="0"/>
          <a:chOff x="0" y="0"/>
          <a:chExt cx="0" cy="0"/>
        </a:xfrm>
      </p:grpSpPr>
      <p:sp>
        <p:nvSpPr>
          <p:cNvPr id="42" name="Shape 42"/>
          <p:cNvSpPr txBox="1">
            <a:spLocks noGrp="1"/>
          </p:cNvSpPr>
          <p:nvPr>
            <p:ph type="sldNum" idx="12"/>
          </p:nvPr>
        </p:nvSpPr>
        <p:spPr>
          <a:xfrm>
            <a:off x="8480574" y="6356350"/>
            <a:ext cx="548700" cy="461700"/>
          </a:xfrm>
          <a:prstGeom prst="rect">
            <a:avLst/>
          </a:prstGeom>
        </p:spPr>
        <p:txBody>
          <a:bodyPr spcFirstLastPara="1" wrap="square" lIns="91425" tIns="91425" rIns="91425" bIns="91425" anchor="t" anchorCtr="0">
            <a:noAutofit/>
          </a:bodyPr>
          <a:lstStyle>
            <a:lvl1pPr lvl="0" algn="ctr">
              <a:lnSpc>
                <a:spcPct val="150000"/>
              </a:lnSpc>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it-IT" smtClean="0"/>
              <a:pPr/>
              <a:t>‹N›</a:t>
            </a:fld>
            <a:endParaRPr lang="it-IT" dirty="0"/>
          </a:p>
        </p:txBody>
      </p:sp>
      <p:sp>
        <p:nvSpPr>
          <p:cNvPr id="2" name="Segnaposto piè di pagina 1">
            <a:extLst>
              <a:ext uri="{FF2B5EF4-FFF2-40B4-BE49-F238E27FC236}">
                <a16:creationId xmlns:a16="http://schemas.microsoft.com/office/drawing/2014/main" xmlns="" id="{5CD096E5-2E08-418B-835F-034FE9E1F301}"/>
              </a:ext>
            </a:extLst>
          </p:cNvPr>
          <p:cNvSpPr>
            <a:spLocks noGrp="1"/>
          </p:cNvSpPr>
          <p:nvPr>
            <p:ph type="ftr" sz="quarter" idx="13"/>
          </p:nvPr>
        </p:nvSpPr>
        <p:spPr/>
        <p:txBody>
          <a:bodyPr/>
          <a:lstStyle/>
          <a:p>
            <a:r>
              <a:rPr lang="it-IT"/>
              <a:t>Nome cognome - Azienda o ruolo - titolo presentazione</a:t>
            </a:r>
            <a:endParaRPr lang="it-IT" dirty="0"/>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userDrawn="1">
  <p:cSld name="Title">
    <p:spTree>
      <p:nvGrpSpPr>
        <p:cNvPr id="1" name="Shape 10"/>
        <p:cNvGrpSpPr/>
        <p:nvPr/>
      </p:nvGrpSpPr>
      <p:grpSpPr>
        <a:xfrm>
          <a:off x="0" y="0"/>
          <a:ext cx="0" cy="0"/>
          <a:chOff x="0" y="0"/>
          <a:chExt cx="0" cy="0"/>
        </a:xfrm>
      </p:grpSpPr>
      <p:sp>
        <p:nvSpPr>
          <p:cNvPr id="11" name="Shape 11"/>
          <p:cNvSpPr txBox="1">
            <a:spLocks noGrp="1"/>
          </p:cNvSpPr>
          <p:nvPr>
            <p:ph type="ctrTitle"/>
          </p:nvPr>
        </p:nvSpPr>
        <p:spPr>
          <a:xfrm>
            <a:off x="776975" y="665975"/>
            <a:ext cx="6255300" cy="5407200"/>
          </a:xfrm>
          <a:prstGeom prst="rect">
            <a:avLst/>
          </a:prstGeom>
        </p:spPr>
        <p:txBody>
          <a:bodyPr spcFirstLastPara="1" wrap="square" lIns="91425" tIns="91425" rIns="91425" bIns="91425" anchor="b" anchorCtr="0"/>
          <a:lstStyle>
            <a:lvl1pPr lvl="0">
              <a:spcBef>
                <a:spcPts val="0"/>
              </a:spcBef>
              <a:spcAft>
                <a:spcPts val="0"/>
              </a:spcAft>
              <a:buClr>
                <a:srgbClr val="39A6DE"/>
              </a:buClr>
              <a:buSzPts val="6000"/>
              <a:buNone/>
              <a:defRPr sz="6000" spc="-150">
                <a:solidFill>
                  <a:srgbClr val="007780"/>
                </a:solidFill>
                <a:latin typeface="+mj-lt"/>
              </a:defRPr>
            </a:lvl1pPr>
            <a:lvl2pPr lvl="1">
              <a:spcBef>
                <a:spcPts val="0"/>
              </a:spcBef>
              <a:spcAft>
                <a:spcPts val="0"/>
              </a:spcAft>
              <a:buClr>
                <a:srgbClr val="39A6DE"/>
              </a:buClr>
              <a:buSzPts val="6000"/>
              <a:buNone/>
              <a:defRPr sz="6000">
                <a:solidFill>
                  <a:srgbClr val="39A6DE"/>
                </a:solidFill>
              </a:defRPr>
            </a:lvl2pPr>
            <a:lvl3pPr lvl="2">
              <a:spcBef>
                <a:spcPts val="0"/>
              </a:spcBef>
              <a:spcAft>
                <a:spcPts val="0"/>
              </a:spcAft>
              <a:buClr>
                <a:srgbClr val="39A6DE"/>
              </a:buClr>
              <a:buSzPts val="6000"/>
              <a:buNone/>
              <a:defRPr sz="6000">
                <a:solidFill>
                  <a:srgbClr val="39A6DE"/>
                </a:solidFill>
              </a:defRPr>
            </a:lvl3pPr>
            <a:lvl4pPr lvl="3">
              <a:spcBef>
                <a:spcPts val="0"/>
              </a:spcBef>
              <a:spcAft>
                <a:spcPts val="0"/>
              </a:spcAft>
              <a:buClr>
                <a:srgbClr val="39A6DE"/>
              </a:buClr>
              <a:buSzPts val="6000"/>
              <a:buNone/>
              <a:defRPr sz="6000">
                <a:solidFill>
                  <a:srgbClr val="39A6DE"/>
                </a:solidFill>
              </a:defRPr>
            </a:lvl4pPr>
            <a:lvl5pPr lvl="4">
              <a:spcBef>
                <a:spcPts val="0"/>
              </a:spcBef>
              <a:spcAft>
                <a:spcPts val="0"/>
              </a:spcAft>
              <a:buClr>
                <a:srgbClr val="39A6DE"/>
              </a:buClr>
              <a:buSzPts val="6000"/>
              <a:buNone/>
              <a:defRPr sz="6000">
                <a:solidFill>
                  <a:srgbClr val="39A6DE"/>
                </a:solidFill>
              </a:defRPr>
            </a:lvl5pPr>
            <a:lvl6pPr lvl="5">
              <a:spcBef>
                <a:spcPts val="0"/>
              </a:spcBef>
              <a:spcAft>
                <a:spcPts val="0"/>
              </a:spcAft>
              <a:buClr>
                <a:srgbClr val="39A6DE"/>
              </a:buClr>
              <a:buSzPts val="6000"/>
              <a:buNone/>
              <a:defRPr sz="6000">
                <a:solidFill>
                  <a:srgbClr val="39A6DE"/>
                </a:solidFill>
              </a:defRPr>
            </a:lvl6pPr>
            <a:lvl7pPr lvl="6">
              <a:spcBef>
                <a:spcPts val="0"/>
              </a:spcBef>
              <a:spcAft>
                <a:spcPts val="0"/>
              </a:spcAft>
              <a:buClr>
                <a:srgbClr val="39A6DE"/>
              </a:buClr>
              <a:buSzPts val="6000"/>
              <a:buNone/>
              <a:defRPr sz="6000">
                <a:solidFill>
                  <a:srgbClr val="39A6DE"/>
                </a:solidFill>
              </a:defRPr>
            </a:lvl7pPr>
            <a:lvl8pPr lvl="7">
              <a:spcBef>
                <a:spcPts val="0"/>
              </a:spcBef>
              <a:spcAft>
                <a:spcPts val="0"/>
              </a:spcAft>
              <a:buClr>
                <a:srgbClr val="39A6DE"/>
              </a:buClr>
              <a:buSzPts val="6000"/>
              <a:buNone/>
              <a:defRPr sz="6000">
                <a:solidFill>
                  <a:srgbClr val="39A6DE"/>
                </a:solidFill>
              </a:defRPr>
            </a:lvl8pPr>
            <a:lvl9pPr lvl="8">
              <a:spcBef>
                <a:spcPts val="0"/>
              </a:spcBef>
              <a:spcAft>
                <a:spcPts val="0"/>
              </a:spcAft>
              <a:buClr>
                <a:srgbClr val="39A6DE"/>
              </a:buClr>
              <a:buSzPts val="6000"/>
              <a:buNone/>
              <a:defRPr sz="6000">
                <a:solidFill>
                  <a:srgbClr val="39A6DE"/>
                </a:solidFill>
              </a:defRPr>
            </a:lvl9pPr>
          </a:lstStyle>
          <a:p>
            <a:endParaRPr dirty="0"/>
          </a:p>
        </p:txBody>
      </p:sp>
      <p:sp>
        <p:nvSpPr>
          <p:cNvPr id="2" name="Segnaposto piè di pagina 1">
            <a:extLst>
              <a:ext uri="{FF2B5EF4-FFF2-40B4-BE49-F238E27FC236}">
                <a16:creationId xmlns="" xmlns:a16="http://schemas.microsoft.com/office/drawing/2014/main" id="{4F8C7533-6EB9-4E0E-8148-65AFAD61D840}"/>
              </a:ext>
            </a:extLst>
          </p:cNvPr>
          <p:cNvSpPr>
            <a:spLocks noGrp="1"/>
          </p:cNvSpPr>
          <p:nvPr>
            <p:ph type="ftr" sz="quarter" idx="10"/>
          </p:nvPr>
        </p:nvSpPr>
        <p:spPr/>
        <p:txBody>
          <a:bodyPr/>
          <a:lstStyle/>
          <a:p>
            <a:r>
              <a:rPr lang="it-IT" dirty="0"/>
              <a:t>Nome cognome - Azienda o ruolo - titolo presentazione</a:t>
            </a:r>
          </a:p>
        </p:txBody>
      </p:sp>
      <p:sp>
        <p:nvSpPr>
          <p:cNvPr id="3" name="Segnaposto numero diapositiva 2">
            <a:extLst>
              <a:ext uri="{FF2B5EF4-FFF2-40B4-BE49-F238E27FC236}">
                <a16:creationId xmlns="" xmlns:a16="http://schemas.microsoft.com/office/drawing/2014/main" id="{C5255DF8-FF4D-4C4A-8732-2EECE360A45E}"/>
              </a:ext>
            </a:extLst>
          </p:cNvPr>
          <p:cNvSpPr>
            <a:spLocks noGrp="1"/>
          </p:cNvSpPr>
          <p:nvPr>
            <p:ph type="sldNum" idx="11"/>
          </p:nvPr>
        </p:nvSpPr>
        <p:spPr/>
        <p:txBody>
          <a:bodyPr/>
          <a:lstStyle/>
          <a:p>
            <a:fld id="{00000000-1234-1234-1234-123412341234}" type="slidenum">
              <a:rPr lang="it-IT" smtClean="0"/>
              <a:pPr/>
              <a:t>‹N›</a:t>
            </a:fld>
            <a:endParaRPr lang="it-IT" dirty="0"/>
          </a:p>
        </p:txBody>
      </p:sp>
    </p:spTree>
    <p:extLst>
      <p:ext uri="{BB962C8B-B14F-4D97-AF65-F5344CB8AC3E}">
        <p14:creationId xmlns:p14="http://schemas.microsoft.com/office/powerpoint/2010/main" val="18108087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gradFill flip="none" rotWithShape="1">
          <a:gsLst>
            <a:gs pos="0">
              <a:srgbClr val="F62263"/>
            </a:gs>
            <a:gs pos="100000">
              <a:srgbClr val="F62263">
                <a:lumMod val="79000"/>
              </a:srgbClr>
            </a:gs>
          </a:gsLst>
          <a:path path="circle">
            <a:fillToRect l="50000" t="50000" r="50000" b="50000"/>
          </a:path>
          <a:tileRect/>
        </a:gradFill>
        <a:effectLst/>
      </p:bgPr>
    </p:bg>
    <p:spTree>
      <p:nvGrpSpPr>
        <p:cNvPr id="1" name="Shape 5"/>
        <p:cNvGrpSpPr/>
        <p:nvPr/>
      </p:nvGrpSpPr>
      <p:grpSpPr>
        <a:xfrm>
          <a:off x="0" y="0"/>
          <a:ext cx="0" cy="0"/>
          <a:chOff x="0" y="0"/>
          <a:chExt cx="0" cy="0"/>
        </a:xfrm>
      </p:grpSpPr>
      <p:sp>
        <p:nvSpPr>
          <p:cNvPr id="11" name="Rettangolo 10">
            <a:extLst>
              <a:ext uri="{FF2B5EF4-FFF2-40B4-BE49-F238E27FC236}">
                <a16:creationId xmlns:a16="http://schemas.microsoft.com/office/drawing/2014/main" xmlns="" id="{238E382B-2F3B-4530-A638-9A7CD0036061}"/>
              </a:ext>
            </a:extLst>
          </p:cNvPr>
          <p:cNvSpPr/>
          <p:nvPr userDrawn="1"/>
        </p:nvSpPr>
        <p:spPr>
          <a:xfrm>
            <a:off x="0" y="6356351"/>
            <a:ext cx="9144000" cy="501650"/>
          </a:xfrm>
          <a:prstGeom prst="rect">
            <a:avLst/>
          </a:prstGeom>
          <a:solidFill>
            <a:srgbClr val="F6226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Shape 6"/>
          <p:cNvSpPr/>
          <p:nvPr userDrawn="1"/>
        </p:nvSpPr>
        <p:spPr>
          <a:xfrm>
            <a:off x="0" y="100"/>
            <a:ext cx="9143999" cy="6356249"/>
          </a:xfrm>
          <a:prstGeom prst="rect">
            <a:avLst/>
          </a:prstGeom>
          <a:gradFill flip="none" rotWithShape="1">
            <a:gsLst>
              <a:gs pos="0">
                <a:srgbClr val="073763">
                  <a:alpha val="0"/>
                </a:srgbClr>
              </a:gs>
              <a:gs pos="100000">
                <a:srgbClr val="010B15">
                  <a:alpha val="28235"/>
                </a:srgbClr>
              </a:gs>
            </a:gsLst>
            <a:path path="circle">
              <a:fillToRect l="50000" t="50000" r="50000" b="50000"/>
            </a:path>
            <a:tileRect/>
          </a:gradFill>
          <a:ln>
            <a:noFill/>
          </a:ln>
        </p:spPr>
        <p:txBody>
          <a:bodyPr spcFirstLastPara="1" wrap="square" lIns="91425" tIns="91425" rIns="91425" bIns="91425" anchor="ctr" anchorCtr="0">
            <a:noAutofit/>
          </a:bodyPr>
          <a:lstStyle/>
          <a:p>
            <a:endParaRPr lang="it-IT" dirty="0"/>
          </a:p>
        </p:txBody>
      </p:sp>
      <p:sp>
        <p:nvSpPr>
          <p:cNvPr id="7" name="Shape 7"/>
          <p:cNvSpPr txBox="1">
            <a:spLocks noGrp="1"/>
          </p:cNvSpPr>
          <p:nvPr>
            <p:ph type="title"/>
          </p:nvPr>
        </p:nvSpPr>
        <p:spPr>
          <a:xfrm>
            <a:off x="827250" y="788425"/>
            <a:ext cx="4109400" cy="935400"/>
          </a:xfrm>
          <a:prstGeom prst="rect">
            <a:avLst/>
          </a:prstGeom>
          <a:noFill/>
          <a:ln>
            <a:noFill/>
          </a:ln>
        </p:spPr>
        <p:txBody>
          <a:bodyPr spcFirstLastPara="1" wrap="square" lIns="91425" tIns="91425" rIns="91425" bIns="91425" anchor="t" anchorCtr="0"/>
          <a:lstStyle>
            <a:lvl1pPr lvl="0">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1pPr>
            <a:lvl2pPr lvl="1">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2pPr>
            <a:lvl3pPr lvl="2">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3pPr>
            <a:lvl4pPr lvl="3">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4pPr>
            <a:lvl5pPr lvl="4">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5pPr>
            <a:lvl6pPr lvl="5">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6pPr>
            <a:lvl7pPr lvl="6">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7pPr>
            <a:lvl8pPr lvl="7">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8pPr>
            <a:lvl9pPr lvl="8">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9pPr>
          </a:lstStyle>
          <a:p>
            <a:endParaRPr dirty="0"/>
          </a:p>
        </p:txBody>
      </p:sp>
      <p:sp>
        <p:nvSpPr>
          <p:cNvPr id="8" name="Shape 8"/>
          <p:cNvSpPr txBox="1">
            <a:spLocks noGrp="1"/>
          </p:cNvSpPr>
          <p:nvPr>
            <p:ph type="body" idx="1"/>
          </p:nvPr>
        </p:nvSpPr>
        <p:spPr>
          <a:xfrm>
            <a:off x="827250" y="1600200"/>
            <a:ext cx="7489500" cy="4756150"/>
          </a:xfrm>
          <a:prstGeom prst="rect">
            <a:avLst/>
          </a:prstGeom>
          <a:noFill/>
          <a:ln>
            <a:noFill/>
          </a:ln>
        </p:spPr>
        <p:txBody>
          <a:bodyPr spcFirstLastPara="1" wrap="square" lIns="91425" tIns="91425" rIns="91425" bIns="91425" anchor="t" anchorCtr="0"/>
          <a:lstStyle>
            <a:lvl1pPr marL="457200" lvl="0" indent="-419100">
              <a:spcBef>
                <a:spcPts val="600"/>
              </a:spcBef>
              <a:spcAft>
                <a:spcPts val="0"/>
              </a:spcAft>
              <a:buClr>
                <a:srgbClr val="FFFFFF"/>
              </a:buClr>
              <a:buSzPts val="3000"/>
              <a:buFont typeface="Open Sans"/>
              <a:buChar char="◇"/>
              <a:defRPr sz="3000">
                <a:solidFill>
                  <a:srgbClr val="FFFFFF"/>
                </a:solidFill>
                <a:latin typeface="Open Sans"/>
                <a:ea typeface="Open Sans"/>
                <a:cs typeface="Open Sans"/>
                <a:sym typeface="Open Sans"/>
              </a:defRPr>
            </a:lvl1pPr>
            <a:lvl2pPr marL="914400" lvl="1" indent="-381000">
              <a:spcBef>
                <a:spcPts val="0"/>
              </a:spcBef>
              <a:spcAft>
                <a:spcPts val="0"/>
              </a:spcAft>
              <a:buClr>
                <a:srgbClr val="FFFFFF"/>
              </a:buClr>
              <a:buSzPts val="2400"/>
              <a:buFont typeface="Open Sans"/>
              <a:buChar char="○"/>
              <a:defRPr sz="2400">
                <a:solidFill>
                  <a:srgbClr val="FFFFFF"/>
                </a:solidFill>
                <a:latin typeface="Open Sans"/>
                <a:ea typeface="Open Sans"/>
                <a:cs typeface="Open Sans"/>
                <a:sym typeface="Open Sans"/>
              </a:defRPr>
            </a:lvl2pPr>
            <a:lvl3pPr marL="1371600" lvl="2" indent="-381000">
              <a:spcBef>
                <a:spcPts val="0"/>
              </a:spcBef>
              <a:spcAft>
                <a:spcPts val="0"/>
              </a:spcAft>
              <a:buClr>
                <a:srgbClr val="FFFFFF"/>
              </a:buClr>
              <a:buSzPts val="2400"/>
              <a:buFont typeface="Open Sans"/>
              <a:buChar char="■"/>
              <a:defRPr sz="2400">
                <a:solidFill>
                  <a:srgbClr val="FFFFFF"/>
                </a:solidFill>
                <a:latin typeface="Open Sans"/>
                <a:ea typeface="Open Sans"/>
                <a:cs typeface="Open Sans"/>
                <a:sym typeface="Open Sans"/>
              </a:defRPr>
            </a:lvl3pPr>
            <a:lvl4pPr marL="1828800" lvl="3" indent="-342900">
              <a:spcBef>
                <a:spcPts val="0"/>
              </a:spcBef>
              <a:spcAft>
                <a:spcPts val="0"/>
              </a:spcAft>
              <a:buClr>
                <a:srgbClr val="FFFFFF"/>
              </a:buClr>
              <a:buSzPts val="1800"/>
              <a:buFont typeface="Open Sans"/>
              <a:buChar char="●"/>
              <a:defRPr sz="1800">
                <a:solidFill>
                  <a:srgbClr val="FFFFFF"/>
                </a:solidFill>
                <a:latin typeface="Open Sans"/>
                <a:ea typeface="Open Sans"/>
                <a:cs typeface="Open Sans"/>
                <a:sym typeface="Open Sans"/>
              </a:defRPr>
            </a:lvl4pPr>
            <a:lvl5pPr marL="2286000" lvl="4" indent="-342900">
              <a:spcBef>
                <a:spcPts val="0"/>
              </a:spcBef>
              <a:spcAft>
                <a:spcPts val="0"/>
              </a:spcAft>
              <a:buClr>
                <a:srgbClr val="FFFFFF"/>
              </a:buClr>
              <a:buSzPts val="1800"/>
              <a:buFont typeface="Open Sans"/>
              <a:buChar char="○"/>
              <a:defRPr sz="1800">
                <a:solidFill>
                  <a:srgbClr val="FFFFFF"/>
                </a:solidFill>
                <a:latin typeface="Open Sans"/>
                <a:ea typeface="Open Sans"/>
                <a:cs typeface="Open Sans"/>
                <a:sym typeface="Open Sans"/>
              </a:defRPr>
            </a:lvl5pPr>
            <a:lvl6pPr marL="2743200" lvl="5" indent="-342900">
              <a:spcBef>
                <a:spcPts val="0"/>
              </a:spcBef>
              <a:spcAft>
                <a:spcPts val="0"/>
              </a:spcAft>
              <a:buClr>
                <a:srgbClr val="FFFFFF"/>
              </a:buClr>
              <a:buSzPts val="1800"/>
              <a:buFont typeface="Open Sans"/>
              <a:buChar char="■"/>
              <a:defRPr sz="1800">
                <a:solidFill>
                  <a:srgbClr val="FFFFFF"/>
                </a:solidFill>
                <a:latin typeface="Open Sans"/>
                <a:ea typeface="Open Sans"/>
                <a:cs typeface="Open Sans"/>
                <a:sym typeface="Open Sans"/>
              </a:defRPr>
            </a:lvl6pPr>
            <a:lvl7pPr marL="3200400" lvl="6" indent="-342900">
              <a:spcBef>
                <a:spcPts val="0"/>
              </a:spcBef>
              <a:spcAft>
                <a:spcPts val="0"/>
              </a:spcAft>
              <a:buClr>
                <a:srgbClr val="FFFFFF"/>
              </a:buClr>
              <a:buSzPts val="1800"/>
              <a:buFont typeface="Open Sans"/>
              <a:buChar char="●"/>
              <a:defRPr sz="1800">
                <a:solidFill>
                  <a:srgbClr val="FFFFFF"/>
                </a:solidFill>
                <a:latin typeface="Open Sans"/>
                <a:ea typeface="Open Sans"/>
                <a:cs typeface="Open Sans"/>
                <a:sym typeface="Open Sans"/>
              </a:defRPr>
            </a:lvl7pPr>
            <a:lvl8pPr marL="3657600" lvl="7" indent="-342900">
              <a:spcBef>
                <a:spcPts val="0"/>
              </a:spcBef>
              <a:spcAft>
                <a:spcPts val="0"/>
              </a:spcAft>
              <a:buClr>
                <a:srgbClr val="FFFFFF"/>
              </a:buClr>
              <a:buSzPts val="1800"/>
              <a:buFont typeface="Open Sans"/>
              <a:buChar char="○"/>
              <a:defRPr sz="1800">
                <a:solidFill>
                  <a:srgbClr val="FFFFFF"/>
                </a:solidFill>
                <a:latin typeface="Open Sans"/>
                <a:ea typeface="Open Sans"/>
                <a:cs typeface="Open Sans"/>
                <a:sym typeface="Open Sans"/>
              </a:defRPr>
            </a:lvl8pPr>
            <a:lvl9pPr marL="4114800" lvl="8" indent="-342900">
              <a:spcBef>
                <a:spcPts val="0"/>
              </a:spcBef>
              <a:spcAft>
                <a:spcPts val="0"/>
              </a:spcAft>
              <a:buClr>
                <a:srgbClr val="FFFFFF"/>
              </a:buClr>
              <a:buSzPts val="1800"/>
              <a:buFont typeface="Open Sans"/>
              <a:buChar char="■"/>
              <a:defRPr sz="1800">
                <a:solidFill>
                  <a:srgbClr val="FFFFFF"/>
                </a:solidFill>
                <a:latin typeface="Open Sans"/>
                <a:ea typeface="Open Sans"/>
                <a:cs typeface="Open Sans"/>
                <a:sym typeface="Open Sans"/>
              </a:defRPr>
            </a:lvl9pPr>
          </a:lstStyle>
          <a:p>
            <a:endParaRPr dirty="0"/>
          </a:p>
        </p:txBody>
      </p:sp>
      <p:sp>
        <p:nvSpPr>
          <p:cNvPr id="9" name="Shape 9"/>
          <p:cNvSpPr txBox="1">
            <a:spLocks noGrp="1"/>
          </p:cNvSpPr>
          <p:nvPr>
            <p:ph type="sldNum" idx="12"/>
          </p:nvPr>
        </p:nvSpPr>
        <p:spPr>
          <a:xfrm>
            <a:off x="8480575" y="6356351"/>
            <a:ext cx="548700" cy="461700"/>
          </a:xfrm>
          <a:prstGeom prst="rect">
            <a:avLst/>
          </a:prstGeom>
          <a:noFill/>
          <a:ln>
            <a:noFill/>
          </a:ln>
        </p:spPr>
        <p:txBody>
          <a:bodyPr spcFirstLastPara="1" wrap="square" lIns="91425" tIns="91425" rIns="91425" bIns="91425" anchor="t" anchorCtr="0">
            <a:noAutofit/>
          </a:bodyPr>
          <a:lstStyle>
            <a:lvl1pPr lvl="0" algn="ctr">
              <a:lnSpc>
                <a:spcPct val="150000"/>
              </a:lnSpc>
              <a:buNone/>
              <a:defRPr sz="1200">
                <a:solidFill>
                  <a:srgbClr val="FFFFFF"/>
                </a:solidFill>
                <a:latin typeface="+mj-lt"/>
                <a:ea typeface="Oswald"/>
                <a:cs typeface="Oswald"/>
                <a:sym typeface="Oswald"/>
              </a:defRPr>
            </a:lvl1pPr>
            <a:lvl2pPr lvl="1" algn="r">
              <a:buNone/>
              <a:defRPr sz="1200">
                <a:solidFill>
                  <a:srgbClr val="FFFFFF"/>
                </a:solidFill>
                <a:latin typeface="Oswald"/>
                <a:ea typeface="Oswald"/>
                <a:cs typeface="Oswald"/>
                <a:sym typeface="Oswald"/>
              </a:defRPr>
            </a:lvl2pPr>
            <a:lvl3pPr lvl="2" algn="r">
              <a:buNone/>
              <a:defRPr sz="1200">
                <a:solidFill>
                  <a:srgbClr val="FFFFFF"/>
                </a:solidFill>
                <a:latin typeface="Oswald"/>
                <a:ea typeface="Oswald"/>
                <a:cs typeface="Oswald"/>
                <a:sym typeface="Oswald"/>
              </a:defRPr>
            </a:lvl3pPr>
            <a:lvl4pPr lvl="3" algn="r">
              <a:buNone/>
              <a:defRPr sz="1200">
                <a:solidFill>
                  <a:srgbClr val="FFFFFF"/>
                </a:solidFill>
                <a:latin typeface="Oswald"/>
                <a:ea typeface="Oswald"/>
                <a:cs typeface="Oswald"/>
                <a:sym typeface="Oswald"/>
              </a:defRPr>
            </a:lvl4pPr>
            <a:lvl5pPr lvl="4" algn="r">
              <a:buNone/>
              <a:defRPr sz="1200">
                <a:solidFill>
                  <a:srgbClr val="FFFFFF"/>
                </a:solidFill>
                <a:latin typeface="Oswald"/>
                <a:ea typeface="Oswald"/>
                <a:cs typeface="Oswald"/>
                <a:sym typeface="Oswald"/>
              </a:defRPr>
            </a:lvl5pPr>
            <a:lvl6pPr lvl="5" algn="r">
              <a:buNone/>
              <a:defRPr sz="1200">
                <a:solidFill>
                  <a:srgbClr val="FFFFFF"/>
                </a:solidFill>
                <a:latin typeface="Oswald"/>
                <a:ea typeface="Oswald"/>
                <a:cs typeface="Oswald"/>
                <a:sym typeface="Oswald"/>
              </a:defRPr>
            </a:lvl6pPr>
            <a:lvl7pPr lvl="6" algn="r">
              <a:buNone/>
              <a:defRPr sz="1200">
                <a:solidFill>
                  <a:srgbClr val="FFFFFF"/>
                </a:solidFill>
                <a:latin typeface="Oswald"/>
                <a:ea typeface="Oswald"/>
                <a:cs typeface="Oswald"/>
                <a:sym typeface="Oswald"/>
              </a:defRPr>
            </a:lvl7pPr>
            <a:lvl8pPr lvl="7" algn="r">
              <a:buNone/>
              <a:defRPr sz="1200">
                <a:solidFill>
                  <a:srgbClr val="FFFFFF"/>
                </a:solidFill>
                <a:latin typeface="Oswald"/>
                <a:ea typeface="Oswald"/>
                <a:cs typeface="Oswald"/>
                <a:sym typeface="Oswald"/>
              </a:defRPr>
            </a:lvl8pPr>
            <a:lvl9pPr lvl="8" algn="r">
              <a:buNone/>
              <a:defRPr sz="1200">
                <a:solidFill>
                  <a:srgbClr val="FFFFFF"/>
                </a:solidFill>
                <a:latin typeface="Oswald"/>
                <a:ea typeface="Oswald"/>
                <a:cs typeface="Oswald"/>
                <a:sym typeface="Oswald"/>
              </a:defRPr>
            </a:lvl9pPr>
          </a:lstStyle>
          <a:p>
            <a:fld id="{00000000-1234-1234-1234-123412341234}" type="slidenum">
              <a:rPr lang="it-IT" smtClean="0"/>
              <a:pPr/>
              <a:t>‹N›</a:t>
            </a:fld>
            <a:endParaRPr lang="it-IT" dirty="0"/>
          </a:p>
        </p:txBody>
      </p:sp>
      <p:pic>
        <p:nvPicPr>
          <p:cNvPr id="10" name="Immagine 9"/>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7673195" y="-282513"/>
            <a:ext cx="1809391" cy="1809391"/>
          </a:xfrm>
          <a:prstGeom prst="rect">
            <a:avLst/>
          </a:prstGeom>
        </p:spPr>
      </p:pic>
      <p:sp>
        <p:nvSpPr>
          <p:cNvPr id="2" name="Segnaposto piè di pagina 1">
            <a:extLst>
              <a:ext uri="{FF2B5EF4-FFF2-40B4-BE49-F238E27FC236}">
                <a16:creationId xmlns:a16="http://schemas.microsoft.com/office/drawing/2014/main" xmlns="" id="{93E5B250-0D09-424B-804F-4E070EBBF526}"/>
              </a:ext>
            </a:extLst>
          </p:cNvPr>
          <p:cNvSpPr>
            <a:spLocks noGrp="1"/>
          </p:cNvSpPr>
          <p:nvPr>
            <p:ph type="ftr" sz="quarter" idx="3"/>
          </p:nvPr>
        </p:nvSpPr>
        <p:spPr>
          <a:xfrm>
            <a:off x="827249" y="6356350"/>
            <a:ext cx="7653325" cy="461700"/>
          </a:xfrm>
          <a:prstGeom prst="rect">
            <a:avLst/>
          </a:prstGeom>
        </p:spPr>
        <p:txBody>
          <a:bodyPr vert="horz" lIns="91440" tIns="45720" rIns="91440" bIns="45720" rtlCol="0" anchor="ctr"/>
          <a:lstStyle>
            <a:lvl1pPr algn="ctr">
              <a:defRPr sz="1200" b="1" i="0">
                <a:solidFill>
                  <a:schemeClr val="bg1"/>
                </a:solidFill>
              </a:defRPr>
            </a:lvl1pPr>
          </a:lstStyle>
          <a:p>
            <a:r>
              <a:rPr lang="it-IT" dirty="0"/>
              <a:t>Nome cognome - Azienda o ruolo - titolo presentazione</a:t>
            </a:r>
          </a:p>
        </p:txBody>
      </p:sp>
    </p:spTree>
  </p:cSld>
  <p:clrMap bg1="lt1" tx1="dk1" bg2="dk2" tx2="lt2" accent1="accent1" accent2="accent2" accent3="accent3" accent4="accent4" accent5="accent5" accent6="accent6" hlink="hlink" folHlink="folHlink"/>
  <p:sldLayoutIdLst>
    <p:sldLayoutId id="2147483652" r:id="rId1"/>
    <p:sldLayoutId id="2147483654" r:id="rId2"/>
    <p:sldLayoutId id="2147483653" r:id="rId3"/>
    <p:sldLayoutId id="2147483656" r:id="rId4"/>
    <p:sldLayoutId id="2147483658" r:id="rId5"/>
  </p:sldLayoutIdLst>
  <p:transition>
    <p:fade thruBlk="1"/>
  </p:transition>
  <p:hf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150">
          <a:solidFill>
            <a:srgbClr val="F62263"/>
          </a:solidFill>
          <a:latin typeface="+mj-lt"/>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j-lt"/>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chart" Target="../charts/chart8.xml"/><Relationship Id="rId4" Type="http://schemas.openxmlformats.org/officeDocument/2006/relationships/chart" Target="../charts/char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chart" Target="../charts/chart9.xml"/><Relationship Id="rId5" Type="http://schemas.openxmlformats.org/officeDocument/2006/relationships/image" Target="../media/image14.jpeg"/><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chart" Target="../charts/chart12.xml"/><Relationship Id="rId4" Type="http://schemas.openxmlformats.org/officeDocument/2006/relationships/chart" Target="../charts/char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6.emf"/></Relationships>
</file>

<file path=ppt/slides/_rels/slide14.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8.emf"/></Relationships>
</file>

<file path=ppt/slides/_rels/slide15.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5.emf"/></Relationships>
</file>

<file path=ppt/slides/_rels/slide20.xml.rels><?xml version="1.0" encoding="UTF-8" standalone="yes"?>
<Relationships xmlns="http://schemas.openxmlformats.org/package/2006/relationships"><Relationship Id="rId3" Type="http://schemas.openxmlformats.org/officeDocument/2006/relationships/hyperlink" Target="mailto:user@user.com"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chart" Target="../charts/chart1.xml"/><Relationship Id="rId5" Type="http://schemas.openxmlformats.org/officeDocument/2006/relationships/image" Target="../media/image8.jpe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chart" Target="../charts/chart4.xml"/><Relationship Id="rId4" Type="http://schemas.openxmlformats.org/officeDocument/2006/relationships/chart" Target="../charts/chart3.xml"/></Relationships>
</file>

<file path=ppt/slides/_rels/slide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pic>
        <p:nvPicPr>
          <p:cNvPr id="7" name="Immagin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141" y="-97365"/>
            <a:ext cx="2819884" cy="2819884"/>
          </a:xfrm>
          <a:prstGeom prst="rect">
            <a:avLst/>
          </a:prstGeom>
        </p:spPr>
      </p:pic>
      <p:sp>
        <p:nvSpPr>
          <p:cNvPr id="47" name="Shape 47"/>
          <p:cNvSpPr txBox="1">
            <a:spLocks noGrp="1"/>
          </p:cNvSpPr>
          <p:nvPr>
            <p:ph type="ctrTitle"/>
          </p:nvPr>
        </p:nvSpPr>
        <p:spPr>
          <a:xfrm>
            <a:off x="250026" y="3444486"/>
            <a:ext cx="4914728" cy="2061088"/>
          </a:xfrm>
          <a:prstGeom prst="rect">
            <a:avLst/>
          </a:prstGeom>
        </p:spPr>
        <p:txBody>
          <a:bodyPr spcFirstLastPara="1" wrap="square" lIns="91425" tIns="91425" rIns="91425" bIns="91425" anchor="b" anchorCtr="0">
            <a:noAutofit/>
          </a:bodyPr>
          <a:lstStyle/>
          <a:p>
            <a:pPr lvl="0"/>
            <a:r>
              <a:rPr lang="it-IT" sz="3600" spc="-300" dirty="0" smtClean="0">
                <a:latin typeface="+mn-lt"/>
              </a:rPr>
              <a:t>TROVARE LAVORO </a:t>
            </a:r>
            <a:r>
              <a:rPr lang="it-IT" sz="3600" spc="-300" smtClean="0">
                <a:latin typeface="+mn-lt"/>
              </a:rPr>
              <a:t/>
            </a:r>
            <a:br>
              <a:rPr lang="it-IT" sz="3600" spc="-300" smtClean="0">
                <a:latin typeface="+mn-lt"/>
              </a:rPr>
            </a:br>
            <a:r>
              <a:rPr lang="it-IT" sz="3600" spc="-300" smtClean="0">
                <a:latin typeface="+mn-lt"/>
              </a:rPr>
              <a:t>E’ </a:t>
            </a:r>
            <a:r>
              <a:rPr lang="it-IT" sz="3600" spc="-300" dirty="0" smtClean="0">
                <a:latin typeface="+mn-lt"/>
              </a:rPr>
              <a:t>UN LAVORO CHE</a:t>
            </a:r>
            <a:br>
              <a:rPr lang="it-IT" sz="3600" spc="-300" dirty="0" smtClean="0">
                <a:latin typeface="+mn-lt"/>
              </a:rPr>
            </a:br>
            <a:r>
              <a:rPr lang="it-IT" sz="3600" spc="-300" dirty="0" smtClean="0">
                <a:latin typeface="+mn-lt"/>
              </a:rPr>
              <a:t>INIZIA MOLTO PRESTO:</a:t>
            </a:r>
            <a:br>
              <a:rPr lang="it-IT" sz="3600" spc="-300" dirty="0" smtClean="0">
                <a:latin typeface="+mn-lt"/>
              </a:rPr>
            </a:br>
            <a:r>
              <a:rPr lang="it-IT" sz="3600" spc="-300" dirty="0" smtClean="0">
                <a:latin typeface="+mn-lt"/>
              </a:rPr>
              <a:t/>
            </a:r>
            <a:br>
              <a:rPr lang="it-IT" sz="3600" spc="-300" dirty="0" smtClean="0">
                <a:latin typeface="+mn-lt"/>
              </a:rPr>
            </a:br>
            <a:r>
              <a:rPr lang="it-IT" sz="3200" spc="-300" dirty="0" smtClean="0">
                <a:latin typeface="+mn-lt"/>
              </a:rPr>
              <a:t>L’ESEMPIO DEL</a:t>
            </a:r>
            <a:br>
              <a:rPr lang="it-IT" sz="3200" spc="-300" dirty="0" smtClean="0">
                <a:latin typeface="+mn-lt"/>
              </a:rPr>
            </a:br>
            <a:r>
              <a:rPr lang="it-IT" sz="3200" spc="-300" dirty="0" smtClean="0">
                <a:latin typeface="+mn-lt"/>
              </a:rPr>
              <a:t>CAREER DAY CATTOLICA</a:t>
            </a:r>
            <a:endParaRPr sz="3200" spc="-300" dirty="0">
              <a:latin typeface="+mn-lt"/>
            </a:endParaRPr>
          </a:p>
        </p:txBody>
      </p:sp>
      <p:sp>
        <p:nvSpPr>
          <p:cNvPr id="8" name="Shape 121">
            <a:extLst>
              <a:ext uri="{FF2B5EF4-FFF2-40B4-BE49-F238E27FC236}">
                <a16:creationId xmlns="" xmlns:a16="http://schemas.microsoft.com/office/drawing/2014/main" id="{3E42F58E-2CFC-4C6E-BEF4-F58DD96D4400}"/>
              </a:ext>
            </a:extLst>
          </p:cNvPr>
          <p:cNvSpPr txBox="1">
            <a:spLocks/>
          </p:cNvSpPr>
          <p:nvPr/>
        </p:nvSpPr>
        <p:spPr>
          <a:xfrm>
            <a:off x="250026" y="5854453"/>
            <a:ext cx="4122141" cy="143081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419100" algn="l" rtl="0">
              <a:lnSpc>
                <a:spcPct val="100000"/>
              </a:lnSpc>
              <a:spcBef>
                <a:spcPts val="600"/>
              </a:spcBef>
              <a:spcAft>
                <a:spcPts val="0"/>
              </a:spcAft>
              <a:buClr>
                <a:srgbClr val="FFFFFF"/>
              </a:buClr>
              <a:buSzPts val="3000"/>
              <a:buFont typeface="Open Sans"/>
              <a:buChar char="◇"/>
              <a:defRPr sz="3000" b="0" i="0" u="none" strike="noStrike" cap="none">
                <a:solidFill>
                  <a:srgbClr val="FFFFFF"/>
                </a:solidFill>
                <a:latin typeface="Open Sans"/>
                <a:ea typeface="Open Sans"/>
                <a:cs typeface="Open Sans"/>
                <a:sym typeface="Open Sans"/>
              </a:defRPr>
            </a:lvl1pPr>
            <a:lvl2pPr marL="914400" marR="0" lvl="1" indent="-381000" algn="l" rtl="0">
              <a:lnSpc>
                <a:spcPct val="100000"/>
              </a:lnSpc>
              <a:spcBef>
                <a:spcPts val="0"/>
              </a:spcBef>
              <a:spcAft>
                <a:spcPts val="0"/>
              </a:spcAft>
              <a:buClr>
                <a:srgbClr val="FFFFFF"/>
              </a:buClr>
              <a:buSzPts val="2400"/>
              <a:buFont typeface="Open Sans"/>
              <a:buChar char="○"/>
              <a:defRPr sz="2400" b="0" i="0" u="none" strike="noStrike" cap="none">
                <a:solidFill>
                  <a:srgbClr val="FFFFFF"/>
                </a:solidFill>
                <a:latin typeface="Open Sans"/>
                <a:ea typeface="Open Sans"/>
                <a:cs typeface="Open Sans"/>
                <a:sym typeface="Open Sans"/>
              </a:defRPr>
            </a:lvl2pPr>
            <a:lvl3pPr marL="1371600" marR="0" lvl="2" indent="-381000" algn="l" rtl="0">
              <a:lnSpc>
                <a:spcPct val="100000"/>
              </a:lnSpc>
              <a:spcBef>
                <a:spcPts val="0"/>
              </a:spcBef>
              <a:spcAft>
                <a:spcPts val="0"/>
              </a:spcAft>
              <a:buClr>
                <a:srgbClr val="FFFFFF"/>
              </a:buClr>
              <a:buSzPts val="2400"/>
              <a:buFont typeface="Open Sans"/>
              <a:buChar char="■"/>
              <a:defRPr sz="2400" b="0" i="0" u="none" strike="noStrike" cap="none">
                <a:solidFill>
                  <a:srgbClr val="FFFFFF"/>
                </a:solidFill>
                <a:latin typeface="Open Sans"/>
                <a:ea typeface="Open Sans"/>
                <a:cs typeface="Open Sans"/>
                <a:sym typeface="Open Sans"/>
              </a:defRPr>
            </a:lvl3pPr>
            <a:lvl4pPr marL="1828800" marR="0" lvl="3"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4pPr>
            <a:lvl5pPr marL="2286000" marR="0" lvl="4"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5pPr>
            <a:lvl6pPr marL="2743200" marR="0" lvl="5"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6pPr>
            <a:lvl7pPr marL="3200400" marR="0" lvl="6"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7pPr>
            <a:lvl8pPr marL="3657600" marR="0" lvl="7"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8pPr>
            <a:lvl9pPr marL="4114800" marR="0" lvl="8"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9pPr>
          </a:lstStyle>
          <a:p>
            <a:pPr marL="0" indent="0">
              <a:buFont typeface="Open Sans"/>
              <a:buNone/>
            </a:pPr>
            <a:r>
              <a:rPr lang="en-US" sz="1800" dirty="0" smtClean="0">
                <a:latin typeface="+mj-lt"/>
              </a:rPr>
              <a:t>Paolo </a:t>
            </a:r>
            <a:r>
              <a:rPr lang="en-US" sz="1800" dirty="0" err="1" smtClean="0">
                <a:latin typeface="+mj-lt"/>
              </a:rPr>
              <a:t>Marchetti</a:t>
            </a:r>
            <a:r>
              <a:rPr lang="en-US" sz="1800" dirty="0" smtClean="0">
                <a:latin typeface="+mj-lt"/>
              </a:rPr>
              <a:t>.</a:t>
            </a:r>
            <a:endParaRPr lang="en-US" sz="1800" dirty="0">
              <a:latin typeface="+mj-lt"/>
            </a:endParaRPr>
          </a:p>
          <a:p>
            <a:pPr marL="0" indent="0">
              <a:buFont typeface="Open Sans"/>
              <a:buNone/>
            </a:pPr>
            <a:endParaRPr lang="en-US" sz="1800" dirty="0">
              <a:latin typeface="+mj-lt"/>
            </a:endParaRPr>
          </a:p>
          <a:p>
            <a:pPr marL="0" indent="0">
              <a:buFont typeface="Open Sans"/>
              <a:buNone/>
            </a:pPr>
            <a:r>
              <a:rPr lang="en-US" sz="1800" dirty="0">
                <a:latin typeface="+mj-lt"/>
              </a:rPr>
              <a:t> </a:t>
            </a:r>
          </a:p>
        </p:txBody>
      </p:sp>
      <p:pic>
        <p:nvPicPr>
          <p:cNvPr id="1026" name="Picture 2" descr="C:\Users\meeting\Desktop\LUNEDì\20\20 LUNEDì  - CERCARE LAVORO\1620 Paolo Marchetti\Paolo Marchetti 1.jpg"/>
          <p:cNvPicPr>
            <a:picLocks noChangeAspect="1" noChangeArrowheads="1"/>
          </p:cNvPicPr>
          <p:nvPr/>
        </p:nvPicPr>
        <p:blipFill rotWithShape="1">
          <a:blip r:embed="rId4">
            <a:extLst>
              <a:ext uri="{28A0092B-C50C-407E-A947-70E740481C1C}">
                <a14:useLocalDpi xmlns:a14="http://schemas.microsoft.com/office/drawing/2010/main" val="0"/>
              </a:ext>
            </a:extLst>
          </a:blip>
          <a:srcRect l="15414" r="26608" b="6546"/>
          <a:stretch/>
        </p:blipFill>
        <p:spPr bwMode="auto">
          <a:xfrm>
            <a:off x="4929581" y="0"/>
            <a:ext cx="4214420" cy="68889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19592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2" name="Segnaposto piè di pagina 1">
            <a:extLst>
              <a:ext uri="{FF2B5EF4-FFF2-40B4-BE49-F238E27FC236}">
                <a16:creationId xmlns:a16="http://schemas.microsoft.com/office/drawing/2014/main" xmlns="" id="{A5488D71-26ED-45E7-A43E-0475925253C8}"/>
              </a:ext>
            </a:extLst>
          </p:cNvPr>
          <p:cNvSpPr>
            <a:spLocks noGrp="1"/>
          </p:cNvSpPr>
          <p:nvPr>
            <p:ph type="ftr" sz="quarter" idx="13"/>
          </p:nvPr>
        </p:nvSpPr>
        <p:spPr/>
        <p:txBody>
          <a:bodyPr/>
          <a:lstStyle/>
          <a:p>
            <a:r>
              <a:rPr lang="it-IT" dirty="0"/>
              <a:t>Cercare è un lavoro che inizia molto presto </a:t>
            </a:r>
            <a:r>
              <a:rPr lang="mr-IN" dirty="0"/>
              <a:t>–</a:t>
            </a:r>
            <a:r>
              <a:rPr lang="it-IT" dirty="0"/>
              <a:t> l’esempio del career </a:t>
            </a:r>
            <a:r>
              <a:rPr lang="it-IT" dirty="0" err="1"/>
              <a:t>day</a:t>
            </a:r>
            <a:r>
              <a:rPr lang="it-IT" dirty="0"/>
              <a:t> cattolica</a:t>
            </a:r>
          </a:p>
        </p:txBody>
      </p:sp>
      <p:sp>
        <p:nvSpPr>
          <p:cNvPr id="3" name="Segnaposto numero diapositiva 2">
            <a:extLst>
              <a:ext uri="{FF2B5EF4-FFF2-40B4-BE49-F238E27FC236}">
                <a16:creationId xmlns:a16="http://schemas.microsoft.com/office/drawing/2014/main" xmlns="" id="{786FA149-4C1C-4CCB-B5B3-9D8E4899E026}"/>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10</a:t>
            </a:fld>
            <a:endParaRPr lang="it-IT"/>
          </a:p>
        </p:txBody>
      </p:sp>
      <p:graphicFrame>
        <p:nvGraphicFramePr>
          <p:cNvPr id="4" name="Grafico 7"/>
          <p:cNvGraphicFramePr>
            <a:graphicFrameLocks/>
          </p:cNvGraphicFramePr>
          <p:nvPr>
            <p:extLst>
              <p:ext uri="{D42A27DB-BD31-4B8C-83A1-F6EECF244321}">
                <p14:modId xmlns:p14="http://schemas.microsoft.com/office/powerpoint/2010/main" val="2106145016"/>
              </p:ext>
            </p:extLst>
          </p:nvPr>
        </p:nvGraphicFramePr>
        <p:xfrm>
          <a:off x="363538" y="287338"/>
          <a:ext cx="5884862" cy="296862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Grafico 8"/>
          <p:cNvGraphicFramePr>
            <a:graphicFrameLocks/>
          </p:cNvGraphicFramePr>
          <p:nvPr>
            <p:extLst>
              <p:ext uri="{D42A27DB-BD31-4B8C-83A1-F6EECF244321}">
                <p14:modId xmlns:p14="http://schemas.microsoft.com/office/powerpoint/2010/main" val="1136535796"/>
              </p:ext>
            </p:extLst>
          </p:nvPr>
        </p:nvGraphicFramePr>
        <p:xfrm>
          <a:off x="361950" y="3895243"/>
          <a:ext cx="4989513" cy="275431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Grafico 10"/>
          <p:cNvGraphicFramePr>
            <a:graphicFrameLocks/>
          </p:cNvGraphicFramePr>
          <p:nvPr>
            <p:extLst>
              <p:ext uri="{D42A27DB-BD31-4B8C-83A1-F6EECF244321}">
                <p14:modId xmlns:p14="http://schemas.microsoft.com/office/powerpoint/2010/main" val="2727207525"/>
              </p:ext>
            </p:extLst>
          </p:nvPr>
        </p:nvGraphicFramePr>
        <p:xfrm>
          <a:off x="4141788" y="2210906"/>
          <a:ext cx="5259387" cy="297021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4449373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2" name="Segnaposto piè di pagina 1">
            <a:extLst>
              <a:ext uri="{FF2B5EF4-FFF2-40B4-BE49-F238E27FC236}">
                <a16:creationId xmlns:a16="http://schemas.microsoft.com/office/drawing/2014/main" xmlns="" id="{A5488D71-26ED-45E7-A43E-0475925253C8}"/>
              </a:ext>
            </a:extLst>
          </p:cNvPr>
          <p:cNvSpPr>
            <a:spLocks noGrp="1"/>
          </p:cNvSpPr>
          <p:nvPr>
            <p:ph type="ftr" sz="quarter" idx="13"/>
          </p:nvPr>
        </p:nvSpPr>
        <p:spPr/>
        <p:txBody>
          <a:bodyPr/>
          <a:lstStyle/>
          <a:p>
            <a:r>
              <a:rPr lang="it-IT" dirty="0"/>
              <a:t>Cercare è un lavoro che inizia molto presto </a:t>
            </a:r>
            <a:r>
              <a:rPr lang="mr-IN" dirty="0"/>
              <a:t>–</a:t>
            </a:r>
            <a:r>
              <a:rPr lang="it-IT" dirty="0"/>
              <a:t> l’esempio del career </a:t>
            </a:r>
            <a:r>
              <a:rPr lang="it-IT" dirty="0" err="1"/>
              <a:t>day</a:t>
            </a:r>
            <a:r>
              <a:rPr lang="it-IT" dirty="0"/>
              <a:t> cattolica</a:t>
            </a:r>
          </a:p>
        </p:txBody>
      </p:sp>
      <p:sp>
        <p:nvSpPr>
          <p:cNvPr id="3" name="Segnaposto numero diapositiva 2">
            <a:extLst>
              <a:ext uri="{FF2B5EF4-FFF2-40B4-BE49-F238E27FC236}">
                <a16:creationId xmlns:a16="http://schemas.microsoft.com/office/drawing/2014/main" xmlns="" id="{786FA149-4C1C-4CCB-B5B3-9D8E4899E026}"/>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11</a:t>
            </a:fld>
            <a:endParaRPr lang="it-IT"/>
          </a:p>
        </p:txBody>
      </p:sp>
      <p:pic>
        <p:nvPicPr>
          <p:cNvPr id="4" name="Immagine 12" descr="IMG_4485.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91213" y="4754449"/>
            <a:ext cx="2193925"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magine 4" descr="catpc 2017.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454400" y="4754449"/>
            <a:ext cx="2193925"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magine 3" descr="IMG_8774.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11238" y="4754449"/>
            <a:ext cx="2193925"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olo 1"/>
          <p:cNvSpPr>
            <a:spLocks noGrp="1"/>
          </p:cNvSpPr>
          <p:nvPr>
            <p:ph type="title"/>
          </p:nvPr>
        </p:nvSpPr>
        <p:spPr>
          <a:xfrm>
            <a:off x="457200" y="112713"/>
            <a:ext cx="8229600" cy="1143000"/>
          </a:xfrm>
        </p:spPr>
        <p:txBody>
          <a:bodyPr/>
          <a:lstStyle/>
          <a:p>
            <a:pPr eaLnBrk="1" hangingPunct="1"/>
            <a:r>
              <a:rPr lang="it-IT" sz="3200" b="1" dirty="0">
                <a:solidFill>
                  <a:srgbClr val="1E5289"/>
                </a:solidFill>
                <a:cs typeface="Century Gothic" charset="0"/>
              </a:rPr>
              <a:t>IL NOSTRO PUBBLICO</a:t>
            </a:r>
            <a:br>
              <a:rPr lang="it-IT" sz="3200" b="1" dirty="0">
                <a:solidFill>
                  <a:srgbClr val="1E5289"/>
                </a:solidFill>
                <a:cs typeface="Century Gothic" charset="0"/>
              </a:rPr>
            </a:br>
            <a:r>
              <a:rPr lang="it-IT" sz="1800" b="1" spc="0" dirty="0">
                <a:solidFill>
                  <a:srgbClr val="1E5289"/>
                </a:solidFill>
                <a:cs typeface="Century Gothic" charset="0"/>
              </a:rPr>
              <a:t>(dati visitatori Milano 2017)</a:t>
            </a:r>
          </a:p>
        </p:txBody>
      </p:sp>
      <p:graphicFrame>
        <p:nvGraphicFramePr>
          <p:cNvPr id="8" name="Grafico 5"/>
          <p:cNvGraphicFramePr>
            <a:graphicFrameLocks/>
          </p:cNvGraphicFramePr>
          <p:nvPr>
            <p:extLst>
              <p:ext uri="{D42A27DB-BD31-4B8C-83A1-F6EECF244321}">
                <p14:modId xmlns:p14="http://schemas.microsoft.com/office/powerpoint/2010/main" val="934123758"/>
              </p:ext>
            </p:extLst>
          </p:nvPr>
        </p:nvGraphicFramePr>
        <p:xfrm>
          <a:off x="771525" y="1232277"/>
          <a:ext cx="7915275" cy="40640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2005299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2" name="Segnaposto piè di pagina 1">
            <a:extLst>
              <a:ext uri="{FF2B5EF4-FFF2-40B4-BE49-F238E27FC236}">
                <a16:creationId xmlns:a16="http://schemas.microsoft.com/office/drawing/2014/main" xmlns="" id="{A5488D71-26ED-45E7-A43E-0475925253C8}"/>
              </a:ext>
            </a:extLst>
          </p:cNvPr>
          <p:cNvSpPr>
            <a:spLocks noGrp="1"/>
          </p:cNvSpPr>
          <p:nvPr>
            <p:ph type="ftr" sz="quarter" idx="13"/>
          </p:nvPr>
        </p:nvSpPr>
        <p:spPr/>
        <p:txBody>
          <a:bodyPr/>
          <a:lstStyle/>
          <a:p>
            <a:r>
              <a:rPr lang="it-IT" dirty="0"/>
              <a:t>Cercare è un lavoro che inizia molto presto </a:t>
            </a:r>
            <a:r>
              <a:rPr lang="mr-IN" dirty="0"/>
              <a:t>–</a:t>
            </a:r>
            <a:r>
              <a:rPr lang="it-IT" dirty="0"/>
              <a:t> l’esempio del career </a:t>
            </a:r>
            <a:r>
              <a:rPr lang="it-IT" dirty="0" err="1"/>
              <a:t>day</a:t>
            </a:r>
            <a:r>
              <a:rPr lang="it-IT" dirty="0"/>
              <a:t> cattolica</a:t>
            </a:r>
          </a:p>
        </p:txBody>
      </p:sp>
      <p:sp>
        <p:nvSpPr>
          <p:cNvPr id="3" name="Segnaposto numero diapositiva 2">
            <a:extLst>
              <a:ext uri="{FF2B5EF4-FFF2-40B4-BE49-F238E27FC236}">
                <a16:creationId xmlns:a16="http://schemas.microsoft.com/office/drawing/2014/main" xmlns="" id="{786FA149-4C1C-4CCB-B5B3-9D8E4899E026}"/>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12</a:t>
            </a:fld>
            <a:endParaRPr lang="it-IT"/>
          </a:p>
        </p:txBody>
      </p:sp>
      <p:graphicFrame>
        <p:nvGraphicFramePr>
          <p:cNvPr id="16" name="Grafico 7"/>
          <p:cNvGraphicFramePr>
            <a:graphicFrameLocks/>
          </p:cNvGraphicFramePr>
          <p:nvPr>
            <p:extLst>
              <p:ext uri="{D42A27DB-BD31-4B8C-83A1-F6EECF244321}">
                <p14:modId xmlns:p14="http://schemas.microsoft.com/office/powerpoint/2010/main" val="593191111"/>
              </p:ext>
            </p:extLst>
          </p:nvPr>
        </p:nvGraphicFramePr>
        <p:xfrm>
          <a:off x="363538" y="287338"/>
          <a:ext cx="5884862" cy="296862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Grafico 8"/>
          <p:cNvGraphicFramePr>
            <a:graphicFrameLocks/>
          </p:cNvGraphicFramePr>
          <p:nvPr>
            <p:extLst>
              <p:ext uri="{D42A27DB-BD31-4B8C-83A1-F6EECF244321}">
                <p14:modId xmlns:p14="http://schemas.microsoft.com/office/powerpoint/2010/main" val="1048601279"/>
              </p:ext>
            </p:extLst>
          </p:nvPr>
        </p:nvGraphicFramePr>
        <p:xfrm>
          <a:off x="184150" y="3553442"/>
          <a:ext cx="5375275" cy="296862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Grafico 4"/>
          <p:cNvGraphicFramePr>
            <a:graphicFrameLocks/>
          </p:cNvGraphicFramePr>
          <p:nvPr>
            <p:extLst>
              <p:ext uri="{D42A27DB-BD31-4B8C-83A1-F6EECF244321}">
                <p14:modId xmlns:p14="http://schemas.microsoft.com/office/powerpoint/2010/main" val="654587390"/>
              </p:ext>
            </p:extLst>
          </p:nvPr>
        </p:nvGraphicFramePr>
        <p:xfrm>
          <a:off x="4159250" y="2006487"/>
          <a:ext cx="5884863" cy="297021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0577430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2" name="Segnaposto piè di pagina 1">
            <a:extLst>
              <a:ext uri="{FF2B5EF4-FFF2-40B4-BE49-F238E27FC236}">
                <a16:creationId xmlns:a16="http://schemas.microsoft.com/office/drawing/2014/main" xmlns="" id="{140E2F80-E854-4AA1-9CC1-FC13DDEB8B6D}"/>
              </a:ext>
            </a:extLst>
          </p:cNvPr>
          <p:cNvSpPr>
            <a:spLocks noGrp="1"/>
          </p:cNvSpPr>
          <p:nvPr>
            <p:ph type="ftr" sz="quarter" idx="13"/>
          </p:nvPr>
        </p:nvSpPr>
        <p:spPr/>
        <p:txBody>
          <a:bodyPr/>
          <a:lstStyle/>
          <a:p>
            <a:r>
              <a:rPr lang="it-IT" dirty="0"/>
              <a:t>Cercare è un lavoro che inizia molto presto </a:t>
            </a:r>
            <a:r>
              <a:rPr lang="mr-IN" dirty="0"/>
              <a:t>–</a:t>
            </a:r>
            <a:r>
              <a:rPr lang="it-IT" dirty="0"/>
              <a:t> l’esempio del career </a:t>
            </a:r>
            <a:r>
              <a:rPr lang="it-IT" dirty="0" err="1"/>
              <a:t>day</a:t>
            </a:r>
            <a:r>
              <a:rPr lang="it-IT" dirty="0"/>
              <a:t> cattolica</a:t>
            </a:r>
          </a:p>
        </p:txBody>
      </p:sp>
      <p:sp>
        <p:nvSpPr>
          <p:cNvPr id="3" name="Segnaposto numero diapositiva 2">
            <a:extLst>
              <a:ext uri="{FF2B5EF4-FFF2-40B4-BE49-F238E27FC236}">
                <a16:creationId xmlns:a16="http://schemas.microsoft.com/office/drawing/2014/main" xmlns="" id="{95590DD3-6B36-4E04-A05E-5C2234002AD2}"/>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13</a:t>
            </a:fld>
            <a:endParaRPr lang="it-IT"/>
          </a:p>
        </p:txBody>
      </p:sp>
      <p:sp>
        <p:nvSpPr>
          <p:cNvPr id="20" name="Titolo 1"/>
          <p:cNvSpPr txBox="1">
            <a:spLocks/>
          </p:cNvSpPr>
          <p:nvPr/>
        </p:nvSpPr>
        <p:spPr>
          <a:xfrm>
            <a:off x="457200" y="112713"/>
            <a:ext cx="8229600" cy="11430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150">
                <a:solidFill>
                  <a:srgbClr val="F62263"/>
                </a:solidFill>
                <a:latin typeface="+mj-lt"/>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sz="3200" b="1" dirty="0" smtClean="0">
                <a:solidFill>
                  <a:srgbClr val="FFFFFF"/>
                </a:solidFill>
                <a:latin typeface="+mn-lt"/>
                <a:cs typeface="Century Gothic" charset="0"/>
              </a:rPr>
              <a:t>AREE TEMATICHE DEDICATE</a:t>
            </a:r>
            <a:endParaRPr lang="it-IT" sz="3200" b="1" dirty="0">
              <a:solidFill>
                <a:srgbClr val="FFFFFF"/>
              </a:solidFill>
              <a:latin typeface="+mn-lt"/>
              <a:cs typeface="Century Gothic" charset="0"/>
            </a:endParaRPr>
          </a:p>
        </p:txBody>
      </p:sp>
      <p:sp>
        <p:nvSpPr>
          <p:cNvPr id="21" name="Segnaposto contenuto 2"/>
          <p:cNvSpPr txBox="1">
            <a:spLocks/>
          </p:cNvSpPr>
          <p:nvPr/>
        </p:nvSpPr>
        <p:spPr>
          <a:xfrm>
            <a:off x="457200" y="1314450"/>
            <a:ext cx="8229600" cy="1076325"/>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j-lt"/>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buFont typeface="Arial" charset="0"/>
              <a:buNone/>
            </a:pPr>
            <a:r>
              <a:rPr lang="it-IT" dirty="0" smtClean="0">
                <a:solidFill>
                  <a:schemeClr val="bg1"/>
                </a:solidFill>
                <a:latin typeface="Century Gothic" charset="0"/>
                <a:cs typeface="Century Gothic" charset="0"/>
              </a:rPr>
              <a:t>Il Career </a:t>
            </a:r>
            <a:r>
              <a:rPr lang="it-IT" dirty="0" err="1" smtClean="0">
                <a:solidFill>
                  <a:schemeClr val="bg1"/>
                </a:solidFill>
                <a:latin typeface="Century Gothic" charset="0"/>
                <a:cs typeface="Century Gothic" charset="0"/>
              </a:rPr>
              <a:t>Day</a:t>
            </a:r>
            <a:r>
              <a:rPr lang="it-IT" dirty="0" smtClean="0">
                <a:solidFill>
                  <a:schemeClr val="bg1"/>
                </a:solidFill>
                <a:latin typeface="Century Gothic" charset="0"/>
                <a:cs typeface="Century Gothic" charset="0"/>
              </a:rPr>
              <a:t> Cattolica è un’opportunità anche per dare risalto a proposte tematiche di interesse settoriale. Grazie ad una comunicazione mirata verso profili interessati ad un determinato settore le Aziende beneficiano di attenzione e visibilità unici, oltre all’opportunità di incontrare candidati mirati.</a:t>
            </a:r>
          </a:p>
          <a:p>
            <a:pPr>
              <a:buFont typeface="Arial" charset="0"/>
              <a:buNone/>
            </a:pPr>
            <a:r>
              <a:rPr lang="it-IT" dirty="0" smtClean="0">
                <a:solidFill>
                  <a:schemeClr val="bg1"/>
                </a:solidFill>
                <a:latin typeface="Century Gothic" charset="0"/>
                <a:cs typeface="Century Gothic" charset="0"/>
              </a:rPr>
              <a:t> </a:t>
            </a:r>
            <a:endParaRPr lang="it-IT" dirty="0">
              <a:solidFill>
                <a:schemeClr val="bg1"/>
              </a:solidFill>
              <a:latin typeface="Century Gothic" charset="0"/>
              <a:cs typeface="Century Gothic" charset="0"/>
            </a:endParaRPr>
          </a:p>
        </p:txBody>
      </p:sp>
      <p:sp>
        <p:nvSpPr>
          <p:cNvPr id="22" name="CasellaDiTesto 4"/>
          <p:cNvSpPr txBox="1">
            <a:spLocks noChangeArrowheads="1"/>
          </p:cNvSpPr>
          <p:nvPr/>
        </p:nvSpPr>
        <p:spPr bwMode="auto">
          <a:xfrm>
            <a:off x="600075" y="3041650"/>
            <a:ext cx="2549525" cy="267811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buFont typeface="Wingdings" charset="0"/>
              <a:buChar char="u"/>
            </a:pPr>
            <a:r>
              <a:rPr lang="it-IT" sz="1200">
                <a:solidFill>
                  <a:schemeClr val="bg1"/>
                </a:solidFill>
                <a:latin typeface="Century Gothic" charset="0"/>
                <a:cs typeface="Century Gothic" charset="0"/>
              </a:rPr>
              <a:t>Facoltà di Giurisprudenza Italiane, Lombarde in particolare, per offrire la massima visibilità verso neolaureati, praticanti e avvocati con profilo junior.</a:t>
            </a:r>
          </a:p>
          <a:p>
            <a:pPr eaLnBrk="1" hangingPunct="1">
              <a:buFont typeface="Wingdings" charset="0"/>
              <a:buChar char="u"/>
            </a:pPr>
            <a:r>
              <a:rPr lang="it-IT" sz="1200">
                <a:solidFill>
                  <a:schemeClr val="bg1"/>
                </a:solidFill>
                <a:latin typeface="Century Gothic" charset="0"/>
                <a:cs typeface="Century Gothic" charset="0"/>
              </a:rPr>
              <a:t>Pubblicazione di annunci di lavoro e grafiche personalizzate per lo stand e il catalogo evento. </a:t>
            </a:r>
          </a:p>
          <a:p>
            <a:pPr eaLnBrk="1" hangingPunct="1">
              <a:buFont typeface="Wingdings" charset="0"/>
              <a:buChar char="u"/>
            </a:pPr>
            <a:r>
              <a:rPr lang="it-IT" sz="1200">
                <a:solidFill>
                  <a:schemeClr val="bg1"/>
                </a:solidFill>
                <a:latin typeface="Century Gothic" charset="0"/>
                <a:cs typeface="Century Gothic" charset="0"/>
              </a:rPr>
              <a:t>Edizione 2017 di successo con la partecipazione di 31 tra i principali Studi Legali italiani e  internazionali.</a:t>
            </a:r>
          </a:p>
        </p:txBody>
      </p:sp>
      <p:sp>
        <p:nvSpPr>
          <p:cNvPr id="23" name="CasellaDiTesto 5"/>
          <p:cNvSpPr txBox="1">
            <a:spLocks noChangeArrowheads="1"/>
          </p:cNvSpPr>
          <p:nvPr/>
        </p:nvSpPr>
        <p:spPr bwMode="auto">
          <a:xfrm>
            <a:off x="549275" y="2673350"/>
            <a:ext cx="30781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it-IT" sz="1800" b="1" dirty="0">
                <a:solidFill>
                  <a:srgbClr val="FFFFFF"/>
                </a:solidFill>
                <a:latin typeface="Century Gothic" charset="0"/>
                <a:cs typeface="Century Gothic" charset="0"/>
              </a:rPr>
              <a:t>STUDI LEGALI -  MILANO</a:t>
            </a:r>
          </a:p>
        </p:txBody>
      </p:sp>
      <p:sp>
        <p:nvSpPr>
          <p:cNvPr id="24" name="CasellaDiTesto 23"/>
          <p:cNvSpPr txBox="1">
            <a:spLocks noChangeArrowheads="1"/>
          </p:cNvSpPr>
          <p:nvPr/>
        </p:nvSpPr>
        <p:spPr bwMode="auto">
          <a:xfrm>
            <a:off x="3708400" y="3008313"/>
            <a:ext cx="4694238" cy="1384300"/>
          </a:xfrm>
          <a:prstGeom prst="rect">
            <a:avLst/>
          </a:prstGeom>
          <a:solidFill>
            <a:srgbClr val="F7A76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buFont typeface="Wingdings" charset="0"/>
              <a:buChar char="u"/>
            </a:pPr>
            <a:r>
              <a:rPr lang="it-IT" sz="1200">
                <a:solidFill>
                  <a:schemeClr val="bg1"/>
                </a:solidFill>
                <a:latin typeface="Century Gothic" charset="0"/>
                <a:cs typeface="Century Gothic" charset="0"/>
              </a:rPr>
              <a:t>Sul Career day Cattolica convergono le grandi aziende del credito e i gruppi leader in ambito bancario, finanziario e assicurativo.</a:t>
            </a:r>
          </a:p>
          <a:p>
            <a:pPr eaLnBrk="1" hangingPunct="1">
              <a:buFont typeface="Wingdings" charset="0"/>
              <a:buChar char="u"/>
            </a:pPr>
            <a:r>
              <a:rPr lang="it-IT" sz="1200">
                <a:solidFill>
                  <a:schemeClr val="bg1"/>
                </a:solidFill>
                <a:latin typeface="Century Gothic" charset="0"/>
                <a:cs typeface="Century Gothic" charset="0"/>
              </a:rPr>
              <a:t>L’evento diventa l’occasione di incontro con il target di studenti, laureati e giovani professionisti di tutte le università che vogliono operare nel settore banking e finance.</a:t>
            </a:r>
          </a:p>
        </p:txBody>
      </p:sp>
      <p:sp>
        <p:nvSpPr>
          <p:cNvPr id="25" name="CasellaDiTesto 24"/>
          <p:cNvSpPr txBox="1">
            <a:spLocks noChangeArrowheads="1"/>
          </p:cNvSpPr>
          <p:nvPr/>
        </p:nvSpPr>
        <p:spPr bwMode="auto">
          <a:xfrm>
            <a:off x="3657600" y="2673350"/>
            <a:ext cx="40544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it-IT" sz="1800" b="1" dirty="0">
                <a:solidFill>
                  <a:srgbClr val="FFFFFF"/>
                </a:solidFill>
                <a:latin typeface="Century Gothic" charset="0"/>
                <a:cs typeface="Century Gothic" charset="0"/>
              </a:rPr>
              <a:t>BANKING &amp; FINANCE -  MILANO</a:t>
            </a:r>
          </a:p>
        </p:txBody>
      </p:sp>
      <p:sp>
        <p:nvSpPr>
          <p:cNvPr id="26" name="CasellaDiTesto 25"/>
          <p:cNvSpPr txBox="1"/>
          <p:nvPr/>
        </p:nvSpPr>
        <p:spPr>
          <a:xfrm>
            <a:off x="3708400" y="4714875"/>
            <a:ext cx="4694238" cy="1016000"/>
          </a:xfrm>
          <a:prstGeom prst="rect">
            <a:avLst/>
          </a:prstGeom>
          <a:solidFill>
            <a:schemeClr val="accent4"/>
          </a:solidFill>
          <a:effectLst/>
        </p:spPr>
        <p:txBody>
          <a:bodyPr>
            <a:spAutoFit/>
          </a:bodyPr>
          <a:lstStyle/>
          <a:p>
            <a:pPr marL="171450" indent="-171450" fontAlgn="auto">
              <a:spcBef>
                <a:spcPts val="0"/>
              </a:spcBef>
              <a:spcAft>
                <a:spcPts val="0"/>
              </a:spcAft>
              <a:buFont typeface="Wingdings" charset="2"/>
              <a:buChar char="u"/>
              <a:defRPr/>
            </a:pPr>
            <a:r>
              <a:rPr lang="it-IT" sz="1200" dirty="0">
                <a:solidFill>
                  <a:schemeClr val="bg1"/>
                </a:solidFill>
                <a:latin typeface="Century Gothic"/>
                <a:ea typeface="+mn-ea"/>
                <a:cs typeface="Century Gothic"/>
              </a:rPr>
              <a:t>Evento cittadino che si tiene nella sede storica dell’Università Cattolica di Brescia.</a:t>
            </a:r>
          </a:p>
          <a:p>
            <a:pPr marL="171450" indent="-171450" fontAlgn="auto">
              <a:spcBef>
                <a:spcPts val="0"/>
              </a:spcBef>
              <a:spcAft>
                <a:spcPts val="0"/>
              </a:spcAft>
              <a:buFont typeface="Wingdings" charset="2"/>
              <a:buChar char="u"/>
              <a:defRPr/>
            </a:pPr>
            <a:r>
              <a:rPr lang="it-IT" sz="1200" dirty="0">
                <a:solidFill>
                  <a:schemeClr val="bg1"/>
                </a:solidFill>
                <a:latin typeface="Century Gothic"/>
                <a:ea typeface="+mn-ea"/>
                <a:cs typeface="Century Gothic"/>
              </a:rPr>
              <a:t>Dedicato ai profili interni di matematica, fisica, lingue con indirizzo economico, risorse umane, scienze politiche ed esterni di ingegneria, economia, medicina, giurisprudenza.</a:t>
            </a:r>
          </a:p>
        </p:txBody>
      </p:sp>
      <p:sp>
        <p:nvSpPr>
          <p:cNvPr id="27" name="CasellaDiTesto 26"/>
          <p:cNvSpPr txBox="1">
            <a:spLocks noChangeArrowheads="1"/>
          </p:cNvSpPr>
          <p:nvPr/>
        </p:nvSpPr>
        <p:spPr bwMode="auto">
          <a:xfrm>
            <a:off x="3657600" y="4379913"/>
            <a:ext cx="40544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it-IT" sz="1800" b="1" dirty="0">
                <a:solidFill>
                  <a:srgbClr val="FFFFFF"/>
                </a:solidFill>
                <a:latin typeface="Century Gothic" charset="0"/>
                <a:cs typeface="Century Gothic" charset="0"/>
              </a:rPr>
              <a:t>HR &amp; IT-  BRESCIA</a:t>
            </a:r>
          </a:p>
        </p:txBody>
      </p:sp>
      <p:pic>
        <p:nvPicPr>
          <p:cNvPr id="28" name="Immagine 2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207375" y="4714875"/>
            <a:ext cx="558800"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Immagine 2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207375" y="2673350"/>
            <a:ext cx="787400"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0307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00"/>
                                        <p:tgtEl>
                                          <p:spTgt spid="2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wipe(down)">
                                      <p:cBhvr>
                                        <p:cTn id="10" dur="500"/>
                                        <p:tgtEl>
                                          <p:spTgt spid="25"/>
                                        </p:tgtEl>
                                      </p:cBhvr>
                                    </p:animEffect>
                                  </p:childTnLst>
                                </p:cTn>
                              </p:par>
                              <p:par>
                                <p:cTn id="11" presetID="22" presetClass="entr" presetSubtype="4"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wipe(down)">
                                      <p:cBhvr>
                                        <p:cTn id="13" dur="500"/>
                                        <p:tgtEl>
                                          <p:spTgt spid="29"/>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wipe(down)">
                                      <p:cBhvr>
                                        <p:cTn id="18" dur="500"/>
                                        <p:tgtEl>
                                          <p:spTgt spid="27"/>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wipe(down)">
                                      <p:cBhvr>
                                        <p:cTn id="21" dur="500"/>
                                        <p:tgtEl>
                                          <p:spTgt spid="26"/>
                                        </p:tgtEl>
                                      </p:cBhvr>
                                    </p:animEffect>
                                  </p:childTnLst>
                                </p:cTn>
                              </p:par>
                              <p:par>
                                <p:cTn id="22" presetID="22" presetClass="entr" presetSubtype="4" fill="hold" nodeType="with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wipe(down)">
                                      <p:cBhvr>
                                        <p:cTn id="2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p:bldP spid="26" grpId="0" animBg="1"/>
      <p:bldP spid="2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2" name="Segnaposto piè di pagina 1">
            <a:extLst>
              <a:ext uri="{FF2B5EF4-FFF2-40B4-BE49-F238E27FC236}">
                <a16:creationId xmlns:a16="http://schemas.microsoft.com/office/drawing/2014/main" xmlns="" id="{140E2F80-E854-4AA1-9CC1-FC13DDEB8B6D}"/>
              </a:ext>
            </a:extLst>
          </p:cNvPr>
          <p:cNvSpPr>
            <a:spLocks noGrp="1"/>
          </p:cNvSpPr>
          <p:nvPr>
            <p:ph type="ftr" sz="quarter" idx="13"/>
          </p:nvPr>
        </p:nvSpPr>
        <p:spPr/>
        <p:txBody>
          <a:bodyPr/>
          <a:lstStyle/>
          <a:p>
            <a:r>
              <a:rPr lang="it-IT" dirty="0"/>
              <a:t>Cercare è un lavoro che inizia molto presto </a:t>
            </a:r>
            <a:r>
              <a:rPr lang="mr-IN" dirty="0"/>
              <a:t>–</a:t>
            </a:r>
            <a:r>
              <a:rPr lang="it-IT" dirty="0"/>
              <a:t> l’esempio del career </a:t>
            </a:r>
            <a:r>
              <a:rPr lang="it-IT" dirty="0" err="1"/>
              <a:t>day</a:t>
            </a:r>
            <a:r>
              <a:rPr lang="it-IT" dirty="0"/>
              <a:t> cattolica</a:t>
            </a:r>
          </a:p>
        </p:txBody>
      </p:sp>
      <p:sp>
        <p:nvSpPr>
          <p:cNvPr id="3" name="Segnaposto numero diapositiva 2">
            <a:extLst>
              <a:ext uri="{FF2B5EF4-FFF2-40B4-BE49-F238E27FC236}">
                <a16:creationId xmlns:a16="http://schemas.microsoft.com/office/drawing/2014/main" xmlns="" id="{95590DD3-6B36-4E04-A05E-5C2234002AD2}"/>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14</a:t>
            </a:fld>
            <a:endParaRPr lang="it-IT"/>
          </a:p>
        </p:txBody>
      </p:sp>
      <p:sp>
        <p:nvSpPr>
          <p:cNvPr id="15" name="CasellaDiTesto 14"/>
          <p:cNvSpPr txBox="1"/>
          <p:nvPr/>
        </p:nvSpPr>
        <p:spPr>
          <a:xfrm>
            <a:off x="600075" y="2398117"/>
            <a:ext cx="3398838" cy="2309813"/>
          </a:xfrm>
          <a:prstGeom prst="rect">
            <a:avLst/>
          </a:prstGeom>
          <a:solidFill>
            <a:schemeClr val="accent3">
              <a:lumMod val="75000"/>
            </a:schemeClr>
          </a:solidFill>
          <a:effectLst/>
        </p:spPr>
        <p:txBody>
          <a:bodyPr>
            <a:spAutoFit/>
          </a:bodyPr>
          <a:lstStyle/>
          <a:p>
            <a:pPr marL="171450" indent="-171450" fontAlgn="auto">
              <a:spcBef>
                <a:spcPts val="0"/>
              </a:spcBef>
              <a:spcAft>
                <a:spcPts val="0"/>
              </a:spcAft>
              <a:buFont typeface="Wingdings" charset="2"/>
              <a:buChar char="u"/>
              <a:defRPr/>
            </a:pPr>
            <a:r>
              <a:rPr lang="it-IT" sz="1200" dirty="0">
                <a:solidFill>
                  <a:schemeClr val="bg1"/>
                </a:solidFill>
                <a:latin typeface="Century Gothic"/>
                <a:ea typeface="+mn-ea"/>
                <a:cs typeface="Century Gothic"/>
              </a:rPr>
              <a:t>7° edizione dell’evento dedicato al futuro professionale nel mondo dell’agroalimentare.</a:t>
            </a:r>
          </a:p>
          <a:p>
            <a:pPr marL="171450" indent="-171450" fontAlgn="auto">
              <a:spcBef>
                <a:spcPts val="0"/>
              </a:spcBef>
              <a:spcAft>
                <a:spcPts val="0"/>
              </a:spcAft>
              <a:buFont typeface="Wingdings" charset="2"/>
              <a:buChar char="u"/>
              <a:defRPr/>
            </a:pPr>
            <a:r>
              <a:rPr lang="it-IT" sz="1200" dirty="0" err="1">
                <a:solidFill>
                  <a:schemeClr val="bg1"/>
                </a:solidFill>
                <a:latin typeface="Century Gothic"/>
                <a:ea typeface="+mn-ea"/>
                <a:cs typeface="Century Gothic"/>
              </a:rPr>
              <a:t>Agriculture</a:t>
            </a:r>
            <a:r>
              <a:rPr lang="it-IT" sz="1200" dirty="0">
                <a:solidFill>
                  <a:schemeClr val="bg1"/>
                </a:solidFill>
                <a:latin typeface="Century Gothic"/>
                <a:ea typeface="+mn-ea"/>
                <a:cs typeface="Century Gothic"/>
              </a:rPr>
              <a:t> è dedicato ai giovani professionisti nel mondo, protagonisti di un settore che vede l’Italia all’avanguardia. </a:t>
            </a:r>
          </a:p>
          <a:p>
            <a:pPr marL="171450" indent="-171450" fontAlgn="auto">
              <a:spcBef>
                <a:spcPts val="0"/>
              </a:spcBef>
              <a:spcAft>
                <a:spcPts val="0"/>
              </a:spcAft>
              <a:buFont typeface="Wingdings" charset="2"/>
              <a:buChar char="u"/>
              <a:defRPr/>
            </a:pPr>
            <a:r>
              <a:rPr lang="it-IT" sz="1200" dirty="0">
                <a:solidFill>
                  <a:schemeClr val="bg1"/>
                </a:solidFill>
                <a:latin typeface="Century Gothic"/>
                <a:ea typeface="+mn-ea"/>
                <a:cs typeface="Century Gothic"/>
              </a:rPr>
              <a:t>L’evento è ospitato dall’Università Cattolica di Piacenza, sede della prestigiosa facoltà di Agricoltura. </a:t>
            </a:r>
          </a:p>
          <a:p>
            <a:pPr marL="171450" indent="-171450" fontAlgn="auto">
              <a:spcBef>
                <a:spcPts val="0"/>
              </a:spcBef>
              <a:spcAft>
                <a:spcPts val="0"/>
              </a:spcAft>
              <a:buFont typeface="Wingdings" charset="2"/>
              <a:buChar char="u"/>
              <a:defRPr/>
            </a:pPr>
            <a:r>
              <a:rPr lang="it-IT" sz="1200" dirty="0">
                <a:solidFill>
                  <a:schemeClr val="bg1"/>
                </a:solidFill>
                <a:latin typeface="Century Gothic"/>
                <a:ea typeface="+mn-ea"/>
                <a:cs typeface="Century Gothic"/>
              </a:rPr>
              <a:t>19 le aziende partecipanti all’edizione 2017.</a:t>
            </a:r>
          </a:p>
        </p:txBody>
      </p:sp>
      <p:sp>
        <p:nvSpPr>
          <p:cNvPr id="16" name="CasellaDiTesto 5"/>
          <p:cNvSpPr txBox="1">
            <a:spLocks noChangeArrowheads="1"/>
          </p:cNvSpPr>
          <p:nvPr/>
        </p:nvSpPr>
        <p:spPr bwMode="auto">
          <a:xfrm>
            <a:off x="549275" y="2029817"/>
            <a:ext cx="30781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it-IT" sz="1800" b="1" dirty="0">
                <a:solidFill>
                  <a:srgbClr val="FFFFFF"/>
                </a:solidFill>
                <a:latin typeface="Century Gothic" charset="0"/>
                <a:cs typeface="Century Gothic" charset="0"/>
              </a:rPr>
              <a:t>AGRICULTURE - PIACENZA</a:t>
            </a:r>
          </a:p>
        </p:txBody>
      </p:sp>
      <p:sp>
        <p:nvSpPr>
          <p:cNvPr id="17" name="CasellaDiTesto 16"/>
          <p:cNvSpPr txBox="1"/>
          <p:nvPr/>
        </p:nvSpPr>
        <p:spPr>
          <a:xfrm>
            <a:off x="4468813" y="2675930"/>
            <a:ext cx="3795712" cy="1938337"/>
          </a:xfrm>
          <a:prstGeom prst="rect">
            <a:avLst/>
          </a:prstGeom>
          <a:solidFill>
            <a:schemeClr val="accent4">
              <a:lumMod val="60000"/>
              <a:lumOff val="40000"/>
            </a:schemeClr>
          </a:solidFill>
          <a:effectLst/>
        </p:spPr>
        <p:txBody>
          <a:bodyPr>
            <a:spAutoFit/>
          </a:bodyPr>
          <a:lstStyle/>
          <a:p>
            <a:pPr marL="171450" indent="-171450" fontAlgn="auto">
              <a:spcBef>
                <a:spcPts val="0"/>
              </a:spcBef>
              <a:spcAft>
                <a:spcPts val="0"/>
              </a:spcAft>
              <a:buFont typeface="Wingdings" charset="2"/>
              <a:buChar char="u"/>
              <a:defRPr/>
            </a:pPr>
            <a:r>
              <a:rPr lang="it-IT" sz="1200" dirty="0">
                <a:solidFill>
                  <a:schemeClr val="bg1"/>
                </a:solidFill>
                <a:latin typeface="Century Gothic"/>
                <a:ea typeface="+mn-ea"/>
                <a:cs typeface="Century Gothic"/>
              </a:rPr>
              <a:t>Peculiarità della sede romana dell’Università Cattolica è l’indirizzo medico sanitario visto sotto il duplice aspetto: medico ed economico organizzativo.</a:t>
            </a:r>
          </a:p>
          <a:p>
            <a:pPr marL="171450" indent="-171450" fontAlgn="auto">
              <a:spcBef>
                <a:spcPts val="0"/>
              </a:spcBef>
              <a:spcAft>
                <a:spcPts val="0"/>
              </a:spcAft>
              <a:buFont typeface="Wingdings" charset="2"/>
              <a:buChar char="u"/>
              <a:defRPr/>
            </a:pPr>
            <a:r>
              <a:rPr lang="it-IT" sz="1200" dirty="0">
                <a:solidFill>
                  <a:schemeClr val="bg1"/>
                </a:solidFill>
                <a:latin typeface="Century Gothic"/>
                <a:ea typeface="+mn-ea"/>
                <a:cs typeface="Century Gothic"/>
              </a:rPr>
              <a:t>L’offerta formativa interna comprende: economia (management per le imprese e management dei servizi sanitari), medicina e chirurgia, odontoiatria e protesi dentarie, biotecnologie, scienze e tecnologie cosmetologiche </a:t>
            </a:r>
          </a:p>
        </p:txBody>
      </p:sp>
      <p:sp>
        <p:nvSpPr>
          <p:cNvPr id="18" name="CasellaDiTesto 17"/>
          <p:cNvSpPr txBox="1">
            <a:spLocks noChangeArrowheads="1"/>
          </p:cNvSpPr>
          <p:nvPr/>
        </p:nvSpPr>
        <p:spPr bwMode="auto">
          <a:xfrm>
            <a:off x="4418013" y="2029817"/>
            <a:ext cx="40544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it-IT" sz="1800" b="1" dirty="0">
                <a:solidFill>
                  <a:srgbClr val="FFFFFF"/>
                </a:solidFill>
                <a:latin typeface="Century Gothic" charset="0"/>
                <a:cs typeface="Century Gothic" charset="0"/>
              </a:rPr>
              <a:t>ECONOMICS, MEDICAL, </a:t>
            </a:r>
          </a:p>
          <a:p>
            <a:pPr eaLnBrk="1" hangingPunct="1"/>
            <a:r>
              <a:rPr lang="it-IT" sz="1800" b="1" dirty="0">
                <a:solidFill>
                  <a:srgbClr val="FFFFFF"/>
                </a:solidFill>
                <a:latin typeface="Century Gothic" charset="0"/>
                <a:cs typeface="Century Gothic" charset="0"/>
              </a:rPr>
              <a:t>PHARMA &amp; HEALTHCARE  -  ROMA</a:t>
            </a:r>
          </a:p>
        </p:txBody>
      </p:sp>
      <p:pic>
        <p:nvPicPr>
          <p:cNvPr id="19" name="Immagine 1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951788" y="3991967"/>
            <a:ext cx="1041400"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Immagin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409950" y="4468217"/>
            <a:ext cx="866775"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8930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down)">
                                      <p:cBhvr>
                                        <p:cTn id="10" dur="500"/>
                                        <p:tgtEl>
                                          <p:spTgt spid="17"/>
                                        </p:tgtEl>
                                      </p:cBhvr>
                                    </p:animEffect>
                                  </p:childTnLst>
                                </p:cTn>
                              </p:par>
                              <p:par>
                                <p:cTn id="11" presetID="22" presetClass="entr" presetSubtype="4"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wipe(down)">
                                      <p:cBhvr>
                                        <p:cTn id="1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70" name="Shape 170"/>
          <p:cNvSpPr/>
          <p:nvPr/>
        </p:nvSpPr>
        <p:spPr>
          <a:xfrm>
            <a:off x="3216930" y="2362200"/>
            <a:ext cx="2649300" cy="2649300"/>
          </a:xfrm>
          <a:prstGeom prst="ellipse">
            <a:avLst/>
          </a:prstGeom>
          <a:solidFill>
            <a:schemeClr val="bg1"/>
          </a:solidFill>
          <a:ln w="228600" cap="flat" cmpd="sng">
            <a:solidFill>
              <a:srgbClr val="212131"/>
            </a:solidFill>
            <a:prstDash val="solid"/>
            <a:round/>
            <a:headEnd type="none" w="sm" len="sm"/>
            <a:tailEnd type="none" w="sm" len="sm"/>
          </a:ln>
        </p:spPr>
        <p:txBody>
          <a:bodyPr spcFirstLastPara="1" wrap="square" lIns="91425" tIns="91425" rIns="91425" bIns="91425" anchor="ctr" anchorCtr="0">
            <a:noAutofit/>
          </a:bodyPr>
          <a:lstStyle/>
          <a:p>
            <a:pPr lvl="0" algn="ctr"/>
            <a:r>
              <a:rPr lang="it-IT" sz="1800" b="1" dirty="0">
                <a:solidFill>
                  <a:schemeClr val="tx1"/>
                </a:solidFill>
                <a:highlight>
                  <a:srgbClr val="F62263"/>
                </a:highlight>
                <a:ea typeface="Open Sans"/>
                <a:cs typeface="Open Sans"/>
                <a:sym typeface="Open Sans"/>
              </a:rPr>
              <a:t>12.000 i visitatori presenti </a:t>
            </a:r>
          </a:p>
          <a:p>
            <a:pPr lvl="0" algn="ctr"/>
            <a:r>
              <a:rPr lang="it-IT" sz="1800" b="1" dirty="0">
                <a:solidFill>
                  <a:schemeClr val="tx1"/>
                </a:solidFill>
                <a:highlight>
                  <a:srgbClr val="F62263"/>
                </a:highlight>
                <a:ea typeface="Open Sans"/>
                <a:cs typeface="Open Sans"/>
                <a:sym typeface="Open Sans"/>
              </a:rPr>
              <a:t>alle 4 edizioni del 2017</a:t>
            </a:r>
          </a:p>
        </p:txBody>
      </p:sp>
      <p:sp>
        <p:nvSpPr>
          <p:cNvPr id="171" name="Shape 171"/>
          <p:cNvSpPr/>
          <p:nvPr/>
        </p:nvSpPr>
        <p:spPr>
          <a:xfrm>
            <a:off x="851042" y="2362200"/>
            <a:ext cx="2649300" cy="2649300"/>
          </a:xfrm>
          <a:prstGeom prst="ellipse">
            <a:avLst/>
          </a:prstGeom>
          <a:noFill/>
          <a:ln w="228600" cap="flat" cmpd="sng">
            <a:solidFill>
              <a:srgbClr val="F62263"/>
            </a:solidFill>
            <a:prstDash val="solid"/>
            <a:round/>
            <a:headEnd type="none" w="sm" len="sm"/>
            <a:tailEnd type="none" w="sm" len="sm"/>
          </a:ln>
        </p:spPr>
        <p:txBody>
          <a:bodyPr spcFirstLastPara="1" wrap="square" lIns="91425" tIns="91425" rIns="91425" bIns="91425" anchor="ctr" anchorCtr="0">
            <a:noAutofit/>
          </a:bodyPr>
          <a:lstStyle/>
          <a:p>
            <a:pPr marL="0" lvl="0" indent="0" algn="ctr">
              <a:spcBef>
                <a:spcPts val="0"/>
              </a:spcBef>
              <a:spcAft>
                <a:spcPts val="0"/>
              </a:spcAft>
              <a:buNone/>
            </a:pPr>
            <a:r>
              <a:rPr lang="it-IT" sz="2000" b="1" dirty="0" smtClean="0">
                <a:solidFill>
                  <a:schemeClr val="tx1"/>
                </a:solidFill>
                <a:highlight>
                  <a:srgbClr val="F62263"/>
                </a:highlight>
                <a:latin typeface="+mj-lt"/>
                <a:ea typeface="Open Sans"/>
                <a:cs typeface="Open Sans"/>
                <a:sym typeface="Open Sans"/>
              </a:rPr>
              <a:t>48,5 %</a:t>
            </a:r>
          </a:p>
          <a:p>
            <a:pPr marL="0" lvl="0" indent="0" algn="ctr">
              <a:spcBef>
                <a:spcPts val="0"/>
              </a:spcBef>
              <a:spcAft>
                <a:spcPts val="0"/>
              </a:spcAft>
              <a:buNone/>
            </a:pPr>
            <a:endParaRPr lang="it-IT" sz="2000" b="1" dirty="0">
              <a:solidFill>
                <a:schemeClr val="tx1"/>
              </a:solidFill>
              <a:highlight>
                <a:srgbClr val="F62263"/>
              </a:highlight>
              <a:latin typeface="+mj-lt"/>
              <a:ea typeface="Open Sans"/>
              <a:cs typeface="Open Sans"/>
              <a:sym typeface="Open Sans"/>
            </a:endParaRPr>
          </a:p>
          <a:p>
            <a:pPr marL="0" lvl="0" indent="0" algn="ctr">
              <a:spcBef>
                <a:spcPts val="0"/>
              </a:spcBef>
              <a:spcAft>
                <a:spcPts val="0"/>
              </a:spcAft>
              <a:buNone/>
            </a:pPr>
            <a:r>
              <a:rPr lang="it-IT" sz="2000" b="1" dirty="0" smtClean="0">
                <a:solidFill>
                  <a:schemeClr val="tx1"/>
                </a:solidFill>
                <a:highlight>
                  <a:srgbClr val="F62263"/>
                </a:highlight>
                <a:latin typeface="+mj-lt"/>
                <a:ea typeface="Open Sans"/>
                <a:cs typeface="Open Sans"/>
                <a:sym typeface="Open Sans"/>
              </a:rPr>
              <a:t>51,5%</a:t>
            </a:r>
            <a:endParaRPr sz="2000" b="1" dirty="0">
              <a:solidFill>
                <a:schemeClr val="tx1"/>
              </a:solidFill>
              <a:highlight>
                <a:srgbClr val="F62263"/>
              </a:highlight>
              <a:latin typeface="+mj-lt"/>
              <a:ea typeface="Open Sans"/>
              <a:cs typeface="Open Sans"/>
              <a:sym typeface="Open Sans"/>
            </a:endParaRPr>
          </a:p>
        </p:txBody>
      </p:sp>
      <p:sp>
        <p:nvSpPr>
          <p:cNvPr id="172" name="Shape 172"/>
          <p:cNvSpPr/>
          <p:nvPr/>
        </p:nvSpPr>
        <p:spPr>
          <a:xfrm>
            <a:off x="5643659" y="2362200"/>
            <a:ext cx="2649300" cy="2649300"/>
          </a:xfrm>
          <a:prstGeom prst="ellipse">
            <a:avLst/>
          </a:prstGeom>
          <a:noFill/>
          <a:ln w="228600" cap="flat" cmpd="sng">
            <a:solidFill>
              <a:srgbClr val="F62263"/>
            </a:solidFill>
            <a:prstDash val="solid"/>
            <a:round/>
            <a:headEnd type="none" w="sm" len="sm"/>
            <a:tailEnd type="none" w="sm" len="sm"/>
          </a:ln>
        </p:spPr>
        <p:txBody>
          <a:bodyPr spcFirstLastPara="1" wrap="square" lIns="91425" tIns="91425" rIns="91425" bIns="91425" anchor="ctr" anchorCtr="0">
            <a:noAutofit/>
          </a:bodyPr>
          <a:lstStyle/>
          <a:p>
            <a:pPr lvl="0" algn="ctr"/>
            <a:r>
              <a:rPr lang="it-IT" sz="1800" b="1" dirty="0" smtClean="0">
                <a:solidFill>
                  <a:schemeClr val="tx1"/>
                </a:solidFill>
                <a:highlight>
                  <a:srgbClr val="F62263"/>
                </a:highlight>
                <a:ea typeface="Open Sans"/>
                <a:cs typeface="Open Sans"/>
                <a:sym typeface="Open Sans"/>
              </a:rPr>
              <a:t>76 % laureati</a:t>
            </a:r>
            <a:endParaRPr lang="it-IT" sz="1800" b="1" dirty="0">
              <a:solidFill>
                <a:schemeClr val="tx1"/>
              </a:solidFill>
              <a:highlight>
                <a:srgbClr val="F62263"/>
              </a:highlight>
              <a:ea typeface="Open Sans"/>
              <a:cs typeface="Open Sans"/>
              <a:sym typeface="Open Sans"/>
            </a:endParaRPr>
          </a:p>
          <a:p>
            <a:pPr lvl="0" algn="ctr"/>
            <a:endParaRPr lang="it-IT" sz="1800" b="1" dirty="0">
              <a:solidFill>
                <a:schemeClr val="tx1"/>
              </a:solidFill>
              <a:highlight>
                <a:srgbClr val="F62263"/>
              </a:highlight>
              <a:ea typeface="Open Sans"/>
              <a:cs typeface="Open Sans"/>
              <a:sym typeface="Open Sans"/>
            </a:endParaRPr>
          </a:p>
          <a:p>
            <a:pPr lvl="0" algn="ctr"/>
            <a:r>
              <a:rPr lang="it-IT" sz="1800" b="1" dirty="0" smtClean="0">
                <a:solidFill>
                  <a:schemeClr val="tx1"/>
                </a:solidFill>
                <a:highlight>
                  <a:srgbClr val="F62263"/>
                </a:highlight>
                <a:ea typeface="Open Sans"/>
                <a:cs typeface="Open Sans"/>
                <a:sym typeface="Open Sans"/>
              </a:rPr>
              <a:t>24% studenti</a:t>
            </a:r>
            <a:endParaRPr lang="it-IT" sz="1800" b="1" dirty="0">
              <a:solidFill>
                <a:schemeClr val="tx1"/>
              </a:solidFill>
              <a:highlight>
                <a:srgbClr val="F62263"/>
              </a:highlight>
              <a:ea typeface="Open Sans"/>
              <a:cs typeface="Open Sans"/>
              <a:sym typeface="Open Sans"/>
            </a:endParaRPr>
          </a:p>
        </p:txBody>
      </p:sp>
      <p:sp>
        <p:nvSpPr>
          <p:cNvPr id="2" name="Segnaposto piè di pagina 1">
            <a:extLst>
              <a:ext uri="{FF2B5EF4-FFF2-40B4-BE49-F238E27FC236}">
                <a16:creationId xmlns:a16="http://schemas.microsoft.com/office/drawing/2014/main" xmlns="" id="{6E097FF7-A996-471F-9DE1-A586F916482D}"/>
              </a:ext>
            </a:extLst>
          </p:cNvPr>
          <p:cNvSpPr>
            <a:spLocks noGrp="1"/>
          </p:cNvSpPr>
          <p:nvPr>
            <p:ph type="ftr" sz="quarter" idx="13"/>
          </p:nvPr>
        </p:nvSpPr>
        <p:spPr/>
        <p:txBody>
          <a:bodyPr/>
          <a:lstStyle/>
          <a:p>
            <a:r>
              <a:rPr lang="it-IT" dirty="0"/>
              <a:t>Cercare è un lavoro che inizia molto presto </a:t>
            </a:r>
            <a:r>
              <a:rPr lang="mr-IN" dirty="0"/>
              <a:t>–</a:t>
            </a:r>
            <a:r>
              <a:rPr lang="it-IT" dirty="0"/>
              <a:t> l’esempio del career </a:t>
            </a:r>
            <a:r>
              <a:rPr lang="it-IT" dirty="0" err="1"/>
              <a:t>day</a:t>
            </a:r>
            <a:r>
              <a:rPr lang="it-IT" dirty="0"/>
              <a:t> cattolica</a:t>
            </a:r>
          </a:p>
        </p:txBody>
      </p:sp>
      <p:sp>
        <p:nvSpPr>
          <p:cNvPr id="3" name="Segnaposto numero diapositiva 2">
            <a:extLst>
              <a:ext uri="{FF2B5EF4-FFF2-40B4-BE49-F238E27FC236}">
                <a16:creationId xmlns:a16="http://schemas.microsoft.com/office/drawing/2014/main" xmlns="" id="{DD307AAD-937B-4CF0-AFA1-9D24D79D3630}"/>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15</a:t>
            </a:fld>
            <a:endParaRPr lang="it-IT"/>
          </a:p>
        </p:txBody>
      </p:sp>
      <p:pic>
        <p:nvPicPr>
          <p:cNvPr id="8" name="Immagine 7"/>
          <p:cNvPicPr>
            <a:picLocks noChangeAspect="1"/>
          </p:cNvPicPr>
          <p:nvPr/>
        </p:nvPicPr>
        <p:blipFill rotWithShape="1">
          <a:blip r:embed="rId3">
            <a:extLst>
              <a:ext uri="{28A0092B-C50C-407E-A947-70E740481C1C}">
                <a14:useLocalDpi xmlns:a14="http://schemas.microsoft.com/office/drawing/2010/main" val="0"/>
              </a:ext>
            </a:extLst>
          </a:blip>
          <a:srcRect r="78424"/>
          <a:stretch/>
        </p:blipFill>
        <p:spPr bwMode="auto">
          <a:xfrm>
            <a:off x="1232305" y="2493510"/>
            <a:ext cx="514061" cy="988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magine 8"/>
          <p:cNvPicPr>
            <a:picLocks noChangeAspect="1"/>
          </p:cNvPicPr>
          <p:nvPr/>
        </p:nvPicPr>
        <p:blipFill rotWithShape="1">
          <a:blip r:embed="rId3">
            <a:extLst>
              <a:ext uri="{28A0092B-C50C-407E-A947-70E740481C1C}">
                <a14:useLocalDpi xmlns:a14="http://schemas.microsoft.com/office/drawing/2010/main" val="0"/>
              </a:ext>
            </a:extLst>
          </a:blip>
          <a:srcRect l="77447"/>
          <a:stretch/>
        </p:blipFill>
        <p:spPr bwMode="auto">
          <a:xfrm>
            <a:off x="2552383" y="3726820"/>
            <a:ext cx="537343" cy="988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olo 1"/>
          <p:cNvSpPr>
            <a:spLocks noGrp="1"/>
          </p:cNvSpPr>
          <p:nvPr>
            <p:ph type="title"/>
          </p:nvPr>
        </p:nvSpPr>
        <p:spPr>
          <a:xfrm>
            <a:off x="457200" y="112713"/>
            <a:ext cx="8229600" cy="1143000"/>
          </a:xfrm>
        </p:spPr>
        <p:txBody>
          <a:bodyPr/>
          <a:lstStyle/>
          <a:p>
            <a:pPr eaLnBrk="1" hangingPunct="1"/>
            <a:r>
              <a:rPr lang="it-IT" sz="3200" b="1" dirty="0">
                <a:solidFill>
                  <a:srgbClr val="1E5289"/>
                </a:solidFill>
                <a:cs typeface="Century Gothic" charset="0"/>
              </a:rPr>
              <a:t>I NUMERI DEL 2017</a:t>
            </a:r>
          </a:p>
        </p:txBody>
      </p:sp>
      <p:sp>
        <p:nvSpPr>
          <p:cNvPr id="12" name="Segnaposto contenuto 2"/>
          <p:cNvSpPr txBox="1">
            <a:spLocks/>
          </p:cNvSpPr>
          <p:nvPr/>
        </p:nvSpPr>
        <p:spPr>
          <a:xfrm>
            <a:off x="457200" y="1181100"/>
            <a:ext cx="8229600" cy="360363"/>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j-lt"/>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buFont typeface="Arial" charset="0"/>
              <a:buNone/>
            </a:pPr>
            <a:r>
              <a:rPr lang="it-IT" b="1" smtClean="0">
                <a:solidFill>
                  <a:srgbClr val="1E5289"/>
                </a:solidFill>
                <a:latin typeface="Century Gothic" charset="0"/>
                <a:cs typeface="Century Gothic" charset="0"/>
              </a:rPr>
              <a:t>I dati di affluenza dei 4 eventi del 2017:</a:t>
            </a:r>
            <a:endParaRPr lang="it-IT" b="1" dirty="0">
              <a:solidFill>
                <a:srgbClr val="1E5289"/>
              </a:solidFill>
              <a:latin typeface="Century Gothic" charset="0"/>
              <a:cs typeface="Century Gothic"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par>
                                <p:cTn id="10" presetID="55"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1000" fill="hold"/>
                                        <p:tgtEl>
                                          <p:spTgt spid="9"/>
                                        </p:tgtEl>
                                        <p:attrNameLst>
                                          <p:attrName>ppt_w</p:attrName>
                                        </p:attrNameLst>
                                      </p:cBhvr>
                                      <p:tavLst>
                                        <p:tav tm="0">
                                          <p:val>
                                            <p:strVal val="#ppt_w*0.70"/>
                                          </p:val>
                                        </p:tav>
                                        <p:tav tm="100000">
                                          <p:val>
                                            <p:strVal val="#ppt_w"/>
                                          </p:val>
                                        </p:tav>
                                      </p:tavLst>
                                    </p:anim>
                                    <p:anim calcmode="lin" valueType="num">
                                      <p:cBhvr>
                                        <p:cTn id="13" dur="1000" fill="hold"/>
                                        <p:tgtEl>
                                          <p:spTgt spid="9"/>
                                        </p:tgtEl>
                                        <p:attrNameLst>
                                          <p:attrName>ppt_h</p:attrName>
                                        </p:attrNameLst>
                                      </p:cBhvr>
                                      <p:tavLst>
                                        <p:tav tm="0">
                                          <p:val>
                                            <p:strVal val="#ppt_h"/>
                                          </p:val>
                                        </p:tav>
                                        <p:tav tm="100000">
                                          <p:val>
                                            <p:strVal val="#ppt_h"/>
                                          </p:val>
                                        </p:tav>
                                      </p:tavLst>
                                    </p:anim>
                                    <p:animEffect transition="in" filter="fade">
                                      <p:cBhvr>
                                        <p:cTn id="14"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Shape 211"/>
          <p:cNvSpPr txBox="1">
            <a:spLocks noGrp="1"/>
          </p:cNvSpPr>
          <p:nvPr>
            <p:ph type="ctrTitle" idx="4294967295"/>
          </p:nvPr>
        </p:nvSpPr>
        <p:spPr>
          <a:xfrm>
            <a:off x="685800" y="3353125"/>
            <a:ext cx="6473100" cy="1546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it-IT" sz="9600" dirty="0" smtClean="0">
                <a:solidFill>
                  <a:schemeClr val="bg1"/>
                </a:solidFill>
                <a:latin typeface="+mj-lt"/>
              </a:rPr>
              <a:t>Oltre 250</a:t>
            </a:r>
            <a:endParaRPr sz="9600" dirty="0">
              <a:solidFill>
                <a:schemeClr val="bg1"/>
              </a:solidFill>
              <a:latin typeface="+mj-lt"/>
            </a:endParaRPr>
          </a:p>
        </p:txBody>
      </p:sp>
      <p:sp>
        <p:nvSpPr>
          <p:cNvPr id="212" name="Shape 212"/>
          <p:cNvSpPr txBox="1">
            <a:spLocks noGrp="1"/>
          </p:cNvSpPr>
          <p:nvPr>
            <p:ph type="subTitle" idx="4294967295"/>
          </p:nvPr>
        </p:nvSpPr>
        <p:spPr>
          <a:xfrm>
            <a:off x="685800" y="5028746"/>
            <a:ext cx="7789574" cy="1046400"/>
          </a:xfrm>
          <a:prstGeom prst="rect">
            <a:avLst/>
          </a:prstGeom>
        </p:spPr>
        <p:txBody>
          <a:bodyPr spcFirstLastPara="1" wrap="square" lIns="91425" tIns="91425" rIns="91425" bIns="91425" anchor="t" anchorCtr="0">
            <a:noAutofit/>
          </a:bodyPr>
          <a:lstStyle/>
          <a:p>
            <a:pPr marL="0" lvl="0" indent="0" rtl="0">
              <a:spcBef>
                <a:spcPts val="600"/>
              </a:spcBef>
              <a:spcAft>
                <a:spcPts val="0"/>
              </a:spcAft>
              <a:buNone/>
            </a:pPr>
            <a:r>
              <a:rPr lang="it-IT" dirty="0" smtClean="0"/>
              <a:t>Le aziende presenti durante tutti gli eventi</a:t>
            </a:r>
            <a:endParaRPr dirty="0"/>
          </a:p>
        </p:txBody>
      </p:sp>
      <p:sp>
        <p:nvSpPr>
          <p:cNvPr id="2" name="Segnaposto piè di pagina 1">
            <a:extLst>
              <a:ext uri="{FF2B5EF4-FFF2-40B4-BE49-F238E27FC236}">
                <a16:creationId xmlns:a16="http://schemas.microsoft.com/office/drawing/2014/main" xmlns="" id="{4ED80E3C-E1B9-435A-8625-56AA3B34C3D9}"/>
              </a:ext>
            </a:extLst>
          </p:cNvPr>
          <p:cNvSpPr>
            <a:spLocks noGrp="1"/>
          </p:cNvSpPr>
          <p:nvPr>
            <p:ph type="ftr" sz="quarter" idx="13"/>
          </p:nvPr>
        </p:nvSpPr>
        <p:spPr/>
        <p:txBody>
          <a:bodyPr/>
          <a:lstStyle/>
          <a:p>
            <a:r>
              <a:rPr lang="it-IT" dirty="0"/>
              <a:t>Cercare è un lavoro che inizia molto presto </a:t>
            </a:r>
            <a:r>
              <a:rPr lang="mr-IN" dirty="0"/>
              <a:t>–</a:t>
            </a:r>
            <a:r>
              <a:rPr lang="it-IT" dirty="0"/>
              <a:t> l’esempio del career </a:t>
            </a:r>
            <a:r>
              <a:rPr lang="it-IT" dirty="0" err="1"/>
              <a:t>day</a:t>
            </a:r>
            <a:r>
              <a:rPr lang="it-IT" dirty="0"/>
              <a:t> cattolica</a:t>
            </a:r>
          </a:p>
        </p:txBody>
      </p:sp>
      <p:sp>
        <p:nvSpPr>
          <p:cNvPr id="3" name="Segnaposto numero diapositiva 2">
            <a:extLst>
              <a:ext uri="{FF2B5EF4-FFF2-40B4-BE49-F238E27FC236}">
                <a16:creationId xmlns:a16="http://schemas.microsoft.com/office/drawing/2014/main" xmlns="" id="{149A4F74-D275-4D4F-BCB8-36EED44AF340}"/>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16</a:t>
            </a:fld>
            <a:endParaRPr lang="it-IT"/>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2" name="Segnaposto piè di pagina 1">
            <a:extLst>
              <a:ext uri="{FF2B5EF4-FFF2-40B4-BE49-F238E27FC236}">
                <a16:creationId xmlns:a16="http://schemas.microsoft.com/office/drawing/2014/main" xmlns="" id="{A5488D71-26ED-45E7-A43E-0475925253C8}"/>
              </a:ext>
            </a:extLst>
          </p:cNvPr>
          <p:cNvSpPr>
            <a:spLocks noGrp="1"/>
          </p:cNvSpPr>
          <p:nvPr>
            <p:ph type="ftr" sz="quarter" idx="13"/>
          </p:nvPr>
        </p:nvSpPr>
        <p:spPr/>
        <p:txBody>
          <a:bodyPr/>
          <a:lstStyle/>
          <a:p>
            <a:r>
              <a:rPr lang="it-IT" dirty="0"/>
              <a:t>Cercare è un lavoro che inizia molto presto </a:t>
            </a:r>
            <a:r>
              <a:rPr lang="mr-IN" dirty="0"/>
              <a:t>–</a:t>
            </a:r>
            <a:r>
              <a:rPr lang="it-IT" dirty="0"/>
              <a:t> l’esempio del career </a:t>
            </a:r>
            <a:r>
              <a:rPr lang="it-IT" dirty="0" err="1"/>
              <a:t>day</a:t>
            </a:r>
            <a:r>
              <a:rPr lang="it-IT" dirty="0"/>
              <a:t> cattolica</a:t>
            </a:r>
          </a:p>
        </p:txBody>
      </p:sp>
      <p:sp>
        <p:nvSpPr>
          <p:cNvPr id="3" name="Segnaposto numero diapositiva 2">
            <a:extLst>
              <a:ext uri="{FF2B5EF4-FFF2-40B4-BE49-F238E27FC236}">
                <a16:creationId xmlns:a16="http://schemas.microsoft.com/office/drawing/2014/main" xmlns="" id="{786FA149-4C1C-4CCB-B5B3-9D8E4899E026}"/>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17</a:t>
            </a:fld>
            <a:endParaRPr lang="it-IT"/>
          </a:p>
        </p:txBody>
      </p:sp>
      <p:pic>
        <p:nvPicPr>
          <p:cNvPr id="4" name="Immagine 3" descr="IMG_8512_low.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8350" y="3328988"/>
            <a:ext cx="4327525" cy="288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olo 1"/>
          <p:cNvSpPr>
            <a:spLocks noGrp="1"/>
          </p:cNvSpPr>
          <p:nvPr>
            <p:ph type="title"/>
          </p:nvPr>
        </p:nvSpPr>
        <p:spPr>
          <a:xfrm>
            <a:off x="457200" y="112713"/>
            <a:ext cx="8229600" cy="1143000"/>
          </a:xfrm>
        </p:spPr>
        <p:txBody>
          <a:bodyPr/>
          <a:lstStyle/>
          <a:p>
            <a:pPr eaLnBrk="1" hangingPunct="1"/>
            <a:r>
              <a:rPr lang="it-IT" sz="3200" b="1" dirty="0">
                <a:solidFill>
                  <a:srgbClr val="1E5289"/>
                </a:solidFill>
                <a:cs typeface="Century Gothic" charset="0"/>
              </a:rPr>
              <a:t>TRAINING POINT</a:t>
            </a:r>
          </a:p>
        </p:txBody>
      </p:sp>
      <p:sp>
        <p:nvSpPr>
          <p:cNvPr id="6" name="Segnaposto contenuto 2"/>
          <p:cNvSpPr txBox="1">
            <a:spLocks/>
          </p:cNvSpPr>
          <p:nvPr/>
        </p:nvSpPr>
        <p:spPr>
          <a:xfrm>
            <a:off x="457200" y="1181100"/>
            <a:ext cx="8229600" cy="677863"/>
          </a:xfrm>
          <a:prstGeom prst="rect">
            <a:avLst/>
          </a:prstGeom>
          <a:noFill/>
          <a:ln>
            <a:noFill/>
          </a:ln>
        </p:spPr>
        <p:txBody>
          <a:bodyPr spcFirstLastPara="1" wrap="square" lIns="91425" tIns="91425" rIns="91425" bIns="91425" anchor="t" anchorCtr="0"/>
          <a:lstStyle>
            <a:defPPr marR="0" lvl="0" algn="l" rtl="0">
              <a:lnSpc>
                <a:spcPct val="100000"/>
              </a:lnSpc>
              <a:spcBef>
                <a:spcPts val="0"/>
              </a:spcBef>
              <a:spcAft>
                <a:spcPts val="0"/>
              </a:spcAft>
            </a:defPPr>
            <a:lvl1pPr marL="457200" marR="0" lvl="0" indent="-393700" algn="l" rtl="0">
              <a:lnSpc>
                <a:spcPct val="100000"/>
              </a:lnSpc>
              <a:spcBef>
                <a:spcPts val="600"/>
              </a:spcBef>
              <a:spcAft>
                <a:spcPts val="0"/>
              </a:spcAft>
              <a:buClr>
                <a:srgbClr val="FFFFFF"/>
              </a:buClr>
              <a:buSzPts val="2600"/>
              <a:buFont typeface="Open Sans"/>
              <a:buChar char="◇"/>
              <a:defRPr sz="2600" b="0" i="0" u="none" strike="noStrike" cap="none">
                <a:solidFill>
                  <a:srgbClr val="212131"/>
                </a:solidFill>
                <a:latin typeface="+mj-lt"/>
                <a:ea typeface="Open Sans"/>
                <a:cs typeface="Open Sans"/>
                <a:sym typeface="Open Sans"/>
              </a:defRPr>
            </a:lvl1pPr>
            <a:lvl2pPr marL="914400" marR="0" lvl="1" indent="-393700" algn="l" rtl="0">
              <a:lnSpc>
                <a:spcPct val="100000"/>
              </a:lnSpc>
              <a:spcBef>
                <a:spcPts val="0"/>
              </a:spcBef>
              <a:spcAft>
                <a:spcPts val="0"/>
              </a:spcAft>
              <a:buClr>
                <a:srgbClr val="FFFFFF"/>
              </a:buClr>
              <a:buSzPts val="2600"/>
              <a:buFont typeface="Open Sans"/>
              <a:buChar char="○"/>
              <a:defRPr sz="2600" b="0" i="0" u="none" strike="noStrike" cap="none">
                <a:solidFill>
                  <a:srgbClr val="FFFFFF"/>
                </a:solidFill>
                <a:latin typeface="Open Sans"/>
                <a:ea typeface="Open Sans"/>
                <a:cs typeface="Open Sans"/>
                <a:sym typeface="Open Sans"/>
              </a:defRPr>
            </a:lvl2pPr>
            <a:lvl3pPr marL="1371600" marR="0" lvl="2" indent="-393700" algn="l" rtl="0">
              <a:lnSpc>
                <a:spcPct val="100000"/>
              </a:lnSpc>
              <a:spcBef>
                <a:spcPts val="0"/>
              </a:spcBef>
              <a:spcAft>
                <a:spcPts val="0"/>
              </a:spcAft>
              <a:buClr>
                <a:srgbClr val="FFFFFF"/>
              </a:buClr>
              <a:buSzPts val="2600"/>
              <a:buFont typeface="Open Sans"/>
              <a:buChar char="■"/>
              <a:defRPr sz="2600" b="0" i="0" u="none" strike="noStrike" cap="none">
                <a:solidFill>
                  <a:srgbClr val="FFFFFF"/>
                </a:solidFill>
                <a:latin typeface="Open Sans"/>
                <a:ea typeface="Open Sans"/>
                <a:cs typeface="Open Sans"/>
                <a:sym typeface="Open Sans"/>
              </a:defRPr>
            </a:lvl3pPr>
            <a:lvl4pPr marL="1828800" marR="0" lvl="3" indent="-393700" algn="l" rtl="0">
              <a:lnSpc>
                <a:spcPct val="100000"/>
              </a:lnSpc>
              <a:spcBef>
                <a:spcPts val="0"/>
              </a:spcBef>
              <a:spcAft>
                <a:spcPts val="0"/>
              </a:spcAft>
              <a:buClr>
                <a:srgbClr val="FFFFFF"/>
              </a:buClr>
              <a:buSzPts val="2600"/>
              <a:buFont typeface="Open Sans"/>
              <a:buChar char="●"/>
              <a:defRPr sz="2600" b="0" i="0" u="none" strike="noStrike" cap="none">
                <a:solidFill>
                  <a:srgbClr val="FFFFFF"/>
                </a:solidFill>
                <a:latin typeface="Open Sans"/>
                <a:ea typeface="Open Sans"/>
                <a:cs typeface="Open Sans"/>
                <a:sym typeface="Open Sans"/>
              </a:defRPr>
            </a:lvl4pPr>
            <a:lvl5pPr marL="2286000" marR="0" lvl="4" indent="-393700" algn="l" rtl="0">
              <a:lnSpc>
                <a:spcPct val="100000"/>
              </a:lnSpc>
              <a:spcBef>
                <a:spcPts val="0"/>
              </a:spcBef>
              <a:spcAft>
                <a:spcPts val="0"/>
              </a:spcAft>
              <a:buClr>
                <a:srgbClr val="FFFFFF"/>
              </a:buClr>
              <a:buSzPts val="2600"/>
              <a:buFont typeface="Open Sans"/>
              <a:buChar char="○"/>
              <a:defRPr sz="2600" b="0" i="0" u="none" strike="noStrike" cap="none">
                <a:solidFill>
                  <a:srgbClr val="FFFFFF"/>
                </a:solidFill>
                <a:latin typeface="Open Sans"/>
                <a:ea typeface="Open Sans"/>
                <a:cs typeface="Open Sans"/>
                <a:sym typeface="Open Sans"/>
              </a:defRPr>
            </a:lvl5pPr>
            <a:lvl6pPr marL="2743200" marR="0" lvl="5" indent="-393700" algn="l" rtl="0">
              <a:lnSpc>
                <a:spcPct val="100000"/>
              </a:lnSpc>
              <a:spcBef>
                <a:spcPts val="0"/>
              </a:spcBef>
              <a:spcAft>
                <a:spcPts val="0"/>
              </a:spcAft>
              <a:buClr>
                <a:srgbClr val="FFFFFF"/>
              </a:buClr>
              <a:buSzPts val="2600"/>
              <a:buFont typeface="Open Sans"/>
              <a:buChar char="■"/>
              <a:defRPr sz="2600" b="0" i="0" u="none" strike="noStrike" cap="none">
                <a:solidFill>
                  <a:srgbClr val="FFFFFF"/>
                </a:solidFill>
                <a:latin typeface="Open Sans"/>
                <a:ea typeface="Open Sans"/>
                <a:cs typeface="Open Sans"/>
                <a:sym typeface="Open Sans"/>
              </a:defRPr>
            </a:lvl6pPr>
            <a:lvl7pPr marL="3200400" marR="0" lvl="6" indent="-393700" algn="l" rtl="0">
              <a:lnSpc>
                <a:spcPct val="100000"/>
              </a:lnSpc>
              <a:spcBef>
                <a:spcPts val="0"/>
              </a:spcBef>
              <a:spcAft>
                <a:spcPts val="0"/>
              </a:spcAft>
              <a:buClr>
                <a:srgbClr val="FFFFFF"/>
              </a:buClr>
              <a:buSzPts val="2600"/>
              <a:buFont typeface="Open Sans"/>
              <a:buChar char="●"/>
              <a:defRPr sz="2600" b="0" i="0" u="none" strike="noStrike" cap="none">
                <a:solidFill>
                  <a:srgbClr val="FFFFFF"/>
                </a:solidFill>
                <a:latin typeface="Open Sans"/>
                <a:ea typeface="Open Sans"/>
                <a:cs typeface="Open Sans"/>
                <a:sym typeface="Open Sans"/>
              </a:defRPr>
            </a:lvl7pPr>
            <a:lvl8pPr marL="3657600" marR="0" lvl="7" indent="-393700" algn="l" rtl="0">
              <a:lnSpc>
                <a:spcPct val="100000"/>
              </a:lnSpc>
              <a:spcBef>
                <a:spcPts val="0"/>
              </a:spcBef>
              <a:spcAft>
                <a:spcPts val="0"/>
              </a:spcAft>
              <a:buClr>
                <a:srgbClr val="FFFFFF"/>
              </a:buClr>
              <a:buSzPts val="2600"/>
              <a:buFont typeface="Open Sans"/>
              <a:buChar char="○"/>
              <a:defRPr sz="2600" b="0" i="0" u="none" strike="noStrike" cap="none">
                <a:solidFill>
                  <a:srgbClr val="FFFFFF"/>
                </a:solidFill>
                <a:latin typeface="Open Sans"/>
                <a:ea typeface="Open Sans"/>
                <a:cs typeface="Open Sans"/>
                <a:sym typeface="Open Sans"/>
              </a:defRPr>
            </a:lvl8pPr>
            <a:lvl9pPr marL="4114800" marR="0" lvl="8" indent="-393700" algn="l" rtl="0">
              <a:lnSpc>
                <a:spcPct val="100000"/>
              </a:lnSpc>
              <a:spcBef>
                <a:spcPts val="0"/>
              </a:spcBef>
              <a:spcAft>
                <a:spcPts val="0"/>
              </a:spcAft>
              <a:buClr>
                <a:srgbClr val="FFFFFF"/>
              </a:buClr>
              <a:buSzPts val="2600"/>
              <a:buFont typeface="Open Sans"/>
              <a:buChar char="■"/>
              <a:defRPr sz="2600" b="0" i="0" u="none" strike="noStrike" cap="none">
                <a:solidFill>
                  <a:srgbClr val="FFFFFF"/>
                </a:solidFill>
                <a:latin typeface="Open Sans"/>
                <a:ea typeface="Open Sans"/>
                <a:cs typeface="Open Sans"/>
                <a:sym typeface="Open Sans"/>
              </a:defRPr>
            </a:lvl9pPr>
          </a:lstStyle>
          <a:p>
            <a:pPr marL="0" indent="0">
              <a:buFont typeface="Arial" charset="0"/>
              <a:buNone/>
            </a:pPr>
            <a:r>
              <a:rPr lang="it-IT" sz="1400" smtClean="0">
                <a:solidFill>
                  <a:srgbClr val="1E5289"/>
                </a:solidFill>
                <a:latin typeface="Century Gothic" charset="0"/>
                <a:cs typeface="Century Gothic" charset="0"/>
              </a:rPr>
              <a:t>Le attività sono tenute da professionisti della formazione e recruiter di aziende  partner dell’Ateneo, per la maggior parte afferenti al Comitato Università Mondo del Lavoro.</a:t>
            </a:r>
            <a:endParaRPr lang="it-IT" sz="1400" dirty="0">
              <a:solidFill>
                <a:srgbClr val="1E5289"/>
              </a:solidFill>
              <a:latin typeface="Century Gothic" charset="0"/>
              <a:cs typeface="Century Gothic" charset="0"/>
            </a:endParaRPr>
          </a:p>
        </p:txBody>
      </p:sp>
      <p:sp>
        <p:nvSpPr>
          <p:cNvPr id="7" name="Segnaposto contenuto 2"/>
          <p:cNvSpPr txBox="1">
            <a:spLocks/>
          </p:cNvSpPr>
          <p:nvPr/>
        </p:nvSpPr>
        <p:spPr bwMode="auto">
          <a:xfrm>
            <a:off x="457200" y="1858963"/>
            <a:ext cx="38369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spcBef>
                <a:spcPct val="20000"/>
              </a:spcBef>
              <a:buFont typeface="Arial" charset="0"/>
              <a:buNone/>
            </a:pPr>
            <a:r>
              <a:rPr lang="it-IT" sz="1400" b="1">
                <a:solidFill>
                  <a:srgbClr val="1E5289"/>
                </a:solidFill>
                <a:latin typeface="Wingdings" charset="0"/>
                <a:cs typeface="Wingdings" charset="0"/>
                <a:sym typeface="Wingdings" charset="0"/>
              </a:rPr>
              <a:t></a:t>
            </a:r>
            <a:r>
              <a:rPr lang="it-IT" sz="1400" b="1">
                <a:solidFill>
                  <a:srgbClr val="1E5289"/>
                </a:solidFill>
                <a:latin typeface="Century Gothic" charset="0"/>
                <a:cs typeface="Century Gothic" charset="0"/>
              </a:rPr>
              <a:t>CV CHECK personalizzato</a:t>
            </a:r>
          </a:p>
        </p:txBody>
      </p:sp>
      <p:sp>
        <p:nvSpPr>
          <p:cNvPr id="8" name="Segnaposto contenuto 2"/>
          <p:cNvSpPr txBox="1">
            <a:spLocks/>
          </p:cNvSpPr>
          <p:nvPr/>
        </p:nvSpPr>
        <p:spPr bwMode="auto">
          <a:xfrm>
            <a:off x="457200" y="2259013"/>
            <a:ext cx="57102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spcBef>
                <a:spcPct val="20000"/>
              </a:spcBef>
              <a:buFont typeface="Arial" charset="0"/>
              <a:buNone/>
            </a:pPr>
            <a:r>
              <a:rPr lang="it-IT" sz="1400" b="1">
                <a:solidFill>
                  <a:srgbClr val="1E5289"/>
                </a:solidFill>
                <a:latin typeface="Wingdings" charset="0"/>
                <a:cs typeface="Wingdings" charset="0"/>
                <a:sym typeface="Wingdings" charset="0"/>
              </a:rPr>
              <a:t></a:t>
            </a:r>
            <a:r>
              <a:rPr lang="it-IT" sz="1400" b="1">
                <a:solidFill>
                  <a:srgbClr val="1E5289"/>
                </a:solidFill>
                <a:latin typeface="Century Gothic" charset="0"/>
                <a:cs typeface="Century Gothic" charset="0"/>
              </a:rPr>
              <a:t>SIMULAZIONE INDIVIDUALE DEL COLLOQUIO DI SELEZIONE</a:t>
            </a:r>
          </a:p>
        </p:txBody>
      </p:sp>
      <p:sp>
        <p:nvSpPr>
          <p:cNvPr id="9" name="Segnaposto contenuto 2"/>
          <p:cNvSpPr txBox="1">
            <a:spLocks/>
          </p:cNvSpPr>
          <p:nvPr/>
        </p:nvSpPr>
        <p:spPr bwMode="auto">
          <a:xfrm>
            <a:off x="457200" y="2659063"/>
            <a:ext cx="6588125"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spcBef>
                <a:spcPct val="20000"/>
              </a:spcBef>
              <a:buFont typeface="Arial" charset="0"/>
              <a:buNone/>
            </a:pPr>
            <a:r>
              <a:rPr lang="it-IT" sz="1400" b="1">
                <a:solidFill>
                  <a:srgbClr val="1E5289"/>
                </a:solidFill>
                <a:latin typeface="Wingdings" charset="0"/>
                <a:cs typeface="Wingdings" charset="0"/>
                <a:sym typeface="Wingdings" charset="0"/>
              </a:rPr>
              <a:t></a:t>
            </a:r>
            <a:r>
              <a:rPr lang="it-IT" sz="1400" b="1">
                <a:solidFill>
                  <a:srgbClr val="1E5289"/>
                </a:solidFill>
                <a:latin typeface="Century Gothic" charset="0"/>
                <a:cs typeface="Century Gothic" charset="0"/>
              </a:rPr>
              <a:t>MOCK INTERVIEW – SIMULAZIONE DEL COLLOQUIO IN INGLESE</a:t>
            </a:r>
          </a:p>
        </p:txBody>
      </p:sp>
      <p:sp>
        <p:nvSpPr>
          <p:cNvPr id="10" name="Segnaposto contenuto 2"/>
          <p:cNvSpPr txBox="1">
            <a:spLocks/>
          </p:cNvSpPr>
          <p:nvPr/>
        </p:nvSpPr>
        <p:spPr bwMode="auto">
          <a:xfrm>
            <a:off x="457200" y="3057525"/>
            <a:ext cx="65881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spcBef>
                <a:spcPct val="20000"/>
              </a:spcBef>
              <a:buFont typeface="Arial" charset="0"/>
              <a:buNone/>
            </a:pPr>
            <a:r>
              <a:rPr lang="it-IT" sz="1400" b="1">
                <a:solidFill>
                  <a:srgbClr val="1E5289"/>
                </a:solidFill>
                <a:latin typeface="Wingdings" charset="0"/>
                <a:cs typeface="Wingdings" charset="0"/>
                <a:sym typeface="Wingdings" charset="0"/>
              </a:rPr>
              <a:t></a:t>
            </a:r>
            <a:r>
              <a:rPr lang="it-IT" sz="1400" b="1">
                <a:solidFill>
                  <a:srgbClr val="1E5289"/>
                </a:solidFill>
                <a:latin typeface="Century Gothic" charset="0"/>
                <a:cs typeface="Century Gothic" charset="0"/>
              </a:rPr>
              <a:t>JOB POSTING SEARCH STRATEGY</a:t>
            </a:r>
          </a:p>
        </p:txBody>
      </p:sp>
      <p:sp>
        <p:nvSpPr>
          <p:cNvPr id="11" name="Segnaposto contenuto 2"/>
          <p:cNvSpPr txBox="1">
            <a:spLocks/>
          </p:cNvSpPr>
          <p:nvPr/>
        </p:nvSpPr>
        <p:spPr bwMode="auto">
          <a:xfrm>
            <a:off x="457200" y="3457575"/>
            <a:ext cx="65881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spcBef>
                <a:spcPct val="20000"/>
              </a:spcBef>
              <a:buFont typeface="Arial" charset="0"/>
              <a:buNone/>
            </a:pPr>
            <a:r>
              <a:rPr lang="it-IT" sz="1400" b="1">
                <a:solidFill>
                  <a:srgbClr val="1E5289"/>
                </a:solidFill>
                <a:latin typeface="Wingdings" charset="0"/>
                <a:cs typeface="Wingdings" charset="0"/>
                <a:sym typeface="Wingdings" charset="0"/>
              </a:rPr>
              <a:t></a:t>
            </a:r>
            <a:r>
              <a:rPr lang="it-IT" sz="1400" b="1">
                <a:solidFill>
                  <a:srgbClr val="1E5289"/>
                </a:solidFill>
                <a:latin typeface="Century Gothic" charset="0"/>
                <a:cs typeface="Century Gothic" charset="0"/>
              </a:rPr>
              <a:t>SPEED INTERVIEW</a:t>
            </a:r>
          </a:p>
        </p:txBody>
      </p:sp>
      <p:sp>
        <p:nvSpPr>
          <p:cNvPr id="12" name="Segnaposto contenuto 2"/>
          <p:cNvSpPr txBox="1">
            <a:spLocks/>
          </p:cNvSpPr>
          <p:nvPr/>
        </p:nvSpPr>
        <p:spPr bwMode="auto">
          <a:xfrm>
            <a:off x="457200" y="3830638"/>
            <a:ext cx="420211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spcBef>
                <a:spcPct val="20000"/>
              </a:spcBef>
              <a:buFont typeface="Arial" charset="0"/>
              <a:buNone/>
            </a:pPr>
            <a:r>
              <a:rPr lang="it-IT" sz="1400" b="1">
                <a:solidFill>
                  <a:srgbClr val="1E5289"/>
                </a:solidFill>
                <a:latin typeface="Wingdings" charset="0"/>
                <a:cs typeface="Wingdings" charset="0"/>
                <a:sym typeface="Wingdings" charset="0"/>
              </a:rPr>
              <a:t></a:t>
            </a:r>
            <a:r>
              <a:rPr lang="it-IT" sz="1400" b="1">
                <a:solidFill>
                  <a:srgbClr val="1E5289"/>
                </a:solidFill>
                <a:latin typeface="Century Gothic" charset="0"/>
                <a:cs typeface="Century Gothic" charset="0"/>
              </a:rPr>
              <a:t>ASSESSMENT CENTER/</a:t>
            </a:r>
          </a:p>
          <a:p>
            <a:pPr eaLnBrk="1" hangingPunct="1">
              <a:spcBef>
                <a:spcPct val="20000"/>
              </a:spcBef>
              <a:buFont typeface="Arial" charset="0"/>
              <a:buNone/>
            </a:pPr>
            <a:r>
              <a:rPr lang="it-IT" sz="1400" b="1">
                <a:solidFill>
                  <a:srgbClr val="1E5289"/>
                </a:solidFill>
                <a:latin typeface="Century Gothic" charset="0"/>
                <a:cs typeface="Century Gothic" charset="0"/>
              </a:rPr>
              <a:t>SIMULAZIONE COLLOQUIO DI GRUPPO</a:t>
            </a:r>
          </a:p>
        </p:txBody>
      </p:sp>
      <p:sp>
        <p:nvSpPr>
          <p:cNvPr id="13" name="Segnaposto contenuto 2"/>
          <p:cNvSpPr txBox="1">
            <a:spLocks/>
          </p:cNvSpPr>
          <p:nvPr/>
        </p:nvSpPr>
        <p:spPr bwMode="auto">
          <a:xfrm>
            <a:off x="457200" y="4478338"/>
            <a:ext cx="420211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spcBef>
                <a:spcPct val="20000"/>
              </a:spcBef>
              <a:buFont typeface="Arial" charset="0"/>
              <a:buNone/>
            </a:pPr>
            <a:r>
              <a:rPr lang="it-IT" sz="1400" b="1">
                <a:solidFill>
                  <a:srgbClr val="1E5289"/>
                </a:solidFill>
                <a:latin typeface="Wingdings" charset="0"/>
                <a:cs typeface="Wingdings" charset="0"/>
                <a:sym typeface="Wingdings" charset="0"/>
              </a:rPr>
              <a:t></a:t>
            </a:r>
            <a:r>
              <a:rPr lang="it-IT" sz="1400" b="1">
                <a:solidFill>
                  <a:srgbClr val="1E5289"/>
                </a:solidFill>
                <a:latin typeface="Century Gothic" charset="0"/>
                <a:cs typeface="Century Gothic" charset="0"/>
              </a:rPr>
              <a:t>SELF MARKETING – Analisi delle esperienze, focus su obiettivi professionali e definizione strategia di ricerca</a:t>
            </a:r>
          </a:p>
        </p:txBody>
      </p:sp>
      <p:sp>
        <p:nvSpPr>
          <p:cNvPr id="14" name="Segnaposto contenuto 2"/>
          <p:cNvSpPr txBox="1">
            <a:spLocks/>
          </p:cNvSpPr>
          <p:nvPr/>
        </p:nvSpPr>
        <p:spPr bwMode="auto">
          <a:xfrm>
            <a:off x="457200" y="5302250"/>
            <a:ext cx="4202113" cy="1293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spcBef>
                <a:spcPct val="20000"/>
              </a:spcBef>
              <a:buFont typeface="Arial" charset="0"/>
              <a:buNone/>
            </a:pPr>
            <a:r>
              <a:rPr lang="it-IT" sz="1400" b="1">
                <a:solidFill>
                  <a:srgbClr val="1E5289"/>
                </a:solidFill>
                <a:latin typeface="Wingdings" charset="0"/>
                <a:cs typeface="Wingdings" charset="0"/>
                <a:sym typeface="Wingdings" charset="0"/>
              </a:rPr>
              <a:t></a:t>
            </a:r>
            <a:r>
              <a:rPr lang="it-IT" sz="1400" b="1">
                <a:solidFill>
                  <a:srgbClr val="1E5289"/>
                </a:solidFill>
                <a:latin typeface="Century Gothic" charset="0"/>
                <a:cs typeface="Century Gothic" charset="0"/>
              </a:rPr>
              <a:t>LABORPLAY – Sperimentare una tipologia di assessment innovativa e coinvolgente che ti aiuterà a capire come potenziare le tue soft skills giocando</a:t>
            </a:r>
          </a:p>
        </p:txBody>
      </p:sp>
    </p:spTree>
    <p:extLst>
      <p:ext uri="{BB962C8B-B14F-4D97-AF65-F5344CB8AC3E}">
        <p14:creationId xmlns:p14="http://schemas.microsoft.com/office/powerpoint/2010/main" val="143320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strVal val="#ppt_w*0.70"/>
                                          </p:val>
                                        </p:tav>
                                        <p:tav tm="100000">
                                          <p:val>
                                            <p:strVal val="#ppt_w"/>
                                          </p:val>
                                        </p:tav>
                                      </p:tavLst>
                                    </p:anim>
                                    <p:anim calcmode="lin" valueType="num">
                                      <p:cBhvr>
                                        <p:cTn id="15" dur="1000" fill="hold"/>
                                        <p:tgtEl>
                                          <p:spTgt spid="7"/>
                                        </p:tgtEl>
                                        <p:attrNameLst>
                                          <p:attrName>ppt_h</p:attrName>
                                        </p:attrNameLst>
                                      </p:cBhvr>
                                      <p:tavLst>
                                        <p:tav tm="0">
                                          <p:val>
                                            <p:strVal val="#ppt_h"/>
                                          </p:val>
                                        </p:tav>
                                        <p:tav tm="100000">
                                          <p:val>
                                            <p:strVal val="#ppt_h"/>
                                          </p:val>
                                        </p:tav>
                                      </p:tavLst>
                                    </p:anim>
                                    <p:animEffect transition="in" filter="fade">
                                      <p:cBhvr>
                                        <p:cTn id="16" dur="10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1000" fill="hold"/>
                                        <p:tgtEl>
                                          <p:spTgt spid="8"/>
                                        </p:tgtEl>
                                        <p:attrNameLst>
                                          <p:attrName>ppt_w</p:attrName>
                                        </p:attrNameLst>
                                      </p:cBhvr>
                                      <p:tavLst>
                                        <p:tav tm="0">
                                          <p:val>
                                            <p:strVal val="#ppt_w*0.70"/>
                                          </p:val>
                                        </p:tav>
                                        <p:tav tm="100000">
                                          <p:val>
                                            <p:strVal val="#ppt_w"/>
                                          </p:val>
                                        </p:tav>
                                      </p:tavLst>
                                    </p:anim>
                                    <p:anim calcmode="lin" valueType="num">
                                      <p:cBhvr>
                                        <p:cTn id="22" dur="1000" fill="hold"/>
                                        <p:tgtEl>
                                          <p:spTgt spid="8"/>
                                        </p:tgtEl>
                                        <p:attrNameLst>
                                          <p:attrName>ppt_h</p:attrName>
                                        </p:attrNameLst>
                                      </p:cBhvr>
                                      <p:tavLst>
                                        <p:tav tm="0">
                                          <p:val>
                                            <p:strVal val="#ppt_h"/>
                                          </p:val>
                                        </p:tav>
                                        <p:tav tm="100000">
                                          <p:val>
                                            <p:strVal val="#ppt_h"/>
                                          </p:val>
                                        </p:tav>
                                      </p:tavLst>
                                    </p:anim>
                                    <p:animEffect transition="in" filter="fade">
                                      <p:cBhvr>
                                        <p:cTn id="23" dur="10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1000" fill="hold"/>
                                        <p:tgtEl>
                                          <p:spTgt spid="9"/>
                                        </p:tgtEl>
                                        <p:attrNameLst>
                                          <p:attrName>ppt_w</p:attrName>
                                        </p:attrNameLst>
                                      </p:cBhvr>
                                      <p:tavLst>
                                        <p:tav tm="0">
                                          <p:val>
                                            <p:strVal val="#ppt_w*0.70"/>
                                          </p:val>
                                        </p:tav>
                                        <p:tav tm="100000">
                                          <p:val>
                                            <p:strVal val="#ppt_w"/>
                                          </p:val>
                                        </p:tav>
                                      </p:tavLst>
                                    </p:anim>
                                    <p:anim calcmode="lin" valueType="num">
                                      <p:cBhvr>
                                        <p:cTn id="29" dur="1000" fill="hold"/>
                                        <p:tgtEl>
                                          <p:spTgt spid="9"/>
                                        </p:tgtEl>
                                        <p:attrNameLst>
                                          <p:attrName>ppt_h</p:attrName>
                                        </p:attrNameLst>
                                      </p:cBhvr>
                                      <p:tavLst>
                                        <p:tav tm="0">
                                          <p:val>
                                            <p:strVal val="#ppt_h"/>
                                          </p:val>
                                        </p:tav>
                                        <p:tav tm="100000">
                                          <p:val>
                                            <p:strVal val="#ppt_h"/>
                                          </p:val>
                                        </p:tav>
                                      </p:tavLst>
                                    </p:anim>
                                    <p:animEffect transition="in" filter="fade">
                                      <p:cBhvr>
                                        <p:cTn id="30" dur="10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1000" fill="hold"/>
                                        <p:tgtEl>
                                          <p:spTgt spid="10"/>
                                        </p:tgtEl>
                                        <p:attrNameLst>
                                          <p:attrName>ppt_w</p:attrName>
                                        </p:attrNameLst>
                                      </p:cBhvr>
                                      <p:tavLst>
                                        <p:tav tm="0">
                                          <p:val>
                                            <p:strVal val="#ppt_w*0.70"/>
                                          </p:val>
                                        </p:tav>
                                        <p:tav tm="100000">
                                          <p:val>
                                            <p:strVal val="#ppt_w"/>
                                          </p:val>
                                        </p:tav>
                                      </p:tavLst>
                                    </p:anim>
                                    <p:anim calcmode="lin" valueType="num">
                                      <p:cBhvr>
                                        <p:cTn id="36" dur="1000" fill="hold"/>
                                        <p:tgtEl>
                                          <p:spTgt spid="10"/>
                                        </p:tgtEl>
                                        <p:attrNameLst>
                                          <p:attrName>ppt_h</p:attrName>
                                        </p:attrNameLst>
                                      </p:cBhvr>
                                      <p:tavLst>
                                        <p:tav tm="0">
                                          <p:val>
                                            <p:strVal val="#ppt_h"/>
                                          </p:val>
                                        </p:tav>
                                        <p:tav tm="100000">
                                          <p:val>
                                            <p:strVal val="#ppt_h"/>
                                          </p:val>
                                        </p:tav>
                                      </p:tavLst>
                                    </p:anim>
                                    <p:animEffect transition="in" filter="fade">
                                      <p:cBhvr>
                                        <p:cTn id="37" dur="10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 calcmode="lin" valueType="num">
                                      <p:cBhvr>
                                        <p:cTn id="42" dur="1000" fill="hold"/>
                                        <p:tgtEl>
                                          <p:spTgt spid="11"/>
                                        </p:tgtEl>
                                        <p:attrNameLst>
                                          <p:attrName>ppt_w</p:attrName>
                                        </p:attrNameLst>
                                      </p:cBhvr>
                                      <p:tavLst>
                                        <p:tav tm="0">
                                          <p:val>
                                            <p:strVal val="#ppt_w*0.70"/>
                                          </p:val>
                                        </p:tav>
                                        <p:tav tm="100000">
                                          <p:val>
                                            <p:strVal val="#ppt_w"/>
                                          </p:val>
                                        </p:tav>
                                      </p:tavLst>
                                    </p:anim>
                                    <p:anim calcmode="lin" valueType="num">
                                      <p:cBhvr>
                                        <p:cTn id="43" dur="1000" fill="hold"/>
                                        <p:tgtEl>
                                          <p:spTgt spid="11"/>
                                        </p:tgtEl>
                                        <p:attrNameLst>
                                          <p:attrName>ppt_h</p:attrName>
                                        </p:attrNameLst>
                                      </p:cBhvr>
                                      <p:tavLst>
                                        <p:tav tm="0">
                                          <p:val>
                                            <p:strVal val="#ppt_h"/>
                                          </p:val>
                                        </p:tav>
                                        <p:tav tm="100000">
                                          <p:val>
                                            <p:strVal val="#ppt_h"/>
                                          </p:val>
                                        </p:tav>
                                      </p:tavLst>
                                    </p:anim>
                                    <p:animEffect transition="in" filter="fade">
                                      <p:cBhvr>
                                        <p:cTn id="44" dur="1000"/>
                                        <p:tgtEl>
                                          <p:spTgt spid="11"/>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p:cTn id="49" dur="1000" fill="hold"/>
                                        <p:tgtEl>
                                          <p:spTgt spid="12"/>
                                        </p:tgtEl>
                                        <p:attrNameLst>
                                          <p:attrName>ppt_w</p:attrName>
                                        </p:attrNameLst>
                                      </p:cBhvr>
                                      <p:tavLst>
                                        <p:tav tm="0">
                                          <p:val>
                                            <p:strVal val="#ppt_w*0.70"/>
                                          </p:val>
                                        </p:tav>
                                        <p:tav tm="100000">
                                          <p:val>
                                            <p:strVal val="#ppt_w"/>
                                          </p:val>
                                        </p:tav>
                                      </p:tavLst>
                                    </p:anim>
                                    <p:anim calcmode="lin" valueType="num">
                                      <p:cBhvr>
                                        <p:cTn id="50" dur="1000" fill="hold"/>
                                        <p:tgtEl>
                                          <p:spTgt spid="12"/>
                                        </p:tgtEl>
                                        <p:attrNameLst>
                                          <p:attrName>ppt_h</p:attrName>
                                        </p:attrNameLst>
                                      </p:cBhvr>
                                      <p:tavLst>
                                        <p:tav tm="0">
                                          <p:val>
                                            <p:strVal val="#ppt_h"/>
                                          </p:val>
                                        </p:tav>
                                        <p:tav tm="100000">
                                          <p:val>
                                            <p:strVal val="#ppt_h"/>
                                          </p:val>
                                        </p:tav>
                                      </p:tavLst>
                                    </p:anim>
                                    <p:animEffect transition="in" filter="fade">
                                      <p:cBhvr>
                                        <p:cTn id="51" dur="1000"/>
                                        <p:tgtEl>
                                          <p:spTgt spid="12"/>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13"/>
                                        </p:tgtEl>
                                        <p:attrNameLst>
                                          <p:attrName>style.visibility</p:attrName>
                                        </p:attrNameLst>
                                      </p:cBhvr>
                                      <p:to>
                                        <p:strVal val="visible"/>
                                      </p:to>
                                    </p:set>
                                    <p:anim calcmode="lin" valueType="num">
                                      <p:cBhvr>
                                        <p:cTn id="56" dur="1000" fill="hold"/>
                                        <p:tgtEl>
                                          <p:spTgt spid="13"/>
                                        </p:tgtEl>
                                        <p:attrNameLst>
                                          <p:attrName>ppt_w</p:attrName>
                                        </p:attrNameLst>
                                      </p:cBhvr>
                                      <p:tavLst>
                                        <p:tav tm="0">
                                          <p:val>
                                            <p:strVal val="#ppt_w*0.70"/>
                                          </p:val>
                                        </p:tav>
                                        <p:tav tm="100000">
                                          <p:val>
                                            <p:strVal val="#ppt_w"/>
                                          </p:val>
                                        </p:tav>
                                      </p:tavLst>
                                    </p:anim>
                                    <p:anim calcmode="lin" valueType="num">
                                      <p:cBhvr>
                                        <p:cTn id="57" dur="1000" fill="hold"/>
                                        <p:tgtEl>
                                          <p:spTgt spid="13"/>
                                        </p:tgtEl>
                                        <p:attrNameLst>
                                          <p:attrName>ppt_h</p:attrName>
                                        </p:attrNameLst>
                                      </p:cBhvr>
                                      <p:tavLst>
                                        <p:tav tm="0">
                                          <p:val>
                                            <p:strVal val="#ppt_h"/>
                                          </p:val>
                                        </p:tav>
                                        <p:tav tm="100000">
                                          <p:val>
                                            <p:strVal val="#ppt_h"/>
                                          </p:val>
                                        </p:tav>
                                      </p:tavLst>
                                    </p:anim>
                                    <p:animEffect transition="in" filter="fade">
                                      <p:cBhvr>
                                        <p:cTn id="58" dur="1000"/>
                                        <p:tgtEl>
                                          <p:spTgt spid="13"/>
                                        </p:tgtEl>
                                      </p:cBhvr>
                                    </p:animEffect>
                                  </p:childTnLst>
                                </p:cTn>
                              </p:par>
                            </p:childTnLst>
                          </p:cTn>
                        </p:par>
                      </p:childTnLst>
                    </p:cTn>
                  </p:par>
                  <p:par>
                    <p:cTn id="59" fill="hold">
                      <p:stCondLst>
                        <p:cond delay="indefinite"/>
                      </p:stCondLst>
                      <p:childTnLst>
                        <p:par>
                          <p:cTn id="60" fill="hold">
                            <p:stCondLst>
                              <p:cond delay="0"/>
                            </p:stCondLst>
                            <p:childTnLst>
                              <p:par>
                                <p:cTn id="61" presetID="55" presetClass="entr" presetSubtype="0" fill="hold" grpId="0" nodeType="clickEffect">
                                  <p:stCondLst>
                                    <p:cond delay="0"/>
                                  </p:stCondLst>
                                  <p:childTnLst>
                                    <p:set>
                                      <p:cBhvr>
                                        <p:cTn id="62" dur="1" fill="hold">
                                          <p:stCondLst>
                                            <p:cond delay="0"/>
                                          </p:stCondLst>
                                        </p:cTn>
                                        <p:tgtEl>
                                          <p:spTgt spid="14"/>
                                        </p:tgtEl>
                                        <p:attrNameLst>
                                          <p:attrName>style.visibility</p:attrName>
                                        </p:attrNameLst>
                                      </p:cBhvr>
                                      <p:to>
                                        <p:strVal val="visible"/>
                                      </p:to>
                                    </p:set>
                                    <p:anim calcmode="lin" valueType="num">
                                      <p:cBhvr>
                                        <p:cTn id="63" dur="1000" fill="hold"/>
                                        <p:tgtEl>
                                          <p:spTgt spid="14"/>
                                        </p:tgtEl>
                                        <p:attrNameLst>
                                          <p:attrName>ppt_w</p:attrName>
                                        </p:attrNameLst>
                                      </p:cBhvr>
                                      <p:tavLst>
                                        <p:tav tm="0">
                                          <p:val>
                                            <p:strVal val="#ppt_w*0.70"/>
                                          </p:val>
                                        </p:tav>
                                        <p:tav tm="100000">
                                          <p:val>
                                            <p:strVal val="#ppt_w"/>
                                          </p:val>
                                        </p:tav>
                                      </p:tavLst>
                                    </p:anim>
                                    <p:anim calcmode="lin" valueType="num">
                                      <p:cBhvr>
                                        <p:cTn id="64" dur="1000" fill="hold"/>
                                        <p:tgtEl>
                                          <p:spTgt spid="14"/>
                                        </p:tgtEl>
                                        <p:attrNameLst>
                                          <p:attrName>ppt_h</p:attrName>
                                        </p:attrNameLst>
                                      </p:cBhvr>
                                      <p:tavLst>
                                        <p:tav tm="0">
                                          <p:val>
                                            <p:strVal val="#ppt_h"/>
                                          </p:val>
                                        </p:tav>
                                        <p:tav tm="100000">
                                          <p:val>
                                            <p:strVal val="#ppt_h"/>
                                          </p:val>
                                        </p:tav>
                                      </p:tavLst>
                                    </p:anim>
                                    <p:animEffect transition="in" filter="fade">
                                      <p:cBhvr>
                                        <p:cTn id="65"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13" grpId="0"/>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556" y="409884"/>
            <a:ext cx="4387094" cy="811675"/>
          </a:xfrm>
        </p:spPr>
        <p:txBody>
          <a:bodyPr/>
          <a:lstStyle/>
          <a:p>
            <a:r>
              <a:rPr lang="en-US" b="1" dirty="0" smtClean="0">
                <a:solidFill>
                  <a:srgbClr val="376092"/>
                </a:solidFill>
              </a:rPr>
              <a:t>L’ABC per </a:t>
            </a:r>
            <a:r>
              <a:rPr lang="en-US" b="1" dirty="0" err="1" smtClean="0">
                <a:solidFill>
                  <a:srgbClr val="376092"/>
                </a:solidFill>
              </a:rPr>
              <a:t>crearsi</a:t>
            </a:r>
            <a:r>
              <a:rPr lang="en-US" b="1" dirty="0" smtClean="0">
                <a:solidFill>
                  <a:srgbClr val="376092"/>
                </a:solidFill>
              </a:rPr>
              <a:t> un </a:t>
            </a:r>
            <a:r>
              <a:rPr lang="en-US" b="1" dirty="0" err="1" smtClean="0">
                <a:solidFill>
                  <a:srgbClr val="376092"/>
                </a:solidFill>
              </a:rPr>
              <a:t>buon</a:t>
            </a:r>
            <a:r>
              <a:rPr lang="en-US" b="1" dirty="0" smtClean="0">
                <a:solidFill>
                  <a:srgbClr val="376092"/>
                </a:solidFill>
              </a:rPr>
              <a:t> CV</a:t>
            </a:r>
            <a:endParaRPr lang="en-US" b="1" dirty="0">
              <a:solidFill>
                <a:srgbClr val="376092"/>
              </a:solidFill>
            </a:endParaRPr>
          </a:p>
        </p:txBody>
      </p:sp>
      <p:sp>
        <p:nvSpPr>
          <p:cNvPr id="3" name="Text Placeholder 2"/>
          <p:cNvSpPr>
            <a:spLocks noGrp="1"/>
          </p:cNvSpPr>
          <p:nvPr>
            <p:ph type="body" idx="1"/>
          </p:nvPr>
        </p:nvSpPr>
        <p:spPr>
          <a:xfrm>
            <a:off x="451857" y="1258292"/>
            <a:ext cx="2527957" cy="4756150"/>
          </a:xfrm>
        </p:spPr>
        <p:txBody>
          <a:bodyPr/>
          <a:lstStyle/>
          <a:p>
            <a:pPr marL="101600" indent="0">
              <a:buNone/>
            </a:pPr>
            <a:r>
              <a:rPr lang="en-US" b="1" dirty="0" err="1" smtClean="0">
                <a:solidFill>
                  <a:srgbClr val="376092"/>
                </a:solidFill>
              </a:rPr>
              <a:t>Buon</a:t>
            </a:r>
            <a:r>
              <a:rPr lang="en-US" b="1" dirty="0" smtClean="0">
                <a:solidFill>
                  <a:srgbClr val="376092"/>
                </a:solidFill>
              </a:rPr>
              <a:t> curriculum </a:t>
            </a:r>
            <a:r>
              <a:rPr lang="en-US" b="1" dirty="0" err="1" smtClean="0">
                <a:solidFill>
                  <a:srgbClr val="376092"/>
                </a:solidFill>
              </a:rPr>
              <a:t>accademico</a:t>
            </a:r>
            <a:endParaRPr lang="en-US" b="1" dirty="0" smtClean="0">
              <a:solidFill>
                <a:srgbClr val="376092"/>
              </a:solidFill>
            </a:endParaRPr>
          </a:p>
          <a:p>
            <a:pPr marL="101600" indent="0">
              <a:buNone/>
            </a:pPr>
            <a:endParaRPr lang="en-US" sz="1000" dirty="0">
              <a:solidFill>
                <a:srgbClr val="376092"/>
              </a:solidFill>
            </a:endParaRPr>
          </a:p>
          <a:p>
            <a:pPr marL="101600" indent="0">
              <a:buNone/>
            </a:pPr>
            <a:r>
              <a:rPr lang="en-US" dirty="0" smtClean="0">
                <a:solidFill>
                  <a:srgbClr val="376092"/>
                </a:solidFill>
              </a:rPr>
              <a:t>Il </a:t>
            </a:r>
            <a:r>
              <a:rPr lang="en-US" dirty="0" err="1" smtClean="0">
                <a:solidFill>
                  <a:srgbClr val="376092"/>
                </a:solidFill>
              </a:rPr>
              <a:t>voto</a:t>
            </a:r>
            <a:r>
              <a:rPr lang="en-US" dirty="0" smtClean="0">
                <a:solidFill>
                  <a:srgbClr val="376092"/>
                </a:solidFill>
              </a:rPr>
              <a:t> di </a:t>
            </a:r>
            <a:r>
              <a:rPr lang="en-US" dirty="0" err="1" smtClean="0">
                <a:solidFill>
                  <a:srgbClr val="376092"/>
                </a:solidFill>
              </a:rPr>
              <a:t>laurea</a:t>
            </a:r>
            <a:r>
              <a:rPr lang="en-US" dirty="0" smtClean="0">
                <a:solidFill>
                  <a:srgbClr val="376092"/>
                </a:solidFill>
              </a:rPr>
              <a:t> </a:t>
            </a:r>
            <a:r>
              <a:rPr lang="en-US" dirty="0" err="1" smtClean="0">
                <a:solidFill>
                  <a:srgbClr val="376092"/>
                </a:solidFill>
              </a:rPr>
              <a:t>conta</a:t>
            </a:r>
            <a:r>
              <a:rPr lang="en-US" dirty="0" smtClean="0">
                <a:solidFill>
                  <a:srgbClr val="376092"/>
                </a:solidFill>
              </a:rPr>
              <a:t> </a:t>
            </a:r>
            <a:r>
              <a:rPr lang="en-US" dirty="0" err="1" smtClean="0">
                <a:solidFill>
                  <a:srgbClr val="376092"/>
                </a:solidFill>
              </a:rPr>
              <a:t>ancora</a:t>
            </a:r>
            <a:r>
              <a:rPr lang="en-US" dirty="0" smtClean="0">
                <a:solidFill>
                  <a:srgbClr val="376092"/>
                </a:solidFill>
              </a:rPr>
              <a:t> molto </a:t>
            </a:r>
            <a:r>
              <a:rPr lang="en-US" dirty="0" err="1" smtClean="0">
                <a:solidFill>
                  <a:srgbClr val="376092"/>
                </a:solidFill>
              </a:rPr>
              <a:t>nelle</a:t>
            </a:r>
            <a:r>
              <a:rPr lang="en-US" dirty="0" smtClean="0">
                <a:solidFill>
                  <a:srgbClr val="376092"/>
                </a:solidFill>
              </a:rPr>
              <a:t> </a:t>
            </a:r>
            <a:r>
              <a:rPr lang="en-US" dirty="0" err="1" smtClean="0">
                <a:solidFill>
                  <a:srgbClr val="376092"/>
                </a:solidFill>
              </a:rPr>
              <a:t>selezioni</a:t>
            </a:r>
            <a:r>
              <a:rPr lang="en-US" dirty="0" smtClean="0">
                <a:solidFill>
                  <a:srgbClr val="376092"/>
                </a:solidFill>
              </a:rPr>
              <a:t>.</a:t>
            </a:r>
          </a:p>
          <a:p>
            <a:pPr marL="101600" indent="0">
              <a:buNone/>
            </a:pPr>
            <a:r>
              <a:rPr lang="en-US" dirty="0" smtClean="0">
                <a:solidFill>
                  <a:srgbClr val="376092"/>
                </a:solidFill>
              </a:rPr>
              <a:t>Il </a:t>
            </a:r>
            <a:r>
              <a:rPr lang="en-US" dirty="0" err="1" smtClean="0">
                <a:solidFill>
                  <a:srgbClr val="376092"/>
                </a:solidFill>
              </a:rPr>
              <a:t>voto</a:t>
            </a:r>
            <a:r>
              <a:rPr lang="en-US" dirty="0" smtClean="0">
                <a:solidFill>
                  <a:srgbClr val="376092"/>
                </a:solidFill>
              </a:rPr>
              <a:t> </a:t>
            </a:r>
            <a:r>
              <a:rPr lang="en-US" dirty="0" err="1" smtClean="0">
                <a:solidFill>
                  <a:srgbClr val="376092"/>
                </a:solidFill>
              </a:rPr>
              <a:t>viene</a:t>
            </a:r>
            <a:r>
              <a:rPr lang="en-US" dirty="0" smtClean="0">
                <a:solidFill>
                  <a:srgbClr val="376092"/>
                </a:solidFill>
              </a:rPr>
              <a:t> </a:t>
            </a:r>
            <a:r>
              <a:rPr lang="en-US" dirty="0" err="1" smtClean="0">
                <a:solidFill>
                  <a:srgbClr val="376092"/>
                </a:solidFill>
              </a:rPr>
              <a:t>utilizzato</a:t>
            </a:r>
            <a:r>
              <a:rPr lang="en-US" dirty="0" smtClean="0">
                <a:solidFill>
                  <a:srgbClr val="376092"/>
                </a:solidFill>
              </a:rPr>
              <a:t> come </a:t>
            </a:r>
            <a:r>
              <a:rPr lang="en-US" dirty="0" err="1" smtClean="0">
                <a:solidFill>
                  <a:srgbClr val="376092"/>
                </a:solidFill>
              </a:rPr>
              <a:t>filtro</a:t>
            </a:r>
            <a:r>
              <a:rPr lang="en-US" dirty="0" smtClean="0">
                <a:solidFill>
                  <a:srgbClr val="376092"/>
                </a:solidFill>
              </a:rPr>
              <a:t> </a:t>
            </a:r>
            <a:r>
              <a:rPr lang="en-US" dirty="0" err="1" smtClean="0">
                <a:solidFill>
                  <a:srgbClr val="376092"/>
                </a:solidFill>
              </a:rPr>
              <a:t>primario</a:t>
            </a:r>
            <a:r>
              <a:rPr lang="en-US" dirty="0" smtClean="0">
                <a:solidFill>
                  <a:srgbClr val="376092"/>
                </a:solidFill>
              </a:rPr>
              <a:t> di </a:t>
            </a:r>
            <a:r>
              <a:rPr lang="en-US" dirty="0" err="1" smtClean="0">
                <a:solidFill>
                  <a:srgbClr val="376092"/>
                </a:solidFill>
              </a:rPr>
              <a:t>scrematura</a:t>
            </a:r>
            <a:r>
              <a:rPr lang="en-US" dirty="0" smtClean="0">
                <a:solidFill>
                  <a:srgbClr val="376092"/>
                </a:solidFill>
              </a:rPr>
              <a:t>.</a:t>
            </a:r>
          </a:p>
          <a:p>
            <a:pPr marL="101600" indent="0">
              <a:buNone/>
            </a:pPr>
            <a:r>
              <a:rPr lang="en-US" dirty="0">
                <a:solidFill>
                  <a:srgbClr val="376092"/>
                </a:solidFill>
              </a:rPr>
              <a:t>L</a:t>
            </a:r>
            <a:r>
              <a:rPr lang="en-US" dirty="0" smtClean="0">
                <a:solidFill>
                  <a:srgbClr val="376092"/>
                </a:solidFill>
              </a:rPr>
              <a:t>e soft skills </a:t>
            </a:r>
            <a:r>
              <a:rPr lang="en-US" dirty="0" err="1" smtClean="0">
                <a:solidFill>
                  <a:srgbClr val="376092"/>
                </a:solidFill>
              </a:rPr>
              <a:t>stanno</a:t>
            </a:r>
            <a:r>
              <a:rPr lang="en-US" dirty="0" smtClean="0">
                <a:solidFill>
                  <a:srgbClr val="376092"/>
                </a:solidFill>
              </a:rPr>
              <a:t> </a:t>
            </a:r>
            <a:r>
              <a:rPr lang="en-US" dirty="0" err="1" smtClean="0">
                <a:solidFill>
                  <a:srgbClr val="376092"/>
                </a:solidFill>
              </a:rPr>
              <a:t>diventando</a:t>
            </a:r>
            <a:r>
              <a:rPr lang="en-US" dirty="0" smtClean="0">
                <a:solidFill>
                  <a:srgbClr val="376092"/>
                </a:solidFill>
              </a:rPr>
              <a:t> </a:t>
            </a:r>
            <a:r>
              <a:rPr lang="en-US" dirty="0" err="1" smtClean="0">
                <a:solidFill>
                  <a:srgbClr val="376092"/>
                </a:solidFill>
              </a:rPr>
              <a:t>altrettanto</a:t>
            </a:r>
            <a:r>
              <a:rPr lang="en-US" dirty="0" smtClean="0">
                <a:solidFill>
                  <a:srgbClr val="376092"/>
                </a:solidFill>
              </a:rPr>
              <a:t> </a:t>
            </a:r>
            <a:r>
              <a:rPr lang="en-US" dirty="0" err="1" smtClean="0">
                <a:solidFill>
                  <a:srgbClr val="376092"/>
                </a:solidFill>
              </a:rPr>
              <a:t>importanti</a:t>
            </a:r>
            <a:r>
              <a:rPr lang="en-US" dirty="0">
                <a:solidFill>
                  <a:srgbClr val="376092"/>
                </a:solidFill>
              </a:rPr>
              <a:t>.</a:t>
            </a:r>
            <a:r>
              <a:rPr lang="en-US" dirty="0" smtClean="0">
                <a:solidFill>
                  <a:srgbClr val="376092"/>
                </a:solidFill>
              </a:rPr>
              <a:t> </a:t>
            </a:r>
            <a:r>
              <a:rPr lang="en-US" dirty="0" err="1" smtClean="0">
                <a:solidFill>
                  <a:srgbClr val="376092"/>
                </a:solidFill>
              </a:rPr>
              <a:t>Occorre</a:t>
            </a:r>
            <a:r>
              <a:rPr lang="en-US" dirty="0" smtClean="0">
                <a:solidFill>
                  <a:srgbClr val="376092"/>
                </a:solidFill>
              </a:rPr>
              <a:t> </a:t>
            </a:r>
            <a:r>
              <a:rPr lang="en-US" dirty="0" err="1" smtClean="0">
                <a:solidFill>
                  <a:srgbClr val="376092"/>
                </a:solidFill>
              </a:rPr>
              <a:t>coltivarle</a:t>
            </a:r>
            <a:r>
              <a:rPr lang="en-US" dirty="0" smtClean="0">
                <a:solidFill>
                  <a:srgbClr val="376092"/>
                </a:solidFill>
              </a:rPr>
              <a:t> da </a:t>
            </a:r>
            <a:r>
              <a:rPr lang="en-US" dirty="0" err="1" smtClean="0">
                <a:solidFill>
                  <a:srgbClr val="376092"/>
                </a:solidFill>
              </a:rPr>
              <a:t>subito</a:t>
            </a:r>
            <a:endParaRPr lang="en-US" dirty="0">
              <a:solidFill>
                <a:srgbClr val="376092"/>
              </a:solidFill>
            </a:endParaRPr>
          </a:p>
        </p:txBody>
      </p:sp>
      <p:sp>
        <p:nvSpPr>
          <p:cNvPr id="4" name="Text Placeholder 3"/>
          <p:cNvSpPr>
            <a:spLocks noGrp="1"/>
          </p:cNvSpPr>
          <p:nvPr>
            <p:ph type="body" idx="2"/>
          </p:nvPr>
        </p:nvSpPr>
        <p:spPr>
          <a:xfrm>
            <a:off x="3040876" y="1258292"/>
            <a:ext cx="2900871" cy="4756150"/>
          </a:xfrm>
        </p:spPr>
        <p:txBody>
          <a:bodyPr/>
          <a:lstStyle/>
          <a:p>
            <a:pPr marL="101600" indent="0">
              <a:buNone/>
            </a:pPr>
            <a:r>
              <a:rPr lang="en-US" b="1" dirty="0" smtClean="0">
                <a:solidFill>
                  <a:schemeClr val="accent1">
                    <a:lumMod val="75000"/>
                  </a:schemeClr>
                </a:solidFill>
              </a:rPr>
              <a:t>Soft skills</a:t>
            </a:r>
          </a:p>
          <a:p>
            <a:pPr marL="101600" indent="0">
              <a:buNone/>
            </a:pPr>
            <a:endParaRPr lang="en-US" sz="2500" dirty="0">
              <a:solidFill>
                <a:schemeClr val="accent1">
                  <a:lumMod val="75000"/>
                </a:schemeClr>
              </a:solidFill>
            </a:endParaRPr>
          </a:p>
          <a:p>
            <a:pPr marL="101600" indent="0">
              <a:buNone/>
            </a:pPr>
            <a:r>
              <a:rPr lang="en-US" dirty="0" smtClean="0">
                <a:solidFill>
                  <a:schemeClr val="accent1">
                    <a:lumMod val="75000"/>
                  </a:schemeClr>
                </a:solidFill>
              </a:rPr>
              <a:t>- </a:t>
            </a:r>
            <a:r>
              <a:rPr lang="en-US" dirty="0" err="1" smtClean="0">
                <a:solidFill>
                  <a:schemeClr val="accent1">
                    <a:lumMod val="75000"/>
                  </a:schemeClr>
                </a:solidFill>
              </a:rPr>
              <a:t>lingue</a:t>
            </a:r>
            <a:endParaRPr lang="en-US" dirty="0" smtClean="0">
              <a:solidFill>
                <a:schemeClr val="accent1">
                  <a:lumMod val="75000"/>
                </a:schemeClr>
              </a:solidFill>
            </a:endParaRPr>
          </a:p>
          <a:p>
            <a:pPr marL="101600" indent="0">
              <a:buNone/>
            </a:pPr>
            <a:r>
              <a:rPr lang="en-US" dirty="0" smtClean="0">
                <a:solidFill>
                  <a:schemeClr val="accent1">
                    <a:lumMod val="75000"/>
                  </a:schemeClr>
                </a:solidFill>
              </a:rPr>
              <a:t>- </a:t>
            </a:r>
            <a:r>
              <a:rPr lang="en-US" dirty="0" err="1" smtClean="0">
                <a:solidFill>
                  <a:schemeClr val="accent1">
                    <a:lumMod val="75000"/>
                  </a:schemeClr>
                </a:solidFill>
              </a:rPr>
              <a:t>utilizzo</a:t>
            </a:r>
            <a:r>
              <a:rPr lang="en-US" dirty="0" smtClean="0">
                <a:solidFill>
                  <a:schemeClr val="accent1">
                    <a:lumMod val="75000"/>
                  </a:schemeClr>
                </a:solidFill>
              </a:rPr>
              <a:t> di </a:t>
            </a:r>
            <a:r>
              <a:rPr lang="en-US" dirty="0" err="1" smtClean="0">
                <a:solidFill>
                  <a:schemeClr val="accent1">
                    <a:lumMod val="75000"/>
                  </a:schemeClr>
                </a:solidFill>
              </a:rPr>
              <a:t>strumenti</a:t>
            </a:r>
            <a:r>
              <a:rPr lang="en-US" dirty="0" smtClean="0">
                <a:solidFill>
                  <a:schemeClr val="accent1">
                    <a:lumMod val="75000"/>
                  </a:schemeClr>
                </a:solidFill>
              </a:rPr>
              <a:t> </a:t>
            </a:r>
            <a:r>
              <a:rPr lang="en-US" dirty="0" err="1" smtClean="0">
                <a:solidFill>
                  <a:schemeClr val="accent1">
                    <a:lumMod val="75000"/>
                  </a:schemeClr>
                </a:solidFill>
              </a:rPr>
              <a:t>informatici</a:t>
            </a:r>
            <a:endParaRPr lang="en-US" dirty="0" smtClean="0">
              <a:solidFill>
                <a:schemeClr val="accent1">
                  <a:lumMod val="75000"/>
                </a:schemeClr>
              </a:solidFill>
            </a:endParaRPr>
          </a:p>
          <a:p>
            <a:pPr marL="101600" indent="0">
              <a:buNone/>
            </a:pPr>
            <a:r>
              <a:rPr lang="en-US" dirty="0" smtClean="0">
                <a:solidFill>
                  <a:schemeClr val="accent1">
                    <a:lumMod val="75000"/>
                  </a:schemeClr>
                </a:solidFill>
              </a:rPr>
              <a:t>- </a:t>
            </a:r>
            <a:r>
              <a:rPr lang="en-US" dirty="0" err="1">
                <a:solidFill>
                  <a:schemeClr val="accent1">
                    <a:lumMod val="75000"/>
                  </a:schemeClr>
                </a:solidFill>
              </a:rPr>
              <a:t>c</a:t>
            </a:r>
            <a:r>
              <a:rPr lang="en-US" dirty="0" err="1" smtClean="0">
                <a:solidFill>
                  <a:schemeClr val="accent1">
                    <a:lumMod val="75000"/>
                  </a:schemeClr>
                </a:solidFill>
              </a:rPr>
              <a:t>onoscenza</a:t>
            </a:r>
            <a:r>
              <a:rPr lang="en-US" dirty="0" smtClean="0">
                <a:solidFill>
                  <a:schemeClr val="accent1">
                    <a:lumMod val="75000"/>
                  </a:schemeClr>
                </a:solidFill>
              </a:rPr>
              <a:t> di </a:t>
            </a:r>
            <a:r>
              <a:rPr lang="en-US" dirty="0" err="1" smtClean="0">
                <a:solidFill>
                  <a:schemeClr val="accent1">
                    <a:lumMod val="75000"/>
                  </a:schemeClr>
                </a:solidFill>
              </a:rPr>
              <a:t>strumenti</a:t>
            </a:r>
            <a:r>
              <a:rPr lang="en-US" dirty="0" smtClean="0">
                <a:solidFill>
                  <a:schemeClr val="accent1">
                    <a:lumMod val="75000"/>
                  </a:schemeClr>
                </a:solidFill>
              </a:rPr>
              <a:t> web e social</a:t>
            </a:r>
          </a:p>
          <a:p>
            <a:pPr marL="101600" indent="0">
              <a:buNone/>
            </a:pPr>
            <a:r>
              <a:rPr lang="en-US" dirty="0" smtClean="0">
                <a:solidFill>
                  <a:schemeClr val="accent1">
                    <a:lumMod val="75000"/>
                  </a:schemeClr>
                </a:solidFill>
              </a:rPr>
              <a:t>- </a:t>
            </a:r>
            <a:r>
              <a:rPr lang="en-US" dirty="0" err="1" smtClean="0">
                <a:solidFill>
                  <a:schemeClr val="accent1">
                    <a:lumMod val="75000"/>
                  </a:schemeClr>
                </a:solidFill>
              </a:rPr>
              <a:t>capacità</a:t>
            </a:r>
            <a:r>
              <a:rPr lang="en-US" dirty="0" smtClean="0">
                <a:solidFill>
                  <a:schemeClr val="accent1">
                    <a:lumMod val="75000"/>
                  </a:schemeClr>
                </a:solidFill>
              </a:rPr>
              <a:t> </a:t>
            </a:r>
            <a:r>
              <a:rPr lang="en-US" dirty="0" err="1" smtClean="0">
                <a:solidFill>
                  <a:schemeClr val="accent1">
                    <a:lumMod val="75000"/>
                  </a:schemeClr>
                </a:solidFill>
              </a:rPr>
              <a:t>organizzative</a:t>
            </a:r>
            <a:r>
              <a:rPr lang="en-US" dirty="0" smtClean="0">
                <a:solidFill>
                  <a:schemeClr val="accent1">
                    <a:lumMod val="75000"/>
                  </a:schemeClr>
                </a:solidFill>
              </a:rPr>
              <a:t> e </a:t>
            </a:r>
            <a:r>
              <a:rPr lang="en-US" dirty="0" err="1" smtClean="0">
                <a:solidFill>
                  <a:schemeClr val="accent1">
                    <a:lumMod val="75000"/>
                  </a:schemeClr>
                </a:solidFill>
              </a:rPr>
              <a:t>relazionali</a:t>
            </a:r>
            <a:endParaRPr lang="en-US" dirty="0" smtClean="0">
              <a:solidFill>
                <a:schemeClr val="accent1">
                  <a:lumMod val="75000"/>
                </a:schemeClr>
              </a:solidFill>
            </a:endParaRPr>
          </a:p>
          <a:p>
            <a:pPr marL="101600" indent="0">
              <a:buNone/>
            </a:pPr>
            <a:r>
              <a:rPr lang="en-US" dirty="0" smtClean="0">
                <a:solidFill>
                  <a:schemeClr val="accent1">
                    <a:lumMod val="75000"/>
                  </a:schemeClr>
                </a:solidFill>
              </a:rPr>
              <a:t>-  </a:t>
            </a:r>
            <a:r>
              <a:rPr lang="en-US" dirty="0" err="1" smtClean="0">
                <a:solidFill>
                  <a:schemeClr val="accent1">
                    <a:lumMod val="75000"/>
                  </a:schemeClr>
                </a:solidFill>
              </a:rPr>
              <a:t>passioni</a:t>
            </a:r>
            <a:r>
              <a:rPr lang="en-US" dirty="0" smtClean="0">
                <a:solidFill>
                  <a:schemeClr val="accent1">
                    <a:lumMod val="75000"/>
                  </a:schemeClr>
                </a:solidFill>
              </a:rPr>
              <a:t> </a:t>
            </a:r>
            <a:r>
              <a:rPr lang="en-US" dirty="0" err="1" smtClean="0">
                <a:solidFill>
                  <a:schemeClr val="accent1">
                    <a:lumMod val="75000"/>
                  </a:schemeClr>
                </a:solidFill>
              </a:rPr>
              <a:t>ed</a:t>
            </a:r>
            <a:r>
              <a:rPr lang="en-US" dirty="0" smtClean="0">
                <a:solidFill>
                  <a:schemeClr val="accent1">
                    <a:lumMod val="75000"/>
                  </a:schemeClr>
                </a:solidFill>
              </a:rPr>
              <a:t> </a:t>
            </a:r>
            <a:r>
              <a:rPr lang="en-US" dirty="0" err="1" smtClean="0">
                <a:solidFill>
                  <a:schemeClr val="accent1">
                    <a:lumMod val="75000"/>
                  </a:schemeClr>
                </a:solidFill>
              </a:rPr>
              <a:t>interessi</a:t>
            </a:r>
            <a:endParaRPr lang="en-US" dirty="0" smtClean="0">
              <a:solidFill>
                <a:schemeClr val="accent1">
                  <a:lumMod val="75000"/>
                </a:schemeClr>
              </a:solidFill>
            </a:endParaRPr>
          </a:p>
          <a:p>
            <a:pPr marL="101600" indent="0">
              <a:buNone/>
            </a:pPr>
            <a:r>
              <a:rPr lang="en-US" dirty="0" smtClean="0">
                <a:solidFill>
                  <a:schemeClr val="accent1">
                    <a:lumMod val="75000"/>
                  </a:schemeClr>
                </a:solidFill>
              </a:rPr>
              <a:t>- </a:t>
            </a:r>
            <a:r>
              <a:rPr lang="en-US" b="1" u="sng" dirty="0" err="1" smtClean="0">
                <a:solidFill>
                  <a:schemeClr val="accent1">
                    <a:lumMod val="75000"/>
                  </a:schemeClr>
                </a:solidFill>
              </a:rPr>
              <a:t>amicizie</a:t>
            </a:r>
            <a:endParaRPr lang="en-US" b="1" u="sng" dirty="0" smtClean="0">
              <a:solidFill>
                <a:schemeClr val="accent1">
                  <a:lumMod val="75000"/>
                </a:schemeClr>
              </a:solidFill>
            </a:endParaRPr>
          </a:p>
          <a:p>
            <a:pPr marL="101600" indent="0">
              <a:buNone/>
            </a:pPr>
            <a:r>
              <a:rPr lang="en-US" b="1" u="sng" dirty="0" smtClean="0">
                <a:solidFill>
                  <a:schemeClr val="accent1">
                    <a:lumMod val="75000"/>
                  </a:schemeClr>
                </a:solidFill>
              </a:rPr>
              <a:t>- </a:t>
            </a:r>
            <a:r>
              <a:rPr lang="en-US" b="1" u="sng" dirty="0" err="1" smtClean="0">
                <a:solidFill>
                  <a:schemeClr val="accent1">
                    <a:lumMod val="75000"/>
                  </a:schemeClr>
                </a:solidFill>
              </a:rPr>
              <a:t>curiosità</a:t>
            </a:r>
            <a:endParaRPr lang="en-US" b="1" u="sng" dirty="0">
              <a:solidFill>
                <a:schemeClr val="accent1">
                  <a:lumMod val="75000"/>
                </a:schemeClr>
              </a:solidFill>
            </a:endParaRPr>
          </a:p>
        </p:txBody>
      </p:sp>
      <p:sp>
        <p:nvSpPr>
          <p:cNvPr id="5" name="Text Placeholder 4"/>
          <p:cNvSpPr>
            <a:spLocks noGrp="1"/>
          </p:cNvSpPr>
          <p:nvPr>
            <p:ph type="body" idx="3"/>
          </p:nvPr>
        </p:nvSpPr>
        <p:spPr>
          <a:xfrm>
            <a:off x="6069644" y="1258292"/>
            <a:ext cx="2686613" cy="4756150"/>
          </a:xfrm>
        </p:spPr>
        <p:txBody>
          <a:bodyPr/>
          <a:lstStyle/>
          <a:p>
            <a:pPr marL="101600" indent="0">
              <a:buNone/>
            </a:pPr>
            <a:r>
              <a:rPr lang="en-US" b="1" dirty="0" err="1" smtClean="0">
                <a:solidFill>
                  <a:srgbClr val="2C618B"/>
                </a:solidFill>
              </a:rPr>
              <a:t>Esperienze</a:t>
            </a:r>
            <a:r>
              <a:rPr lang="en-US" b="1" dirty="0" smtClean="0">
                <a:solidFill>
                  <a:srgbClr val="2C618B"/>
                </a:solidFill>
              </a:rPr>
              <a:t> </a:t>
            </a:r>
            <a:r>
              <a:rPr lang="en-US" b="1" dirty="0" err="1" smtClean="0">
                <a:solidFill>
                  <a:srgbClr val="2C618B"/>
                </a:solidFill>
              </a:rPr>
              <a:t>lavorative</a:t>
            </a:r>
            <a:endParaRPr lang="en-US" b="1" dirty="0" smtClean="0">
              <a:solidFill>
                <a:srgbClr val="2C618B"/>
              </a:solidFill>
            </a:endParaRPr>
          </a:p>
          <a:p>
            <a:pPr marL="101600" indent="0">
              <a:buNone/>
            </a:pPr>
            <a:endParaRPr lang="en-US" sz="1000" dirty="0">
              <a:solidFill>
                <a:srgbClr val="2C618B"/>
              </a:solidFill>
            </a:endParaRPr>
          </a:p>
          <a:p>
            <a:pPr marL="101600" indent="0">
              <a:buNone/>
            </a:pPr>
            <a:r>
              <a:rPr lang="en-US" dirty="0" err="1" smtClean="0">
                <a:solidFill>
                  <a:srgbClr val="2C618B"/>
                </a:solidFill>
              </a:rPr>
              <a:t>Brevi</a:t>
            </a:r>
            <a:r>
              <a:rPr lang="en-US" dirty="0" smtClean="0">
                <a:solidFill>
                  <a:srgbClr val="2C618B"/>
                </a:solidFill>
              </a:rPr>
              <a:t> </a:t>
            </a:r>
            <a:r>
              <a:rPr lang="en-US" dirty="0" err="1" smtClean="0">
                <a:solidFill>
                  <a:srgbClr val="2C618B"/>
                </a:solidFill>
              </a:rPr>
              <a:t>periodi</a:t>
            </a:r>
            <a:r>
              <a:rPr lang="en-US" dirty="0" smtClean="0">
                <a:solidFill>
                  <a:srgbClr val="2C618B"/>
                </a:solidFill>
              </a:rPr>
              <a:t> </a:t>
            </a:r>
            <a:r>
              <a:rPr lang="en-US" dirty="0" err="1" smtClean="0">
                <a:solidFill>
                  <a:srgbClr val="2C618B"/>
                </a:solidFill>
              </a:rPr>
              <a:t>lavorativi</a:t>
            </a:r>
            <a:r>
              <a:rPr lang="en-US" dirty="0" smtClean="0">
                <a:solidFill>
                  <a:srgbClr val="2C618B"/>
                </a:solidFill>
              </a:rPr>
              <a:t> (</a:t>
            </a:r>
            <a:r>
              <a:rPr lang="en-US" dirty="0" err="1" smtClean="0">
                <a:solidFill>
                  <a:srgbClr val="2C618B"/>
                </a:solidFill>
              </a:rPr>
              <a:t>durante</a:t>
            </a:r>
            <a:r>
              <a:rPr lang="en-US" dirty="0" smtClean="0">
                <a:solidFill>
                  <a:srgbClr val="2C618B"/>
                </a:solidFill>
              </a:rPr>
              <a:t> le </a:t>
            </a:r>
            <a:r>
              <a:rPr lang="en-US" dirty="0" err="1" smtClean="0">
                <a:solidFill>
                  <a:srgbClr val="2C618B"/>
                </a:solidFill>
              </a:rPr>
              <a:t>vacanze</a:t>
            </a:r>
            <a:r>
              <a:rPr lang="en-US" dirty="0" smtClean="0">
                <a:solidFill>
                  <a:srgbClr val="2C618B"/>
                </a:solidFill>
              </a:rPr>
              <a:t> </a:t>
            </a:r>
            <a:r>
              <a:rPr lang="en-US" dirty="0" err="1" smtClean="0">
                <a:solidFill>
                  <a:srgbClr val="2C618B"/>
                </a:solidFill>
              </a:rPr>
              <a:t>estive</a:t>
            </a:r>
            <a:r>
              <a:rPr lang="en-US" dirty="0" smtClean="0">
                <a:solidFill>
                  <a:srgbClr val="2C618B"/>
                </a:solidFill>
              </a:rPr>
              <a:t>, </a:t>
            </a:r>
            <a:r>
              <a:rPr lang="en-US" dirty="0" err="1" smtClean="0">
                <a:solidFill>
                  <a:srgbClr val="2C618B"/>
                </a:solidFill>
              </a:rPr>
              <a:t>invernali</a:t>
            </a:r>
            <a:r>
              <a:rPr lang="en-US" dirty="0" smtClean="0">
                <a:solidFill>
                  <a:srgbClr val="2C618B"/>
                </a:solidFill>
              </a:rPr>
              <a:t>, </a:t>
            </a:r>
            <a:r>
              <a:rPr lang="en-US" dirty="0" err="1" smtClean="0">
                <a:solidFill>
                  <a:srgbClr val="2C618B"/>
                </a:solidFill>
              </a:rPr>
              <a:t>pasquali</a:t>
            </a:r>
            <a:r>
              <a:rPr lang="en-US" dirty="0" smtClean="0">
                <a:solidFill>
                  <a:srgbClr val="2C618B"/>
                </a:solidFill>
              </a:rPr>
              <a:t>, </a:t>
            </a:r>
            <a:r>
              <a:rPr lang="en-US" dirty="0" err="1" smtClean="0">
                <a:solidFill>
                  <a:srgbClr val="2C618B"/>
                </a:solidFill>
              </a:rPr>
              <a:t>ecc</a:t>
            </a:r>
            <a:r>
              <a:rPr lang="en-US" dirty="0" smtClean="0">
                <a:solidFill>
                  <a:srgbClr val="2C618B"/>
                </a:solidFill>
              </a:rPr>
              <a:t>..) </a:t>
            </a:r>
            <a:r>
              <a:rPr lang="en-US" dirty="0" err="1" smtClean="0">
                <a:solidFill>
                  <a:srgbClr val="2C618B"/>
                </a:solidFill>
              </a:rPr>
              <a:t>sono</a:t>
            </a:r>
            <a:r>
              <a:rPr lang="en-US" dirty="0" smtClean="0">
                <a:solidFill>
                  <a:srgbClr val="2C618B"/>
                </a:solidFill>
              </a:rPr>
              <a:t> </a:t>
            </a:r>
            <a:r>
              <a:rPr lang="en-US" dirty="0" err="1" smtClean="0">
                <a:solidFill>
                  <a:srgbClr val="2C618B"/>
                </a:solidFill>
              </a:rPr>
              <a:t>indice</a:t>
            </a:r>
            <a:r>
              <a:rPr lang="en-US" dirty="0" smtClean="0">
                <a:solidFill>
                  <a:srgbClr val="2C618B"/>
                </a:solidFill>
              </a:rPr>
              <a:t> di </a:t>
            </a:r>
            <a:r>
              <a:rPr lang="en-US" dirty="0" err="1" smtClean="0">
                <a:solidFill>
                  <a:srgbClr val="2C618B"/>
                </a:solidFill>
              </a:rPr>
              <a:t>dinamismo</a:t>
            </a:r>
            <a:r>
              <a:rPr lang="en-US" dirty="0" smtClean="0">
                <a:solidFill>
                  <a:srgbClr val="2C618B"/>
                </a:solidFill>
              </a:rPr>
              <a:t>, </a:t>
            </a:r>
            <a:r>
              <a:rPr lang="en-US" dirty="0" err="1" smtClean="0">
                <a:solidFill>
                  <a:srgbClr val="2C618B"/>
                </a:solidFill>
              </a:rPr>
              <a:t>determinazione</a:t>
            </a:r>
            <a:r>
              <a:rPr lang="en-US" dirty="0" smtClean="0">
                <a:solidFill>
                  <a:srgbClr val="2C618B"/>
                </a:solidFill>
              </a:rPr>
              <a:t> e </a:t>
            </a:r>
            <a:r>
              <a:rPr lang="en-US" dirty="0" err="1" smtClean="0">
                <a:solidFill>
                  <a:srgbClr val="2C618B"/>
                </a:solidFill>
              </a:rPr>
              <a:t>voglia</a:t>
            </a:r>
            <a:r>
              <a:rPr lang="en-US" dirty="0" smtClean="0">
                <a:solidFill>
                  <a:srgbClr val="2C618B"/>
                </a:solidFill>
              </a:rPr>
              <a:t> di </a:t>
            </a:r>
            <a:r>
              <a:rPr lang="en-US" dirty="0" err="1" smtClean="0">
                <a:solidFill>
                  <a:srgbClr val="2C618B"/>
                </a:solidFill>
              </a:rPr>
              <a:t>crescere</a:t>
            </a:r>
            <a:endParaRPr lang="en-US" dirty="0" smtClean="0">
              <a:solidFill>
                <a:srgbClr val="2C618B"/>
              </a:solidFill>
            </a:endParaRPr>
          </a:p>
          <a:p>
            <a:pPr marL="101600" indent="0">
              <a:buNone/>
            </a:pPr>
            <a:r>
              <a:rPr lang="en-US" dirty="0" smtClean="0">
                <a:solidFill>
                  <a:srgbClr val="2C618B"/>
                </a:solidFill>
              </a:rPr>
              <a:t>+ </a:t>
            </a:r>
            <a:r>
              <a:rPr lang="en-US" dirty="0" err="1" smtClean="0">
                <a:solidFill>
                  <a:srgbClr val="2C618B"/>
                </a:solidFill>
              </a:rPr>
              <a:t>valore</a:t>
            </a:r>
            <a:r>
              <a:rPr lang="en-US" dirty="0" smtClean="0">
                <a:solidFill>
                  <a:srgbClr val="2C618B"/>
                </a:solidFill>
              </a:rPr>
              <a:t> se </a:t>
            </a:r>
            <a:r>
              <a:rPr lang="en-US" dirty="0" err="1" smtClean="0">
                <a:solidFill>
                  <a:srgbClr val="2C618B"/>
                </a:solidFill>
              </a:rPr>
              <a:t>svolti</a:t>
            </a:r>
            <a:r>
              <a:rPr lang="en-US" dirty="0" smtClean="0">
                <a:solidFill>
                  <a:srgbClr val="2C618B"/>
                </a:solidFill>
              </a:rPr>
              <a:t> </a:t>
            </a:r>
            <a:r>
              <a:rPr lang="en-US" dirty="0" err="1" smtClean="0">
                <a:solidFill>
                  <a:srgbClr val="2C618B"/>
                </a:solidFill>
              </a:rPr>
              <a:t>all’estero</a:t>
            </a:r>
            <a:endParaRPr lang="en-US" dirty="0" smtClean="0">
              <a:solidFill>
                <a:srgbClr val="2C618B"/>
              </a:solidFill>
            </a:endParaRPr>
          </a:p>
          <a:p>
            <a:pPr marL="101600" indent="0">
              <a:buNone/>
            </a:pPr>
            <a:r>
              <a:rPr lang="en-US" dirty="0" smtClean="0">
                <a:solidFill>
                  <a:srgbClr val="2C618B"/>
                </a:solidFill>
              </a:rPr>
              <a:t>+ </a:t>
            </a:r>
            <a:r>
              <a:rPr lang="en-US" dirty="0" err="1" smtClean="0">
                <a:solidFill>
                  <a:srgbClr val="2C618B"/>
                </a:solidFill>
              </a:rPr>
              <a:t>valore</a:t>
            </a:r>
            <a:r>
              <a:rPr lang="en-US" dirty="0" smtClean="0">
                <a:solidFill>
                  <a:srgbClr val="2C618B"/>
                </a:solidFill>
              </a:rPr>
              <a:t> se </a:t>
            </a:r>
            <a:r>
              <a:rPr lang="en-US" dirty="0" err="1" smtClean="0">
                <a:solidFill>
                  <a:srgbClr val="2C618B"/>
                </a:solidFill>
              </a:rPr>
              <a:t>svolte</a:t>
            </a:r>
            <a:r>
              <a:rPr lang="en-US" dirty="0" smtClean="0">
                <a:solidFill>
                  <a:srgbClr val="2C618B"/>
                </a:solidFill>
              </a:rPr>
              <a:t> in team</a:t>
            </a:r>
          </a:p>
          <a:p>
            <a:pPr marL="101600" indent="0">
              <a:buNone/>
            </a:pPr>
            <a:r>
              <a:rPr lang="en-US" dirty="0" smtClean="0">
                <a:solidFill>
                  <a:srgbClr val="2C618B"/>
                </a:solidFill>
              </a:rPr>
              <a:t>+ </a:t>
            </a:r>
            <a:r>
              <a:rPr lang="en-US" dirty="0" err="1" smtClean="0">
                <a:solidFill>
                  <a:srgbClr val="2C618B"/>
                </a:solidFill>
              </a:rPr>
              <a:t>valore</a:t>
            </a:r>
            <a:r>
              <a:rPr lang="en-US" dirty="0" smtClean="0">
                <a:solidFill>
                  <a:srgbClr val="2C618B"/>
                </a:solidFill>
              </a:rPr>
              <a:t> se </a:t>
            </a:r>
            <a:r>
              <a:rPr lang="en-US" dirty="0" err="1" smtClean="0">
                <a:solidFill>
                  <a:srgbClr val="2C618B"/>
                </a:solidFill>
              </a:rPr>
              <a:t>utilizzando</a:t>
            </a:r>
            <a:r>
              <a:rPr lang="en-US" dirty="0" smtClean="0">
                <a:solidFill>
                  <a:srgbClr val="2C618B"/>
                </a:solidFill>
              </a:rPr>
              <a:t> </a:t>
            </a:r>
            <a:r>
              <a:rPr lang="en-US" dirty="0" err="1" smtClean="0">
                <a:solidFill>
                  <a:srgbClr val="2C618B"/>
                </a:solidFill>
              </a:rPr>
              <a:t>strumenti</a:t>
            </a:r>
            <a:r>
              <a:rPr lang="en-US" dirty="0" smtClean="0">
                <a:solidFill>
                  <a:srgbClr val="2C618B"/>
                </a:solidFill>
              </a:rPr>
              <a:t> web-social</a:t>
            </a:r>
            <a:endParaRPr lang="en-US" dirty="0">
              <a:solidFill>
                <a:srgbClr val="2C618B"/>
              </a:solidFill>
            </a:endParaRPr>
          </a:p>
        </p:txBody>
      </p:sp>
      <p:sp>
        <p:nvSpPr>
          <p:cNvPr id="6" name="Slide Number Placeholder 5"/>
          <p:cNvSpPr>
            <a:spLocks noGrp="1"/>
          </p:cNvSpPr>
          <p:nvPr>
            <p:ph type="sldNum" idx="12"/>
          </p:nvPr>
        </p:nvSpPr>
        <p:spPr/>
        <p:txBody>
          <a:bodyPr/>
          <a:lstStyle/>
          <a:p>
            <a:fld id="{00000000-1234-1234-1234-123412341234}" type="slidenum">
              <a:rPr lang="it-IT" smtClean="0"/>
              <a:pPr/>
              <a:t>18</a:t>
            </a:fld>
            <a:endParaRPr lang="it-IT" dirty="0"/>
          </a:p>
        </p:txBody>
      </p:sp>
      <p:sp>
        <p:nvSpPr>
          <p:cNvPr id="7" name="Footer Placeholder 6"/>
          <p:cNvSpPr>
            <a:spLocks noGrp="1"/>
          </p:cNvSpPr>
          <p:nvPr>
            <p:ph type="ftr" sz="quarter" idx="13"/>
          </p:nvPr>
        </p:nvSpPr>
        <p:spPr/>
        <p:txBody>
          <a:bodyPr/>
          <a:lstStyle/>
          <a:p>
            <a:r>
              <a:rPr lang="it-IT" dirty="0"/>
              <a:t>Cercare è un lavoro che inizia molto presto </a:t>
            </a:r>
            <a:r>
              <a:rPr lang="mr-IN" dirty="0"/>
              <a:t>–</a:t>
            </a:r>
            <a:r>
              <a:rPr lang="it-IT" dirty="0"/>
              <a:t> l’esempio del career </a:t>
            </a:r>
            <a:r>
              <a:rPr lang="it-IT" dirty="0" err="1"/>
              <a:t>day</a:t>
            </a:r>
            <a:r>
              <a:rPr lang="it-IT" dirty="0"/>
              <a:t> cattolica</a:t>
            </a:r>
          </a:p>
        </p:txBody>
      </p:sp>
    </p:spTree>
    <p:extLst>
      <p:ext uri="{BB962C8B-B14F-4D97-AF65-F5344CB8AC3E}">
        <p14:creationId xmlns:p14="http://schemas.microsoft.com/office/powerpoint/2010/main" val="1681786210"/>
      </p:ext>
    </p:extLst>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250" y="556416"/>
            <a:ext cx="4109400" cy="811675"/>
          </a:xfrm>
        </p:spPr>
        <p:txBody>
          <a:bodyPr/>
          <a:lstStyle/>
          <a:p>
            <a:r>
              <a:rPr lang="en-US" b="1" dirty="0" err="1" smtClean="0">
                <a:solidFill>
                  <a:srgbClr val="2C618B"/>
                </a:solidFill>
              </a:rPr>
              <a:t>Amicizie</a:t>
            </a:r>
            <a:r>
              <a:rPr lang="en-US" b="1" dirty="0" smtClean="0">
                <a:solidFill>
                  <a:srgbClr val="2C618B"/>
                </a:solidFill>
              </a:rPr>
              <a:t> e </a:t>
            </a:r>
            <a:r>
              <a:rPr lang="en-US" b="1" dirty="0" err="1" smtClean="0">
                <a:solidFill>
                  <a:srgbClr val="2C618B"/>
                </a:solidFill>
              </a:rPr>
              <a:t>conoscenze</a:t>
            </a:r>
            <a:endParaRPr lang="en-US" b="1" dirty="0">
              <a:solidFill>
                <a:srgbClr val="2C618B"/>
              </a:solidFill>
            </a:endParaRPr>
          </a:p>
        </p:txBody>
      </p:sp>
      <p:sp>
        <p:nvSpPr>
          <p:cNvPr id="3" name="Text Placeholder 2"/>
          <p:cNvSpPr>
            <a:spLocks noGrp="1"/>
          </p:cNvSpPr>
          <p:nvPr>
            <p:ph type="body" idx="1"/>
          </p:nvPr>
        </p:nvSpPr>
        <p:spPr>
          <a:xfrm>
            <a:off x="827249" y="1258292"/>
            <a:ext cx="7635911" cy="4756150"/>
          </a:xfrm>
        </p:spPr>
        <p:txBody>
          <a:bodyPr/>
          <a:lstStyle/>
          <a:p>
            <a:pPr marL="101600" indent="0">
              <a:buNone/>
            </a:pPr>
            <a:r>
              <a:rPr lang="en-US" b="1" dirty="0" err="1" smtClean="0">
                <a:solidFill>
                  <a:srgbClr val="2C618B"/>
                </a:solidFill>
              </a:rPr>
              <a:t>Amicizie</a:t>
            </a:r>
            <a:r>
              <a:rPr lang="en-US" b="1" dirty="0" smtClean="0">
                <a:solidFill>
                  <a:srgbClr val="2C618B"/>
                </a:solidFill>
              </a:rPr>
              <a:t> </a:t>
            </a:r>
            <a:r>
              <a:rPr lang="en-US" b="1" dirty="0" err="1" smtClean="0">
                <a:solidFill>
                  <a:srgbClr val="2C618B"/>
                </a:solidFill>
              </a:rPr>
              <a:t>orizzontali</a:t>
            </a:r>
            <a:r>
              <a:rPr lang="en-US" b="1" dirty="0">
                <a:solidFill>
                  <a:srgbClr val="2C618B"/>
                </a:solidFill>
              </a:rPr>
              <a:t> </a:t>
            </a:r>
            <a:r>
              <a:rPr lang="en-US" dirty="0" smtClean="0">
                <a:solidFill>
                  <a:srgbClr val="2C618B"/>
                </a:solidFill>
              </a:rPr>
              <a:t>(</a:t>
            </a:r>
            <a:r>
              <a:rPr lang="en-US" dirty="0" err="1" smtClean="0">
                <a:solidFill>
                  <a:srgbClr val="2C618B"/>
                </a:solidFill>
              </a:rPr>
              <a:t>sono</a:t>
            </a:r>
            <a:r>
              <a:rPr lang="en-US" dirty="0" smtClean="0">
                <a:solidFill>
                  <a:srgbClr val="2C618B"/>
                </a:solidFill>
              </a:rPr>
              <a:t> le </a:t>
            </a:r>
            <a:r>
              <a:rPr lang="en-US" dirty="0" err="1" smtClean="0">
                <a:solidFill>
                  <a:srgbClr val="2C618B"/>
                </a:solidFill>
              </a:rPr>
              <a:t>amicizie</a:t>
            </a:r>
            <a:r>
              <a:rPr lang="en-US" dirty="0" smtClean="0">
                <a:solidFill>
                  <a:srgbClr val="2C618B"/>
                </a:solidFill>
              </a:rPr>
              <a:t> </a:t>
            </a:r>
            <a:r>
              <a:rPr lang="en-US" dirty="0" err="1" smtClean="0">
                <a:solidFill>
                  <a:srgbClr val="2C618B"/>
                </a:solidFill>
              </a:rPr>
              <a:t>tra</a:t>
            </a:r>
            <a:r>
              <a:rPr lang="en-US" dirty="0" smtClean="0">
                <a:solidFill>
                  <a:srgbClr val="2C618B"/>
                </a:solidFill>
              </a:rPr>
              <a:t> </a:t>
            </a:r>
            <a:r>
              <a:rPr lang="en-US" dirty="0" err="1" smtClean="0">
                <a:solidFill>
                  <a:srgbClr val="2C618B"/>
                </a:solidFill>
              </a:rPr>
              <a:t>coetanei</a:t>
            </a:r>
            <a:r>
              <a:rPr lang="en-US" dirty="0" smtClean="0">
                <a:solidFill>
                  <a:srgbClr val="2C618B"/>
                </a:solidFill>
              </a:rPr>
              <a:t>)</a:t>
            </a:r>
          </a:p>
          <a:p>
            <a:pPr marL="101600" indent="0">
              <a:buNone/>
            </a:pPr>
            <a:r>
              <a:rPr lang="en-US" dirty="0" err="1" smtClean="0">
                <a:solidFill>
                  <a:srgbClr val="2C618B"/>
                </a:solidFill>
              </a:rPr>
              <a:t>Mantenere</a:t>
            </a:r>
            <a:r>
              <a:rPr lang="en-US" dirty="0" smtClean="0">
                <a:solidFill>
                  <a:srgbClr val="2C618B"/>
                </a:solidFill>
              </a:rPr>
              <a:t> </a:t>
            </a:r>
            <a:r>
              <a:rPr lang="en-US" dirty="0" err="1" smtClean="0">
                <a:solidFill>
                  <a:srgbClr val="2C618B"/>
                </a:solidFill>
              </a:rPr>
              <a:t>rapporti</a:t>
            </a:r>
            <a:r>
              <a:rPr lang="en-US" dirty="0" smtClean="0">
                <a:solidFill>
                  <a:srgbClr val="2C618B"/>
                </a:solidFill>
              </a:rPr>
              <a:t> di </a:t>
            </a:r>
            <a:r>
              <a:rPr lang="en-US" dirty="0" err="1" smtClean="0">
                <a:solidFill>
                  <a:srgbClr val="2C618B"/>
                </a:solidFill>
              </a:rPr>
              <a:t>amicizia</a:t>
            </a:r>
            <a:r>
              <a:rPr lang="en-US" dirty="0" smtClean="0">
                <a:solidFill>
                  <a:srgbClr val="2C618B"/>
                </a:solidFill>
              </a:rPr>
              <a:t> con ex </a:t>
            </a:r>
            <a:r>
              <a:rPr lang="en-US" dirty="0" err="1" smtClean="0">
                <a:solidFill>
                  <a:srgbClr val="2C618B"/>
                </a:solidFill>
              </a:rPr>
              <a:t>compagni</a:t>
            </a:r>
            <a:r>
              <a:rPr lang="en-US" dirty="0" smtClean="0">
                <a:solidFill>
                  <a:srgbClr val="2C618B"/>
                </a:solidFill>
              </a:rPr>
              <a:t> di studio, con amici </a:t>
            </a:r>
            <a:r>
              <a:rPr lang="en-US" dirty="0" err="1" smtClean="0">
                <a:solidFill>
                  <a:srgbClr val="2C618B"/>
                </a:solidFill>
              </a:rPr>
              <a:t>conosciuti</a:t>
            </a:r>
            <a:r>
              <a:rPr lang="en-US" dirty="0" smtClean="0">
                <a:solidFill>
                  <a:srgbClr val="2C618B"/>
                </a:solidFill>
              </a:rPr>
              <a:t> </a:t>
            </a:r>
            <a:r>
              <a:rPr lang="en-US" dirty="0" err="1" smtClean="0">
                <a:solidFill>
                  <a:srgbClr val="2C618B"/>
                </a:solidFill>
              </a:rPr>
              <a:t>durante</a:t>
            </a:r>
            <a:r>
              <a:rPr lang="en-US" dirty="0" smtClean="0">
                <a:solidFill>
                  <a:srgbClr val="2C618B"/>
                </a:solidFill>
              </a:rPr>
              <a:t> le </a:t>
            </a:r>
            <a:r>
              <a:rPr lang="en-US" dirty="0" err="1" smtClean="0">
                <a:solidFill>
                  <a:srgbClr val="2C618B"/>
                </a:solidFill>
              </a:rPr>
              <a:t>vacanze</a:t>
            </a:r>
            <a:r>
              <a:rPr lang="en-US" dirty="0" smtClean="0">
                <a:solidFill>
                  <a:srgbClr val="2C618B"/>
                </a:solidFill>
              </a:rPr>
              <a:t>, </a:t>
            </a:r>
            <a:r>
              <a:rPr lang="en-US" dirty="0" err="1" smtClean="0">
                <a:solidFill>
                  <a:srgbClr val="2C618B"/>
                </a:solidFill>
              </a:rPr>
              <a:t>durante</a:t>
            </a:r>
            <a:r>
              <a:rPr lang="en-US" dirty="0" smtClean="0">
                <a:solidFill>
                  <a:srgbClr val="2C618B"/>
                </a:solidFill>
              </a:rPr>
              <a:t> le </a:t>
            </a:r>
            <a:r>
              <a:rPr lang="en-US" dirty="0" err="1" smtClean="0">
                <a:solidFill>
                  <a:srgbClr val="2C618B"/>
                </a:solidFill>
              </a:rPr>
              <a:t>serate</a:t>
            </a:r>
            <a:r>
              <a:rPr lang="en-US" dirty="0" smtClean="0">
                <a:solidFill>
                  <a:srgbClr val="2C618B"/>
                </a:solidFill>
              </a:rPr>
              <a:t> con amici, con </a:t>
            </a:r>
            <a:r>
              <a:rPr lang="en-US" dirty="0" err="1" smtClean="0">
                <a:solidFill>
                  <a:srgbClr val="2C618B"/>
                </a:solidFill>
              </a:rPr>
              <a:t>persone</a:t>
            </a:r>
            <a:r>
              <a:rPr lang="en-US" dirty="0" smtClean="0">
                <a:solidFill>
                  <a:srgbClr val="2C618B"/>
                </a:solidFill>
              </a:rPr>
              <a:t> </a:t>
            </a:r>
            <a:r>
              <a:rPr lang="en-US" dirty="0" err="1" smtClean="0">
                <a:solidFill>
                  <a:srgbClr val="2C618B"/>
                </a:solidFill>
              </a:rPr>
              <a:t>conosciute</a:t>
            </a:r>
            <a:r>
              <a:rPr lang="en-US" dirty="0" smtClean="0">
                <a:solidFill>
                  <a:srgbClr val="2C618B"/>
                </a:solidFill>
              </a:rPr>
              <a:t> </a:t>
            </a:r>
            <a:r>
              <a:rPr lang="en-US" dirty="0" err="1" smtClean="0">
                <a:solidFill>
                  <a:srgbClr val="2C618B"/>
                </a:solidFill>
              </a:rPr>
              <a:t>durante</a:t>
            </a:r>
            <a:r>
              <a:rPr lang="en-US" dirty="0" smtClean="0">
                <a:solidFill>
                  <a:srgbClr val="2C618B"/>
                </a:solidFill>
              </a:rPr>
              <a:t> </a:t>
            </a:r>
            <a:r>
              <a:rPr lang="en-US" dirty="0" err="1" smtClean="0">
                <a:solidFill>
                  <a:srgbClr val="2C618B"/>
                </a:solidFill>
              </a:rPr>
              <a:t>qualsiasi</a:t>
            </a:r>
            <a:r>
              <a:rPr lang="en-US" dirty="0" smtClean="0">
                <a:solidFill>
                  <a:srgbClr val="2C618B"/>
                </a:solidFill>
              </a:rPr>
              <a:t> </a:t>
            </a:r>
            <a:r>
              <a:rPr lang="en-US" dirty="0" err="1" smtClean="0">
                <a:solidFill>
                  <a:srgbClr val="2C618B"/>
                </a:solidFill>
              </a:rPr>
              <a:t>momento</a:t>
            </a:r>
            <a:r>
              <a:rPr lang="en-US" dirty="0" smtClean="0">
                <a:solidFill>
                  <a:srgbClr val="2C618B"/>
                </a:solidFill>
              </a:rPr>
              <a:t> </a:t>
            </a:r>
            <a:r>
              <a:rPr lang="en-US" dirty="0" err="1" smtClean="0">
                <a:solidFill>
                  <a:srgbClr val="2C618B"/>
                </a:solidFill>
              </a:rPr>
              <a:t>della</a:t>
            </a:r>
            <a:r>
              <a:rPr lang="en-US" dirty="0" smtClean="0">
                <a:solidFill>
                  <a:srgbClr val="2C618B"/>
                </a:solidFill>
              </a:rPr>
              <a:t> </a:t>
            </a:r>
            <a:r>
              <a:rPr lang="en-US" dirty="0" err="1" smtClean="0">
                <a:solidFill>
                  <a:srgbClr val="2C618B"/>
                </a:solidFill>
              </a:rPr>
              <a:t>propria</a:t>
            </a:r>
            <a:r>
              <a:rPr lang="en-US" dirty="0" smtClean="0">
                <a:solidFill>
                  <a:srgbClr val="2C618B"/>
                </a:solidFill>
              </a:rPr>
              <a:t> vita </a:t>
            </a:r>
            <a:r>
              <a:rPr lang="en-US" dirty="0" err="1" smtClean="0">
                <a:solidFill>
                  <a:srgbClr val="2C618B"/>
                </a:solidFill>
              </a:rPr>
              <a:t>arricchirà</a:t>
            </a:r>
            <a:r>
              <a:rPr lang="en-US" dirty="0" smtClean="0">
                <a:solidFill>
                  <a:srgbClr val="2C618B"/>
                </a:solidFill>
              </a:rPr>
              <a:t> </a:t>
            </a:r>
            <a:r>
              <a:rPr lang="en-US" dirty="0" err="1" smtClean="0">
                <a:solidFill>
                  <a:srgbClr val="2C618B"/>
                </a:solidFill>
              </a:rPr>
              <a:t>il</a:t>
            </a:r>
            <a:r>
              <a:rPr lang="en-US" dirty="0" smtClean="0">
                <a:solidFill>
                  <a:srgbClr val="2C618B"/>
                </a:solidFill>
              </a:rPr>
              <a:t> </a:t>
            </a:r>
            <a:r>
              <a:rPr lang="en-US" dirty="0" err="1" smtClean="0">
                <a:solidFill>
                  <a:srgbClr val="2C618B"/>
                </a:solidFill>
              </a:rPr>
              <a:t>vostro</a:t>
            </a:r>
            <a:r>
              <a:rPr lang="en-US" dirty="0" smtClean="0">
                <a:solidFill>
                  <a:srgbClr val="2C618B"/>
                </a:solidFill>
              </a:rPr>
              <a:t> curriculum, la </a:t>
            </a:r>
            <a:r>
              <a:rPr lang="en-US" dirty="0" err="1" smtClean="0">
                <a:solidFill>
                  <a:srgbClr val="2C618B"/>
                </a:solidFill>
              </a:rPr>
              <a:t>vostra</a:t>
            </a:r>
            <a:r>
              <a:rPr lang="en-US" dirty="0" smtClean="0">
                <a:solidFill>
                  <a:srgbClr val="2C618B"/>
                </a:solidFill>
              </a:rPr>
              <a:t> </a:t>
            </a:r>
            <a:r>
              <a:rPr lang="en-US" dirty="0" err="1" smtClean="0">
                <a:solidFill>
                  <a:srgbClr val="2C618B"/>
                </a:solidFill>
              </a:rPr>
              <a:t>cultura</a:t>
            </a:r>
            <a:r>
              <a:rPr lang="en-US" dirty="0">
                <a:solidFill>
                  <a:srgbClr val="2C618B"/>
                </a:solidFill>
              </a:rPr>
              <a:t>,</a:t>
            </a:r>
            <a:r>
              <a:rPr lang="en-US" dirty="0" smtClean="0">
                <a:solidFill>
                  <a:srgbClr val="2C618B"/>
                </a:solidFill>
              </a:rPr>
              <a:t> le </a:t>
            </a:r>
            <a:r>
              <a:rPr lang="en-US" dirty="0" err="1" smtClean="0">
                <a:solidFill>
                  <a:srgbClr val="2C618B"/>
                </a:solidFill>
              </a:rPr>
              <a:t>vostre</a:t>
            </a:r>
            <a:r>
              <a:rPr lang="en-US" dirty="0" smtClean="0">
                <a:solidFill>
                  <a:srgbClr val="2C618B"/>
                </a:solidFill>
              </a:rPr>
              <a:t> </a:t>
            </a:r>
            <a:r>
              <a:rPr lang="en-US" dirty="0" err="1" smtClean="0">
                <a:solidFill>
                  <a:srgbClr val="2C618B"/>
                </a:solidFill>
              </a:rPr>
              <a:t>conoscenze</a:t>
            </a:r>
            <a:r>
              <a:rPr lang="en-US" dirty="0" smtClean="0">
                <a:solidFill>
                  <a:srgbClr val="2C618B"/>
                </a:solidFill>
              </a:rPr>
              <a:t> </a:t>
            </a:r>
            <a:r>
              <a:rPr lang="en-US" dirty="0" err="1" smtClean="0">
                <a:solidFill>
                  <a:srgbClr val="2C618B"/>
                </a:solidFill>
              </a:rPr>
              <a:t>oltre</a:t>
            </a:r>
            <a:r>
              <a:rPr lang="en-US" dirty="0" smtClean="0">
                <a:solidFill>
                  <a:srgbClr val="2C618B"/>
                </a:solidFill>
              </a:rPr>
              <a:t> </a:t>
            </a:r>
            <a:r>
              <a:rPr lang="en-US" dirty="0" err="1" smtClean="0">
                <a:solidFill>
                  <a:srgbClr val="2C618B"/>
                </a:solidFill>
              </a:rPr>
              <a:t>che</a:t>
            </a:r>
            <a:r>
              <a:rPr lang="en-US" dirty="0" smtClean="0">
                <a:solidFill>
                  <a:srgbClr val="2C618B"/>
                </a:solidFill>
              </a:rPr>
              <a:t> le </a:t>
            </a:r>
            <a:r>
              <a:rPr lang="en-US" dirty="0" err="1" smtClean="0">
                <a:solidFill>
                  <a:srgbClr val="2C618B"/>
                </a:solidFill>
              </a:rPr>
              <a:t>vostre</a:t>
            </a:r>
            <a:r>
              <a:rPr lang="en-US" dirty="0" smtClean="0">
                <a:solidFill>
                  <a:srgbClr val="2C618B"/>
                </a:solidFill>
              </a:rPr>
              <a:t> </a:t>
            </a:r>
            <a:r>
              <a:rPr lang="en-US" dirty="0" err="1" smtClean="0">
                <a:solidFill>
                  <a:srgbClr val="2C618B"/>
                </a:solidFill>
              </a:rPr>
              <a:t>possibilità</a:t>
            </a:r>
            <a:r>
              <a:rPr lang="en-US" dirty="0" smtClean="0">
                <a:solidFill>
                  <a:srgbClr val="2C618B"/>
                </a:solidFill>
              </a:rPr>
              <a:t> </a:t>
            </a:r>
            <a:r>
              <a:rPr lang="en-US" dirty="0" err="1" smtClean="0">
                <a:solidFill>
                  <a:srgbClr val="2C618B"/>
                </a:solidFill>
              </a:rPr>
              <a:t>lavorative</a:t>
            </a:r>
            <a:endParaRPr lang="en-US" dirty="0" smtClean="0">
              <a:solidFill>
                <a:srgbClr val="2C618B"/>
              </a:solidFill>
            </a:endParaRPr>
          </a:p>
          <a:p>
            <a:pPr marL="101600" indent="0">
              <a:buNone/>
            </a:pPr>
            <a:endParaRPr lang="en-US" dirty="0" smtClean="0">
              <a:solidFill>
                <a:srgbClr val="2C618B"/>
              </a:solidFill>
            </a:endParaRPr>
          </a:p>
          <a:p>
            <a:pPr marL="101600" indent="0">
              <a:buNone/>
            </a:pPr>
            <a:r>
              <a:rPr lang="en-US" b="1" dirty="0" err="1">
                <a:solidFill>
                  <a:srgbClr val="2C618B"/>
                </a:solidFill>
              </a:rPr>
              <a:t>Amicizie</a:t>
            </a:r>
            <a:r>
              <a:rPr lang="en-US" b="1" dirty="0">
                <a:solidFill>
                  <a:srgbClr val="2C618B"/>
                </a:solidFill>
              </a:rPr>
              <a:t> </a:t>
            </a:r>
            <a:r>
              <a:rPr lang="en-US" b="1" dirty="0" err="1" smtClean="0">
                <a:solidFill>
                  <a:srgbClr val="2C618B"/>
                </a:solidFill>
              </a:rPr>
              <a:t>verticali</a:t>
            </a:r>
            <a:r>
              <a:rPr lang="en-US" b="1" dirty="0" smtClean="0">
                <a:solidFill>
                  <a:srgbClr val="2C618B"/>
                </a:solidFill>
              </a:rPr>
              <a:t> </a:t>
            </a:r>
            <a:r>
              <a:rPr lang="en-US" dirty="0" smtClean="0">
                <a:solidFill>
                  <a:srgbClr val="2C618B"/>
                </a:solidFill>
              </a:rPr>
              <a:t>(</a:t>
            </a:r>
            <a:r>
              <a:rPr lang="en-US" dirty="0" err="1">
                <a:solidFill>
                  <a:srgbClr val="2C618B"/>
                </a:solidFill>
              </a:rPr>
              <a:t>sono</a:t>
            </a:r>
            <a:r>
              <a:rPr lang="en-US" dirty="0">
                <a:solidFill>
                  <a:srgbClr val="2C618B"/>
                </a:solidFill>
              </a:rPr>
              <a:t> le </a:t>
            </a:r>
            <a:r>
              <a:rPr lang="en-US" dirty="0" err="1">
                <a:solidFill>
                  <a:srgbClr val="2C618B"/>
                </a:solidFill>
              </a:rPr>
              <a:t>amicizie</a:t>
            </a:r>
            <a:r>
              <a:rPr lang="en-US" dirty="0">
                <a:solidFill>
                  <a:srgbClr val="2C618B"/>
                </a:solidFill>
              </a:rPr>
              <a:t> </a:t>
            </a:r>
            <a:r>
              <a:rPr lang="en-US" dirty="0" smtClean="0">
                <a:solidFill>
                  <a:srgbClr val="2C618B"/>
                </a:solidFill>
              </a:rPr>
              <a:t>con </a:t>
            </a:r>
            <a:r>
              <a:rPr lang="en-US" dirty="0" err="1" smtClean="0">
                <a:solidFill>
                  <a:srgbClr val="2C618B"/>
                </a:solidFill>
              </a:rPr>
              <a:t>persone</a:t>
            </a:r>
            <a:r>
              <a:rPr lang="en-US" dirty="0" smtClean="0">
                <a:solidFill>
                  <a:srgbClr val="2C618B"/>
                </a:solidFill>
              </a:rPr>
              <a:t> </a:t>
            </a:r>
            <a:r>
              <a:rPr lang="en-US" dirty="0" err="1" smtClean="0">
                <a:solidFill>
                  <a:srgbClr val="2C618B"/>
                </a:solidFill>
              </a:rPr>
              <a:t>più</a:t>
            </a:r>
            <a:r>
              <a:rPr lang="en-US" dirty="0" smtClean="0">
                <a:solidFill>
                  <a:srgbClr val="2C618B"/>
                </a:solidFill>
              </a:rPr>
              <a:t> </a:t>
            </a:r>
            <a:r>
              <a:rPr lang="en-US" dirty="0" err="1" smtClean="0">
                <a:solidFill>
                  <a:srgbClr val="2C618B"/>
                </a:solidFill>
              </a:rPr>
              <a:t>anziane</a:t>
            </a:r>
            <a:r>
              <a:rPr lang="en-US" dirty="0" smtClean="0">
                <a:solidFill>
                  <a:srgbClr val="2C618B"/>
                </a:solidFill>
              </a:rPr>
              <a:t> di </a:t>
            </a:r>
            <a:r>
              <a:rPr lang="en-US" dirty="0" err="1" smtClean="0">
                <a:solidFill>
                  <a:srgbClr val="2C618B"/>
                </a:solidFill>
              </a:rPr>
              <a:t>voi</a:t>
            </a:r>
            <a:r>
              <a:rPr lang="en-US" dirty="0" smtClean="0">
                <a:solidFill>
                  <a:srgbClr val="2C618B"/>
                </a:solidFill>
              </a:rPr>
              <a:t>)</a:t>
            </a:r>
            <a:endParaRPr lang="en-US" dirty="0">
              <a:solidFill>
                <a:srgbClr val="2C618B"/>
              </a:solidFill>
            </a:endParaRPr>
          </a:p>
          <a:p>
            <a:pPr marL="101600" indent="0">
              <a:buNone/>
            </a:pPr>
            <a:r>
              <a:rPr lang="en-US" dirty="0" smtClean="0">
                <a:solidFill>
                  <a:srgbClr val="2C618B"/>
                </a:solidFill>
              </a:rPr>
              <a:t>I </a:t>
            </a:r>
            <a:r>
              <a:rPr lang="en-US" dirty="0" err="1" smtClean="0">
                <a:solidFill>
                  <a:srgbClr val="2C618B"/>
                </a:solidFill>
              </a:rPr>
              <a:t>rapporti</a:t>
            </a:r>
            <a:r>
              <a:rPr lang="en-US" dirty="0" smtClean="0">
                <a:solidFill>
                  <a:srgbClr val="2C618B"/>
                </a:solidFill>
              </a:rPr>
              <a:t> </a:t>
            </a:r>
            <a:r>
              <a:rPr lang="en-US" dirty="0">
                <a:solidFill>
                  <a:srgbClr val="2C618B"/>
                </a:solidFill>
              </a:rPr>
              <a:t>di </a:t>
            </a:r>
            <a:r>
              <a:rPr lang="en-US" dirty="0" err="1">
                <a:solidFill>
                  <a:srgbClr val="2C618B"/>
                </a:solidFill>
              </a:rPr>
              <a:t>amicizia</a:t>
            </a:r>
            <a:r>
              <a:rPr lang="en-US" dirty="0">
                <a:solidFill>
                  <a:srgbClr val="2C618B"/>
                </a:solidFill>
              </a:rPr>
              <a:t> con </a:t>
            </a:r>
            <a:r>
              <a:rPr lang="en-US" dirty="0" err="1" smtClean="0">
                <a:solidFill>
                  <a:srgbClr val="2C618B"/>
                </a:solidFill>
              </a:rPr>
              <a:t>persone</a:t>
            </a:r>
            <a:r>
              <a:rPr lang="en-US" dirty="0" smtClean="0">
                <a:solidFill>
                  <a:srgbClr val="2C618B"/>
                </a:solidFill>
              </a:rPr>
              <a:t> </a:t>
            </a:r>
            <a:r>
              <a:rPr lang="en-US" dirty="0" err="1" smtClean="0">
                <a:solidFill>
                  <a:srgbClr val="2C618B"/>
                </a:solidFill>
              </a:rPr>
              <a:t>più</a:t>
            </a:r>
            <a:r>
              <a:rPr lang="en-US" dirty="0" smtClean="0">
                <a:solidFill>
                  <a:srgbClr val="2C618B"/>
                </a:solidFill>
              </a:rPr>
              <a:t> </a:t>
            </a:r>
            <a:r>
              <a:rPr lang="en-US" dirty="0" err="1" smtClean="0">
                <a:solidFill>
                  <a:srgbClr val="2C618B"/>
                </a:solidFill>
              </a:rPr>
              <a:t>anziane</a:t>
            </a:r>
            <a:r>
              <a:rPr lang="en-US" dirty="0" smtClean="0">
                <a:solidFill>
                  <a:srgbClr val="2C618B"/>
                </a:solidFill>
              </a:rPr>
              <a:t> vi </a:t>
            </a:r>
            <a:r>
              <a:rPr lang="en-US" dirty="0" err="1" smtClean="0">
                <a:solidFill>
                  <a:srgbClr val="2C618B"/>
                </a:solidFill>
              </a:rPr>
              <a:t>possono</a:t>
            </a:r>
            <a:r>
              <a:rPr lang="en-US" dirty="0" smtClean="0">
                <a:solidFill>
                  <a:srgbClr val="2C618B"/>
                </a:solidFill>
              </a:rPr>
              <a:t> </a:t>
            </a:r>
            <a:r>
              <a:rPr lang="en-US" dirty="0" err="1" smtClean="0">
                <a:solidFill>
                  <a:srgbClr val="2C618B"/>
                </a:solidFill>
              </a:rPr>
              <a:t>offrire</a:t>
            </a:r>
            <a:r>
              <a:rPr lang="en-US" dirty="0" smtClean="0">
                <a:solidFill>
                  <a:srgbClr val="2C618B"/>
                </a:solidFill>
              </a:rPr>
              <a:t> </a:t>
            </a:r>
            <a:r>
              <a:rPr lang="en-US" dirty="0" err="1" smtClean="0">
                <a:solidFill>
                  <a:srgbClr val="2C618B"/>
                </a:solidFill>
              </a:rPr>
              <a:t>uno</a:t>
            </a:r>
            <a:r>
              <a:rPr lang="en-US" dirty="0" smtClean="0">
                <a:solidFill>
                  <a:srgbClr val="2C618B"/>
                </a:solidFill>
              </a:rPr>
              <a:t> </a:t>
            </a:r>
            <a:r>
              <a:rPr lang="en-US" dirty="0" err="1" smtClean="0">
                <a:solidFill>
                  <a:srgbClr val="2C618B"/>
                </a:solidFill>
              </a:rPr>
              <a:t>spaccato</a:t>
            </a:r>
            <a:r>
              <a:rPr lang="en-US" dirty="0" smtClean="0">
                <a:solidFill>
                  <a:srgbClr val="2C618B"/>
                </a:solidFill>
              </a:rPr>
              <a:t> </a:t>
            </a:r>
            <a:r>
              <a:rPr lang="en-US" dirty="0" err="1" smtClean="0">
                <a:solidFill>
                  <a:srgbClr val="2C618B"/>
                </a:solidFill>
              </a:rPr>
              <a:t>sul</a:t>
            </a:r>
            <a:r>
              <a:rPr lang="en-US" dirty="0" smtClean="0">
                <a:solidFill>
                  <a:srgbClr val="2C618B"/>
                </a:solidFill>
              </a:rPr>
              <a:t> </a:t>
            </a:r>
            <a:r>
              <a:rPr lang="en-US" dirty="0" err="1" smtClean="0">
                <a:solidFill>
                  <a:srgbClr val="2C618B"/>
                </a:solidFill>
              </a:rPr>
              <a:t>mondo</a:t>
            </a:r>
            <a:r>
              <a:rPr lang="en-US" dirty="0" smtClean="0">
                <a:solidFill>
                  <a:srgbClr val="2C618B"/>
                </a:solidFill>
              </a:rPr>
              <a:t> del </a:t>
            </a:r>
            <a:r>
              <a:rPr lang="en-US" dirty="0" err="1" smtClean="0">
                <a:solidFill>
                  <a:srgbClr val="2C618B"/>
                </a:solidFill>
              </a:rPr>
              <a:t>lavoro</a:t>
            </a:r>
            <a:r>
              <a:rPr lang="en-US" dirty="0" smtClean="0">
                <a:solidFill>
                  <a:srgbClr val="2C618B"/>
                </a:solidFill>
              </a:rPr>
              <a:t> </a:t>
            </a:r>
            <a:r>
              <a:rPr lang="en-US" dirty="0" err="1" smtClean="0">
                <a:solidFill>
                  <a:srgbClr val="2C618B"/>
                </a:solidFill>
              </a:rPr>
              <a:t>attualee</a:t>
            </a:r>
            <a:r>
              <a:rPr lang="en-US" dirty="0" smtClean="0">
                <a:solidFill>
                  <a:srgbClr val="2C618B"/>
                </a:solidFill>
              </a:rPr>
              <a:t>, </a:t>
            </a:r>
            <a:r>
              <a:rPr lang="en-US" dirty="0" err="1" smtClean="0">
                <a:solidFill>
                  <a:srgbClr val="2C618B"/>
                </a:solidFill>
              </a:rPr>
              <a:t>stimolano</a:t>
            </a:r>
            <a:r>
              <a:rPr lang="en-US" dirty="0" smtClean="0">
                <a:solidFill>
                  <a:srgbClr val="2C618B"/>
                </a:solidFill>
              </a:rPr>
              <a:t> </a:t>
            </a:r>
            <a:r>
              <a:rPr lang="en-US" dirty="0" err="1" smtClean="0">
                <a:solidFill>
                  <a:srgbClr val="2C618B"/>
                </a:solidFill>
              </a:rPr>
              <a:t>il</a:t>
            </a:r>
            <a:r>
              <a:rPr lang="en-US" dirty="0" smtClean="0">
                <a:solidFill>
                  <a:srgbClr val="2C618B"/>
                </a:solidFill>
              </a:rPr>
              <a:t> </a:t>
            </a:r>
            <a:r>
              <a:rPr lang="en-US" dirty="0" err="1" smtClean="0">
                <a:solidFill>
                  <a:srgbClr val="2C618B"/>
                </a:solidFill>
              </a:rPr>
              <a:t>vostro</a:t>
            </a:r>
            <a:r>
              <a:rPr lang="en-US" dirty="0" smtClean="0">
                <a:solidFill>
                  <a:srgbClr val="2C618B"/>
                </a:solidFill>
              </a:rPr>
              <a:t> </a:t>
            </a:r>
            <a:r>
              <a:rPr lang="en-US" dirty="0" err="1" smtClean="0">
                <a:solidFill>
                  <a:srgbClr val="2C618B"/>
                </a:solidFill>
              </a:rPr>
              <a:t>spirito</a:t>
            </a:r>
            <a:r>
              <a:rPr lang="en-US" dirty="0" smtClean="0">
                <a:solidFill>
                  <a:srgbClr val="2C618B"/>
                </a:solidFill>
              </a:rPr>
              <a:t> di </a:t>
            </a:r>
            <a:r>
              <a:rPr lang="en-US" dirty="0" err="1" smtClean="0">
                <a:solidFill>
                  <a:srgbClr val="2C618B"/>
                </a:solidFill>
              </a:rPr>
              <a:t>osservazione</a:t>
            </a:r>
            <a:r>
              <a:rPr lang="en-US" dirty="0" smtClean="0">
                <a:solidFill>
                  <a:srgbClr val="2C618B"/>
                </a:solidFill>
              </a:rPr>
              <a:t> e </a:t>
            </a:r>
            <a:r>
              <a:rPr lang="en-US" dirty="0" err="1" smtClean="0">
                <a:solidFill>
                  <a:srgbClr val="2C618B"/>
                </a:solidFill>
              </a:rPr>
              <a:t>riflessione</a:t>
            </a:r>
            <a:r>
              <a:rPr lang="en-US" dirty="0" smtClean="0">
                <a:solidFill>
                  <a:srgbClr val="2C618B"/>
                </a:solidFill>
              </a:rPr>
              <a:t> </a:t>
            </a:r>
            <a:r>
              <a:rPr lang="en-US" dirty="0" err="1" smtClean="0">
                <a:solidFill>
                  <a:srgbClr val="2C618B"/>
                </a:solidFill>
              </a:rPr>
              <a:t>che</a:t>
            </a:r>
            <a:r>
              <a:rPr lang="en-US" dirty="0" smtClean="0">
                <a:solidFill>
                  <a:srgbClr val="2C618B"/>
                </a:solidFill>
              </a:rPr>
              <a:t> </a:t>
            </a:r>
            <a:r>
              <a:rPr lang="en-US" dirty="0" err="1" smtClean="0">
                <a:solidFill>
                  <a:srgbClr val="2C618B"/>
                </a:solidFill>
              </a:rPr>
              <a:t>potrete</a:t>
            </a:r>
            <a:r>
              <a:rPr lang="en-US" dirty="0" smtClean="0">
                <a:solidFill>
                  <a:srgbClr val="2C618B"/>
                </a:solidFill>
              </a:rPr>
              <a:t> </a:t>
            </a:r>
            <a:r>
              <a:rPr lang="en-US" dirty="0" err="1" smtClean="0">
                <a:solidFill>
                  <a:srgbClr val="2C618B"/>
                </a:solidFill>
              </a:rPr>
              <a:t>utilizzare</a:t>
            </a:r>
            <a:r>
              <a:rPr lang="en-US" dirty="0" smtClean="0">
                <a:solidFill>
                  <a:srgbClr val="2C618B"/>
                </a:solidFill>
              </a:rPr>
              <a:t> per </a:t>
            </a:r>
            <a:r>
              <a:rPr lang="en-US" dirty="0" err="1" smtClean="0">
                <a:solidFill>
                  <a:srgbClr val="2C618B"/>
                </a:solidFill>
              </a:rPr>
              <a:t>l’individuazione</a:t>
            </a:r>
            <a:r>
              <a:rPr lang="en-US" dirty="0" smtClean="0">
                <a:solidFill>
                  <a:srgbClr val="2C618B"/>
                </a:solidFill>
              </a:rPr>
              <a:t> del </a:t>
            </a:r>
            <a:r>
              <a:rPr lang="en-US" dirty="0" err="1" smtClean="0">
                <a:solidFill>
                  <a:srgbClr val="2C618B"/>
                </a:solidFill>
              </a:rPr>
              <a:t>lavoro</a:t>
            </a:r>
            <a:r>
              <a:rPr lang="en-US" dirty="0" smtClean="0">
                <a:solidFill>
                  <a:srgbClr val="2C618B"/>
                </a:solidFill>
              </a:rPr>
              <a:t> </a:t>
            </a:r>
            <a:r>
              <a:rPr lang="en-US" dirty="0" err="1" smtClean="0">
                <a:solidFill>
                  <a:srgbClr val="2C618B"/>
                </a:solidFill>
              </a:rPr>
              <a:t>più</a:t>
            </a:r>
            <a:r>
              <a:rPr lang="en-US" dirty="0" smtClean="0">
                <a:solidFill>
                  <a:srgbClr val="2C618B"/>
                </a:solidFill>
              </a:rPr>
              <a:t> </a:t>
            </a:r>
            <a:r>
              <a:rPr lang="en-US" dirty="0" err="1" smtClean="0">
                <a:solidFill>
                  <a:srgbClr val="2C618B"/>
                </a:solidFill>
              </a:rPr>
              <a:t>idoneo</a:t>
            </a:r>
            <a:r>
              <a:rPr lang="en-US" dirty="0" smtClean="0">
                <a:solidFill>
                  <a:srgbClr val="2C618B"/>
                </a:solidFill>
              </a:rPr>
              <a:t> a </a:t>
            </a:r>
            <a:r>
              <a:rPr lang="en-US" dirty="0" err="1" smtClean="0">
                <a:solidFill>
                  <a:srgbClr val="2C618B"/>
                </a:solidFill>
              </a:rPr>
              <a:t>voi</a:t>
            </a:r>
            <a:r>
              <a:rPr lang="en-US" dirty="0" smtClean="0">
                <a:solidFill>
                  <a:srgbClr val="2C618B"/>
                </a:solidFill>
              </a:rPr>
              <a:t> o per la </a:t>
            </a:r>
            <a:r>
              <a:rPr lang="en-US" dirty="0" err="1" smtClean="0">
                <a:solidFill>
                  <a:srgbClr val="2C618B"/>
                </a:solidFill>
              </a:rPr>
              <a:t>realizzazione</a:t>
            </a:r>
            <a:r>
              <a:rPr lang="en-US" dirty="0" smtClean="0">
                <a:solidFill>
                  <a:srgbClr val="2C618B"/>
                </a:solidFill>
              </a:rPr>
              <a:t> di un </a:t>
            </a:r>
            <a:r>
              <a:rPr lang="en-US" dirty="0" err="1" smtClean="0">
                <a:solidFill>
                  <a:srgbClr val="2C618B"/>
                </a:solidFill>
              </a:rPr>
              <a:t>proprio</a:t>
            </a:r>
            <a:r>
              <a:rPr lang="en-US" dirty="0" smtClean="0">
                <a:solidFill>
                  <a:srgbClr val="2C618B"/>
                </a:solidFill>
              </a:rPr>
              <a:t> </a:t>
            </a:r>
            <a:r>
              <a:rPr lang="en-US" dirty="0" err="1" smtClean="0">
                <a:solidFill>
                  <a:srgbClr val="2C618B"/>
                </a:solidFill>
              </a:rPr>
              <a:t>progetto</a:t>
            </a:r>
            <a:r>
              <a:rPr lang="en-US" dirty="0" smtClean="0">
                <a:solidFill>
                  <a:srgbClr val="2C618B"/>
                </a:solidFill>
              </a:rPr>
              <a:t> </a:t>
            </a:r>
            <a:r>
              <a:rPr lang="en-US" dirty="0" err="1" smtClean="0">
                <a:solidFill>
                  <a:srgbClr val="2C618B"/>
                </a:solidFill>
              </a:rPr>
              <a:t>imprenditoriale</a:t>
            </a:r>
            <a:endParaRPr lang="en-US" dirty="0" smtClean="0">
              <a:solidFill>
                <a:srgbClr val="2C618B"/>
              </a:solidFill>
            </a:endParaRPr>
          </a:p>
          <a:p>
            <a:pPr marL="101600" indent="0">
              <a:buNone/>
            </a:pPr>
            <a:endParaRPr lang="en-US" dirty="0" smtClean="0">
              <a:solidFill>
                <a:srgbClr val="2C618B"/>
              </a:solidFill>
            </a:endParaRPr>
          </a:p>
          <a:p>
            <a:pPr marL="101600" indent="0">
              <a:buNone/>
            </a:pPr>
            <a:r>
              <a:rPr lang="en-US" dirty="0" err="1" smtClean="0">
                <a:solidFill>
                  <a:srgbClr val="2C618B"/>
                </a:solidFill>
              </a:rPr>
              <a:t>Gli</a:t>
            </a:r>
            <a:r>
              <a:rPr lang="en-US" dirty="0" smtClean="0">
                <a:solidFill>
                  <a:srgbClr val="2C618B"/>
                </a:solidFill>
              </a:rPr>
              <a:t> amici </a:t>
            </a:r>
            <a:r>
              <a:rPr lang="en-US" dirty="0" err="1" smtClean="0">
                <a:solidFill>
                  <a:srgbClr val="2C618B"/>
                </a:solidFill>
              </a:rPr>
              <a:t>sono</a:t>
            </a:r>
            <a:r>
              <a:rPr lang="en-US" dirty="0" smtClean="0">
                <a:solidFill>
                  <a:srgbClr val="2C618B"/>
                </a:solidFill>
              </a:rPr>
              <a:t> </a:t>
            </a:r>
            <a:r>
              <a:rPr lang="en-US" dirty="0" err="1" smtClean="0">
                <a:solidFill>
                  <a:srgbClr val="2C618B"/>
                </a:solidFill>
              </a:rPr>
              <a:t>futuri</a:t>
            </a:r>
            <a:r>
              <a:rPr lang="en-US" dirty="0" smtClean="0">
                <a:solidFill>
                  <a:srgbClr val="2C618B"/>
                </a:solidFill>
              </a:rPr>
              <a:t> </a:t>
            </a:r>
            <a:r>
              <a:rPr lang="en-US" dirty="0" err="1" smtClean="0">
                <a:solidFill>
                  <a:srgbClr val="2C618B"/>
                </a:solidFill>
              </a:rPr>
              <a:t>colleghi</a:t>
            </a:r>
            <a:r>
              <a:rPr lang="en-US" dirty="0" smtClean="0">
                <a:solidFill>
                  <a:srgbClr val="2C618B"/>
                </a:solidFill>
              </a:rPr>
              <a:t>, </a:t>
            </a:r>
            <a:r>
              <a:rPr lang="en-US" dirty="0" err="1" smtClean="0">
                <a:solidFill>
                  <a:srgbClr val="2C618B"/>
                </a:solidFill>
              </a:rPr>
              <a:t>futuri</a:t>
            </a:r>
            <a:r>
              <a:rPr lang="en-US" dirty="0" smtClean="0">
                <a:solidFill>
                  <a:srgbClr val="2C618B"/>
                </a:solidFill>
              </a:rPr>
              <a:t> </a:t>
            </a:r>
            <a:r>
              <a:rPr lang="en-US" dirty="0" err="1" smtClean="0">
                <a:solidFill>
                  <a:srgbClr val="2C618B"/>
                </a:solidFill>
              </a:rPr>
              <a:t>clienti</a:t>
            </a:r>
            <a:r>
              <a:rPr lang="en-US" dirty="0" smtClean="0">
                <a:solidFill>
                  <a:srgbClr val="2C618B"/>
                </a:solidFill>
              </a:rPr>
              <a:t>, </a:t>
            </a:r>
            <a:r>
              <a:rPr lang="en-US" dirty="0" err="1" smtClean="0">
                <a:solidFill>
                  <a:srgbClr val="2C618B"/>
                </a:solidFill>
              </a:rPr>
              <a:t>futuri</a:t>
            </a:r>
            <a:r>
              <a:rPr lang="en-US" dirty="0" smtClean="0">
                <a:solidFill>
                  <a:srgbClr val="2C618B"/>
                </a:solidFill>
              </a:rPr>
              <a:t> </a:t>
            </a:r>
            <a:r>
              <a:rPr lang="en-US" dirty="0" err="1" smtClean="0">
                <a:solidFill>
                  <a:srgbClr val="2C618B"/>
                </a:solidFill>
              </a:rPr>
              <a:t>esempi</a:t>
            </a:r>
            <a:r>
              <a:rPr lang="en-US" dirty="0" smtClean="0">
                <a:solidFill>
                  <a:srgbClr val="2C618B"/>
                </a:solidFill>
              </a:rPr>
              <a:t> di vita, </a:t>
            </a:r>
            <a:r>
              <a:rPr lang="mr-IN" dirty="0" smtClean="0">
                <a:solidFill>
                  <a:srgbClr val="2C618B"/>
                </a:solidFill>
              </a:rPr>
              <a:t>…………</a:t>
            </a:r>
            <a:r>
              <a:rPr lang="it-IT" dirty="0" smtClean="0">
                <a:solidFill>
                  <a:srgbClr val="2C618B"/>
                </a:solidFill>
              </a:rPr>
              <a:t>.</a:t>
            </a:r>
            <a:endParaRPr lang="en-US" dirty="0" smtClean="0">
              <a:solidFill>
                <a:srgbClr val="2C618B"/>
              </a:solidFill>
            </a:endParaRPr>
          </a:p>
          <a:p>
            <a:pPr marL="101600" indent="0">
              <a:buNone/>
            </a:pPr>
            <a:endParaRPr lang="en-US" dirty="0">
              <a:solidFill>
                <a:srgbClr val="2C618B"/>
              </a:solidFill>
            </a:endParaRPr>
          </a:p>
          <a:p>
            <a:pPr marL="101600" indent="0">
              <a:buNone/>
            </a:pPr>
            <a:endParaRPr lang="en-US" dirty="0">
              <a:solidFill>
                <a:srgbClr val="2C618B"/>
              </a:solidFill>
            </a:endParaRPr>
          </a:p>
        </p:txBody>
      </p:sp>
      <p:sp>
        <p:nvSpPr>
          <p:cNvPr id="6" name="Slide Number Placeholder 5"/>
          <p:cNvSpPr>
            <a:spLocks noGrp="1"/>
          </p:cNvSpPr>
          <p:nvPr>
            <p:ph type="sldNum" idx="12"/>
          </p:nvPr>
        </p:nvSpPr>
        <p:spPr/>
        <p:txBody>
          <a:bodyPr/>
          <a:lstStyle/>
          <a:p>
            <a:fld id="{00000000-1234-1234-1234-123412341234}" type="slidenum">
              <a:rPr lang="it-IT" smtClean="0"/>
              <a:pPr/>
              <a:t>19</a:t>
            </a:fld>
            <a:endParaRPr lang="it-IT" dirty="0"/>
          </a:p>
        </p:txBody>
      </p:sp>
      <p:sp>
        <p:nvSpPr>
          <p:cNvPr id="7" name="Footer Placeholder 6"/>
          <p:cNvSpPr>
            <a:spLocks noGrp="1"/>
          </p:cNvSpPr>
          <p:nvPr>
            <p:ph type="ftr" sz="quarter" idx="13"/>
          </p:nvPr>
        </p:nvSpPr>
        <p:spPr/>
        <p:txBody>
          <a:bodyPr/>
          <a:lstStyle/>
          <a:p>
            <a:r>
              <a:rPr lang="it-IT" dirty="0"/>
              <a:t>Cercare è un lavoro che inizia molto presto </a:t>
            </a:r>
            <a:r>
              <a:rPr lang="mr-IN" dirty="0"/>
              <a:t>–</a:t>
            </a:r>
            <a:r>
              <a:rPr lang="it-IT" dirty="0"/>
              <a:t> l’esempio del career </a:t>
            </a:r>
            <a:r>
              <a:rPr lang="it-IT" dirty="0" err="1"/>
              <a:t>day</a:t>
            </a:r>
            <a:r>
              <a:rPr lang="it-IT" dirty="0"/>
              <a:t> cattolica</a:t>
            </a:r>
          </a:p>
        </p:txBody>
      </p:sp>
    </p:spTree>
    <p:extLst>
      <p:ext uri="{BB962C8B-B14F-4D97-AF65-F5344CB8AC3E}">
        <p14:creationId xmlns:p14="http://schemas.microsoft.com/office/powerpoint/2010/main" val="3415589272"/>
      </p:ext>
    </p:extLst>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2" name="Segnaposto piè di pagina 1">
            <a:extLst>
              <a:ext uri="{FF2B5EF4-FFF2-40B4-BE49-F238E27FC236}">
                <a16:creationId xmlns:a16="http://schemas.microsoft.com/office/drawing/2014/main" xmlns="" id="{140E2F80-E854-4AA1-9CC1-FC13DDEB8B6D}"/>
              </a:ext>
            </a:extLst>
          </p:cNvPr>
          <p:cNvSpPr>
            <a:spLocks noGrp="1"/>
          </p:cNvSpPr>
          <p:nvPr>
            <p:ph type="ftr" sz="quarter" idx="13"/>
          </p:nvPr>
        </p:nvSpPr>
        <p:spPr/>
        <p:txBody>
          <a:bodyPr/>
          <a:lstStyle/>
          <a:p>
            <a:r>
              <a:rPr lang="it-IT" dirty="0"/>
              <a:t>Cercare è un lavoro che inizia molto presto </a:t>
            </a:r>
            <a:r>
              <a:rPr lang="mr-IN" dirty="0"/>
              <a:t>–</a:t>
            </a:r>
            <a:r>
              <a:rPr lang="it-IT" dirty="0"/>
              <a:t> l’esempio del career </a:t>
            </a:r>
            <a:r>
              <a:rPr lang="it-IT" dirty="0" err="1"/>
              <a:t>day</a:t>
            </a:r>
            <a:r>
              <a:rPr lang="it-IT" dirty="0"/>
              <a:t> cattolica</a:t>
            </a:r>
          </a:p>
        </p:txBody>
      </p:sp>
      <p:sp>
        <p:nvSpPr>
          <p:cNvPr id="3" name="Segnaposto numero diapositiva 2">
            <a:extLst>
              <a:ext uri="{FF2B5EF4-FFF2-40B4-BE49-F238E27FC236}">
                <a16:creationId xmlns:a16="http://schemas.microsoft.com/office/drawing/2014/main" xmlns="" id="{95590DD3-6B36-4E04-A05E-5C2234002AD2}"/>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2</a:t>
            </a:fld>
            <a:endParaRPr lang="it-IT"/>
          </a:p>
        </p:txBody>
      </p:sp>
      <p:pic>
        <p:nvPicPr>
          <p:cNvPr id="11" name="Immagine 3"/>
          <p:cNvPicPr>
            <a:picLocks noChangeAspect="1"/>
          </p:cNvPicPr>
          <p:nvPr/>
        </p:nvPicPr>
        <p:blipFill>
          <a:blip r:embed="rId3">
            <a:extLst>
              <a:ext uri="{28A0092B-C50C-407E-A947-70E740481C1C}">
                <a14:useLocalDpi xmlns:a14="http://schemas.microsoft.com/office/drawing/2010/main" val="0"/>
              </a:ext>
            </a:extLst>
          </a:blip>
          <a:srcRect r="45753"/>
          <a:stretch>
            <a:fillRect/>
          </a:stretch>
        </p:blipFill>
        <p:spPr bwMode="auto">
          <a:xfrm>
            <a:off x="601663" y="438150"/>
            <a:ext cx="3409950" cy="159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asellaDiTesto 12"/>
          <p:cNvSpPr txBox="1"/>
          <p:nvPr/>
        </p:nvSpPr>
        <p:spPr>
          <a:xfrm>
            <a:off x="6374849" y="3379639"/>
            <a:ext cx="2524675" cy="2246769"/>
          </a:xfrm>
          <a:prstGeom prst="rect">
            <a:avLst/>
          </a:prstGeom>
          <a:noFill/>
        </p:spPr>
        <p:txBody>
          <a:bodyPr wrap="square">
            <a:spAutoFit/>
          </a:bodyPr>
          <a:lstStyle/>
          <a:p>
            <a:pPr fontAlgn="auto">
              <a:spcBef>
                <a:spcPts val="0"/>
              </a:spcBef>
              <a:spcAft>
                <a:spcPts val="0"/>
              </a:spcAft>
              <a:defRPr/>
            </a:pPr>
            <a:r>
              <a:rPr lang="it-IT" b="1" dirty="0" smtClean="0">
                <a:solidFill>
                  <a:srgbClr val="FFFFFF"/>
                </a:solidFill>
                <a:latin typeface="+mj-lt"/>
                <a:ea typeface="+mn-ea"/>
                <a:cs typeface="Century Gothic"/>
              </a:rPr>
              <a:t>Il calendario </a:t>
            </a:r>
            <a:r>
              <a:rPr lang="it-IT" sz="1400" b="1" dirty="0" smtClean="0">
                <a:solidFill>
                  <a:srgbClr val="FFFFFF"/>
                </a:solidFill>
                <a:latin typeface="+mj-lt"/>
                <a:ea typeface="+mn-ea"/>
                <a:cs typeface="Century Gothic"/>
              </a:rPr>
              <a:t>2018</a:t>
            </a:r>
            <a:endParaRPr lang="it-IT" sz="1400" b="1" dirty="0">
              <a:solidFill>
                <a:srgbClr val="FFFFFF"/>
              </a:solidFill>
              <a:latin typeface="+mj-lt"/>
              <a:ea typeface="+mn-ea"/>
              <a:cs typeface="Century Gothic"/>
            </a:endParaRPr>
          </a:p>
          <a:p>
            <a:pPr fontAlgn="auto">
              <a:spcBef>
                <a:spcPts val="0"/>
              </a:spcBef>
              <a:spcAft>
                <a:spcPts val="0"/>
              </a:spcAft>
              <a:defRPr/>
            </a:pPr>
            <a:endParaRPr lang="it-IT" sz="1400" u="sng" dirty="0">
              <a:latin typeface="+mj-lt"/>
              <a:ea typeface="+mn-ea"/>
              <a:cs typeface="Century Gothic"/>
            </a:endParaRPr>
          </a:p>
          <a:p>
            <a:pPr fontAlgn="auto">
              <a:spcBef>
                <a:spcPts val="0"/>
              </a:spcBef>
              <a:spcAft>
                <a:spcPts val="0"/>
              </a:spcAft>
              <a:defRPr/>
            </a:pPr>
            <a:r>
              <a:rPr lang="it-IT" sz="1400" b="1" dirty="0">
                <a:solidFill>
                  <a:schemeClr val="bg1">
                    <a:lumMod val="75000"/>
                  </a:schemeClr>
                </a:solidFill>
                <a:latin typeface="+mj-lt"/>
                <a:ea typeface="+mn-ea"/>
                <a:cs typeface="Century Gothic"/>
              </a:rPr>
              <a:t>VENERDÌ 4 MAGGIO</a:t>
            </a:r>
            <a:r>
              <a:rPr lang="it-IT" sz="1400" dirty="0">
                <a:solidFill>
                  <a:schemeClr val="bg1">
                    <a:lumMod val="75000"/>
                  </a:schemeClr>
                </a:solidFill>
                <a:latin typeface="+mj-lt"/>
                <a:ea typeface="+mn-ea"/>
                <a:cs typeface="Century Gothic"/>
              </a:rPr>
              <a:t> - Università </a:t>
            </a:r>
            <a:r>
              <a:rPr lang="it-IT" sz="1400" dirty="0" smtClean="0">
                <a:solidFill>
                  <a:schemeClr val="bg1">
                    <a:lumMod val="75000"/>
                  </a:schemeClr>
                </a:solidFill>
                <a:latin typeface="+mj-lt"/>
                <a:ea typeface="+mn-ea"/>
                <a:cs typeface="Century Gothic"/>
              </a:rPr>
              <a:t>Cattolica Brescia</a:t>
            </a:r>
            <a:endParaRPr lang="it-IT" sz="1400" dirty="0">
              <a:solidFill>
                <a:schemeClr val="bg1">
                  <a:lumMod val="75000"/>
                </a:schemeClr>
              </a:solidFill>
              <a:latin typeface="+mj-lt"/>
              <a:ea typeface="+mn-ea"/>
              <a:cs typeface="Century Gothic"/>
            </a:endParaRPr>
          </a:p>
          <a:p>
            <a:pPr fontAlgn="auto">
              <a:spcBef>
                <a:spcPts val="0"/>
              </a:spcBef>
              <a:spcAft>
                <a:spcPts val="0"/>
              </a:spcAft>
              <a:defRPr/>
            </a:pPr>
            <a:r>
              <a:rPr lang="it-IT" sz="1400" b="1" dirty="0">
                <a:solidFill>
                  <a:schemeClr val="bg1">
                    <a:lumMod val="75000"/>
                  </a:schemeClr>
                </a:solidFill>
                <a:latin typeface="+mj-lt"/>
                <a:ea typeface="+mn-ea"/>
                <a:cs typeface="Century Gothic"/>
              </a:rPr>
              <a:t>GIOVEDÌ 17 MAGGIO</a:t>
            </a:r>
            <a:r>
              <a:rPr lang="it-IT" sz="1400" dirty="0">
                <a:solidFill>
                  <a:schemeClr val="bg1">
                    <a:lumMod val="75000"/>
                  </a:schemeClr>
                </a:solidFill>
                <a:latin typeface="+mj-lt"/>
                <a:ea typeface="+mn-ea"/>
                <a:cs typeface="Century Gothic"/>
              </a:rPr>
              <a:t> - Università Cattolica </a:t>
            </a:r>
            <a:r>
              <a:rPr lang="it-IT" sz="1400" dirty="0" smtClean="0">
                <a:solidFill>
                  <a:schemeClr val="bg1">
                    <a:lumMod val="75000"/>
                  </a:schemeClr>
                </a:solidFill>
                <a:latin typeface="+mj-lt"/>
                <a:ea typeface="+mn-ea"/>
                <a:cs typeface="Century Gothic"/>
              </a:rPr>
              <a:t>Roma</a:t>
            </a:r>
            <a:endParaRPr lang="it-IT" sz="1400" dirty="0">
              <a:solidFill>
                <a:schemeClr val="bg1">
                  <a:lumMod val="75000"/>
                </a:schemeClr>
              </a:solidFill>
              <a:latin typeface="+mj-lt"/>
              <a:ea typeface="+mn-ea"/>
              <a:cs typeface="Century Gothic"/>
            </a:endParaRPr>
          </a:p>
          <a:p>
            <a:pPr fontAlgn="auto">
              <a:spcBef>
                <a:spcPts val="0"/>
              </a:spcBef>
              <a:spcAft>
                <a:spcPts val="0"/>
              </a:spcAft>
              <a:defRPr/>
            </a:pPr>
            <a:r>
              <a:rPr lang="it-IT" sz="1400" b="1" dirty="0">
                <a:solidFill>
                  <a:srgbClr val="FFFFFF"/>
                </a:solidFill>
                <a:latin typeface="+mj-lt"/>
                <a:ea typeface="+mn-ea"/>
                <a:cs typeface="Century Gothic"/>
              </a:rPr>
              <a:t>MARTEDÌ 9 OTTOBRE</a:t>
            </a:r>
            <a:r>
              <a:rPr lang="it-IT" sz="1400" dirty="0">
                <a:solidFill>
                  <a:srgbClr val="FFFFFF"/>
                </a:solidFill>
                <a:latin typeface="+mj-lt"/>
                <a:ea typeface="+mn-ea"/>
                <a:cs typeface="Century Gothic"/>
              </a:rPr>
              <a:t> - Università Cattolica </a:t>
            </a:r>
            <a:r>
              <a:rPr lang="it-IT" sz="1400" dirty="0" smtClean="0">
                <a:solidFill>
                  <a:srgbClr val="FFFFFF"/>
                </a:solidFill>
                <a:latin typeface="+mj-lt"/>
                <a:ea typeface="+mn-ea"/>
                <a:cs typeface="Century Gothic"/>
              </a:rPr>
              <a:t>Milano</a:t>
            </a:r>
            <a:endParaRPr lang="it-IT" sz="1400" dirty="0">
              <a:solidFill>
                <a:srgbClr val="FFFFFF"/>
              </a:solidFill>
              <a:latin typeface="+mj-lt"/>
              <a:ea typeface="+mn-ea"/>
              <a:cs typeface="Century Gothic"/>
            </a:endParaRPr>
          </a:p>
          <a:p>
            <a:pPr fontAlgn="auto">
              <a:spcBef>
                <a:spcPts val="0"/>
              </a:spcBef>
              <a:spcAft>
                <a:spcPts val="0"/>
              </a:spcAft>
              <a:defRPr/>
            </a:pPr>
            <a:r>
              <a:rPr lang="it-IT" sz="1400" b="1" dirty="0">
                <a:solidFill>
                  <a:srgbClr val="FFFFFF"/>
                </a:solidFill>
                <a:latin typeface="+mj-lt"/>
                <a:ea typeface="+mn-ea"/>
                <a:cs typeface="Century Gothic"/>
              </a:rPr>
              <a:t>MARTEDÌ 13 NOVEMBRE</a:t>
            </a:r>
            <a:r>
              <a:rPr lang="it-IT" sz="1400" dirty="0">
                <a:solidFill>
                  <a:srgbClr val="FFFFFF"/>
                </a:solidFill>
                <a:latin typeface="+mj-lt"/>
                <a:ea typeface="+mn-ea"/>
                <a:cs typeface="Century Gothic"/>
              </a:rPr>
              <a:t> - Università </a:t>
            </a:r>
            <a:r>
              <a:rPr lang="it-IT" sz="1400" dirty="0" smtClean="0">
                <a:solidFill>
                  <a:srgbClr val="FFFFFF"/>
                </a:solidFill>
                <a:latin typeface="+mj-lt"/>
                <a:ea typeface="+mn-ea"/>
                <a:cs typeface="Century Gothic"/>
              </a:rPr>
              <a:t>Cattolica </a:t>
            </a:r>
            <a:r>
              <a:rPr lang="it-IT" sz="1400" dirty="0">
                <a:solidFill>
                  <a:srgbClr val="FFFFFF"/>
                </a:solidFill>
                <a:latin typeface="+mj-lt"/>
                <a:ea typeface="+mn-ea"/>
                <a:cs typeface="Century Gothic"/>
              </a:rPr>
              <a:t>Piacenza</a:t>
            </a:r>
          </a:p>
        </p:txBody>
      </p:sp>
      <p:pic>
        <p:nvPicPr>
          <p:cNvPr id="14" name="Immagine 12"/>
          <p:cNvPicPr>
            <a:picLocks noChangeAspect="1"/>
          </p:cNvPicPr>
          <p:nvPr/>
        </p:nvPicPr>
        <p:blipFill>
          <a:blip r:embed="rId3">
            <a:extLst>
              <a:ext uri="{28A0092B-C50C-407E-A947-70E740481C1C}">
                <a14:useLocalDpi xmlns:a14="http://schemas.microsoft.com/office/drawing/2010/main" val="0"/>
              </a:ext>
            </a:extLst>
          </a:blip>
          <a:srcRect l="81493"/>
          <a:stretch>
            <a:fillRect/>
          </a:stretch>
        </p:blipFill>
        <p:spPr bwMode="auto">
          <a:xfrm>
            <a:off x="6970713" y="438150"/>
            <a:ext cx="1057275"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ttangolo 14"/>
          <p:cNvSpPr/>
          <p:nvPr/>
        </p:nvSpPr>
        <p:spPr>
          <a:xfrm>
            <a:off x="0" y="5835650"/>
            <a:ext cx="5888038" cy="538489"/>
          </a:xfrm>
          <a:prstGeom prst="rect">
            <a:avLst/>
          </a:prstGeom>
          <a:solidFill>
            <a:srgbClr val="215590"/>
          </a:solidFill>
          <a:ln>
            <a:solidFill>
              <a:srgbClr val="4F81BD"/>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it-IT"/>
          </a:p>
        </p:txBody>
      </p:sp>
      <p:sp>
        <p:nvSpPr>
          <p:cNvPr id="16" name="CasellaDiTesto 15"/>
          <p:cNvSpPr txBox="1"/>
          <p:nvPr/>
        </p:nvSpPr>
        <p:spPr>
          <a:xfrm>
            <a:off x="904875" y="5935189"/>
            <a:ext cx="4270375" cy="369887"/>
          </a:xfrm>
          <a:prstGeom prst="rect">
            <a:avLst/>
          </a:prstGeom>
          <a:noFill/>
        </p:spPr>
        <p:txBody>
          <a:bodyPr>
            <a:spAutoFit/>
          </a:bodyPr>
          <a:lstStyle/>
          <a:p>
            <a:pPr fontAlgn="auto">
              <a:spcBef>
                <a:spcPts val="0"/>
              </a:spcBef>
              <a:spcAft>
                <a:spcPts val="0"/>
              </a:spcAft>
              <a:defRPr/>
            </a:pPr>
            <a:r>
              <a:rPr lang="it-IT" b="1" spc="300" dirty="0" err="1">
                <a:solidFill>
                  <a:srgbClr val="FFFFFF"/>
                </a:solidFill>
                <a:latin typeface="Century Gothic"/>
                <a:ea typeface="+mn-ea"/>
                <a:cs typeface="Century Gothic"/>
              </a:rPr>
              <a:t>www.careerdaycattolica.it</a:t>
            </a:r>
            <a:endParaRPr lang="it-IT" b="1" spc="300" dirty="0">
              <a:solidFill>
                <a:srgbClr val="FFFFFF"/>
              </a:solidFill>
              <a:latin typeface="Century Gothic"/>
              <a:ea typeface="+mn-ea"/>
              <a:cs typeface="Century Gothic"/>
            </a:endParaRPr>
          </a:p>
        </p:txBody>
      </p:sp>
      <p:pic>
        <p:nvPicPr>
          <p:cNvPr id="12" name="Immagin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7338" y="2784475"/>
            <a:ext cx="52324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6809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linds(horizontal)">
                                      <p:cBhvr>
                                        <p:cTn id="7" dur="1000"/>
                                        <p:tgtEl>
                                          <p:spTgt spid="1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13">
                                            <p:txEl>
                                              <p:pRg st="2" end="2"/>
                                            </p:txEl>
                                          </p:spTgt>
                                        </p:tgtEl>
                                        <p:attrNameLst>
                                          <p:attrName>style.visibility</p:attrName>
                                        </p:attrNameLst>
                                      </p:cBhvr>
                                      <p:to>
                                        <p:strVal val="visible"/>
                                      </p:to>
                                    </p:set>
                                    <p:animEffect transition="in" filter="blinds(horizontal)">
                                      <p:cBhvr>
                                        <p:cTn id="10" dur="1000"/>
                                        <p:tgtEl>
                                          <p:spTgt spid="1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13">
                                            <p:txEl>
                                              <p:pRg st="3" end="3"/>
                                            </p:txEl>
                                          </p:spTgt>
                                        </p:tgtEl>
                                        <p:attrNameLst>
                                          <p:attrName>style.visibility</p:attrName>
                                        </p:attrNameLst>
                                      </p:cBhvr>
                                      <p:to>
                                        <p:strVal val="visible"/>
                                      </p:to>
                                    </p:set>
                                    <p:animEffect transition="in" filter="blinds(horizontal)">
                                      <p:cBhvr>
                                        <p:cTn id="13" dur="1000"/>
                                        <p:tgtEl>
                                          <p:spTgt spid="13">
                                            <p:txEl>
                                              <p:pRg st="3" end="3"/>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13">
                                            <p:txEl>
                                              <p:pRg st="4" end="4"/>
                                            </p:txEl>
                                          </p:spTgt>
                                        </p:tgtEl>
                                        <p:attrNameLst>
                                          <p:attrName>style.visibility</p:attrName>
                                        </p:attrNameLst>
                                      </p:cBhvr>
                                      <p:to>
                                        <p:strVal val="visible"/>
                                      </p:to>
                                    </p:set>
                                    <p:animEffect transition="in" filter="blinds(horizontal)">
                                      <p:cBhvr>
                                        <p:cTn id="16" dur="1000"/>
                                        <p:tgtEl>
                                          <p:spTgt spid="13">
                                            <p:txEl>
                                              <p:pRg st="4" end="4"/>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13">
                                            <p:txEl>
                                              <p:pRg st="5" end="5"/>
                                            </p:txEl>
                                          </p:spTgt>
                                        </p:tgtEl>
                                        <p:attrNameLst>
                                          <p:attrName>style.visibility</p:attrName>
                                        </p:attrNameLst>
                                      </p:cBhvr>
                                      <p:to>
                                        <p:strVal val="visible"/>
                                      </p:to>
                                    </p:set>
                                    <p:animEffect transition="in" filter="blinds(horizontal)">
                                      <p:cBhvr>
                                        <p:cTn id="19" dur="1000"/>
                                        <p:tgtEl>
                                          <p:spTgt spid="1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Shape 285"/>
          <p:cNvSpPr/>
          <p:nvPr/>
        </p:nvSpPr>
        <p:spPr>
          <a:xfrm>
            <a:off x="784450" y="1379842"/>
            <a:ext cx="7563423" cy="1510882"/>
          </a:xfrm>
          <a:prstGeom prst="rect">
            <a:avLst/>
          </a:prstGeom>
        </p:spPr>
        <p:txBody>
          <a:bodyPr>
            <a:prstTxWarp prst="textPlain">
              <a:avLst/>
            </a:prstTxWarp>
          </a:bodyPr>
          <a:lstStyle/>
          <a:p>
            <a:pPr lvl="0" algn="ctr"/>
            <a:r>
              <a:rPr lang="it-IT" sz="1200" b="0" i="0" dirty="0" smtClean="0">
                <a:ln>
                  <a:noFill/>
                </a:ln>
                <a:solidFill>
                  <a:srgbClr val="FFFFFF">
                    <a:alpha val="26920"/>
                  </a:srgbClr>
                </a:solidFill>
                <a:latin typeface="Oswald"/>
              </a:rPr>
              <a:t>Grazie per l’attenzione</a:t>
            </a:r>
            <a:endParaRPr sz="1200" b="0" i="0" dirty="0">
              <a:ln>
                <a:noFill/>
              </a:ln>
              <a:solidFill>
                <a:srgbClr val="FFFFFF">
                  <a:alpha val="26920"/>
                </a:srgbClr>
              </a:solidFill>
              <a:latin typeface="Oswald"/>
            </a:endParaRPr>
          </a:p>
        </p:txBody>
      </p:sp>
      <p:sp>
        <p:nvSpPr>
          <p:cNvPr id="286" name="Shape 286"/>
          <p:cNvSpPr txBox="1">
            <a:spLocks noGrp="1"/>
          </p:cNvSpPr>
          <p:nvPr>
            <p:ph type="subTitle" idx="4294967295"/>
          </p:nvPr>
        </p:nvSpPr>
        <p:spPr>
          <a:xfrm>
            <a:off x="681694" y="3075025"/>
            <a:ext cx="6593700" cy="1046400"/>
          </a:xfrm>
          <a:prstGeom prst="rect">
            <a:avLst/>
          </a:prstGeom>
        </p:spPr>
        <p:txBody>
          <a:bodyPr spcFirstLastPara="1" wrap="square" lIns="91425" tIns="91425" rIns="91425" bIns="91425" anchor="t" anchorCtr="0">
            <a:noAutofit/>
          </a:bodyPr>
          <a:lstStyle/>
          <a:p>
            <a:pPr marL="0" lvl="0" indent="0" rtl="0">
              <a:spcBef>
                <a:spcPts val="600"/>
              </a:spcBef>
              <a:spcAft>
                <a:spcPts val="0"/>
              </a:spcAft>
              <a:buNone/>
            </a:pPr>
            <a:r>
              <a:rPr lang="it-IT" sz="2500" dirty="0" smtClean="0">
                <a:solidFill>
                  <a:schemeClr val="bg1"/>
                </a:solidFill>
                <a:highlight>
                  <a:srgbClr val="FFFFFF"/>
                </a:highlight>
                <a:latin typeface="+mj-lt"/>
                <a:ea typeface="Oswald"/>
                <a:cs typeface="Oswald"/>
                <a:sym typeface="Oswald"/>
              </a:rPr>
              <a:t>Per domande o chiarimenti resto a vostra disposizione</a:t>
            </a:r>
            <a:r>
              <a:rPr lang="it-IT" sz="2500" dirty="0">
                <a:solidFill>
                  <a:schemeClr val="bg1"/>
                </a:solidFill>
                <a:highlight>
                  <a:srgbClr val="FFFFFF"/>
                </a:highlight>
                <a:latin typeface="+mj-lt"/>
                <a:ea typeface="Oswald"/>
                <a:cs typeface="Oswald"/>
                <a:sym typeface="Oswald"/>
              </a:rPr>
              <a:t> </a:t>
            </a:r>
            <a:r>
              <a:rPr lang="it-IT" sz="2500" dirty="0" smtClean="0">
                <a:solidFill>
                  <a:schemeClr val="bg1"/>
                </a:solidFill>
                <a:highlight>
                  <a:srgbClr val="FFFFFF"/>
                </a:highlight>
                <a:latin typeface="+mj-lt"/>
                <a:ea typeface="Oswald"/>
                <a:cs typeface="Oswald"/>
                <a:sym typeface="Oswald"/>
              </a:rPr>
              <a:t>anche via mail</a:t>
            </a:r>
            <a:endParaRPr sz="2500" dirty="0">
              <a:solidFill>
                <a:schemeClr val="bg1"/>
              </a:solidFill>
              <a:highlight>
                <a:srgbClr val="FFFFFF"/>
              </a:highlight>
              <a:latin typeface="+mj-lt"/>
              <a:ea typeface="Oswald"/>
              <a:cs typeface="Oswald"/>
              <a:sym typeface="Oswald"/>
            </a:endParaRPr>
          </a:p>
        </p:txBody>
      </p:sp>
      <p:sp>
        <p:nvSpPr>
          <p:cNvPr id="287" name="Shape 287"/>
          <p:cNvSpPr txBox="1">
            <a:spLocks noGrp="1"/>
          </p:cNvSpPr>
          <p:nvPr>
            <p:ph type="body" idx="4294967295"/>
          </p:nvPr>
        </p:nvSpPr>
        <p:spPr>
          <a:xfrm>
            <a:off x="685800" y="4935175"/>
            <a:ext cx="7611600" cy="14040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it-IT" sz="2400" dirty="0" smtClean="0">
                <a:solidFill>
                  <a:schemeClr val="bg1"/>
                </a:solidFill>
                <a:latin typeface="+mj-lt"/>
              </a:rPr>
              <a:t>Scrivete a:</a:t>
            </a:r>
            <a:endParaRPr lang="it-IT" sz="2400" dirty="0">
              <a:solidFill>
                <a:schemeClr val="bg1"/>
              </a:solidFill>
              <a:latin typeface="+mj-lt"/>
            </a:endParaRPr>
          </a:p>
          <a:p>
            <a:pPr marL="0" lvl="0" indent="0" rtl="0">
              <a:spcBef>
                <a:spcPts val="0"/>
              </a:spcBef>
              <a:spcAft>
                <a:spcPts val="0"/>
              </a:spcAft>
              <a:buNone/>
            </a:pPr>
            <a:r>
              <a:rPr lang="it-IT" sz="2400" dirty="0" err="1">
                <a:solidFill>
                  <a:schemeClr val="bg1"/>
                </a:solidFill>
                <a:latin typeface="+mj-lt"/>
                <a:hlinkClick r:id="rId3"/>
              </a:rPr>
              <a:t>p</a:t>
            </a:r>
            <a:r>
              <a:rPr lang="it-IT" sz="2400" dirty="0" err="1" smtClean="0">
                <a:solidFill>
                  <a:schemeClr val="bg1"/>
                </a:solidFill>
                <a:latin typeface="+mj-lt"/>
                <a:hlinkClick r:id="rId3"/>
              </a:rPr>
              <a:t>aolo.marchetti@mail-people.</a:t>
            </a:r>
            <a:r>
              <a:rPr lang="it-IT" sz="2400" dirty="0" err="1" smtClean="0">
                <a:solidFill>
                  <a:schemeClr val="tx1"/>
                </a:solidFill>
                <a:latin typeface="+mj-lt"/>
              </a:rPr>
              <a:t>it</a:t>
            </a:r>
            <a:endParaRPr lang="it-IT" sz="2400" dirty="0">
              <a:solidFill>
                <a:schemeClr val="tx1"/>
              </a:solidFill>
              <a:latin typeface="+mj-lt"/>
            </a:endParaRPr>
          </a:p>
          <a:p>
            <a:pPr marL="0" lvl="0" indent="0" rtl="0">
              <a:spcBef>
                <a:spcPts val="0"/>
              </a:spcBef>
              <a:spcAft>
                <a:spcPts val="0"/>
              </a:spcAft>
              <a:buNone/>
            </a:pPr>
            <a:endParaRPr sz="2400" dirty="0">
              <a:solidFill>
                <a:schemeClr val="bg1"/>
              </a:solidFill>
            </a:endParaRPr>
          </a:p>
        </p:txBody>
      </p:sp>
      <p:sp>
        <p:nvSpPr>
          <p:cNvPr id="2" name="Segnaposto piè di pagina 1">
            <a:extLst>
              <a:ext uri="{FF2B5EF4-FFF2-40B4-BE49-F238E27FC236}">
                <a16:creationId xmlns:a16="http://schemas.microsoft.com/office/drawing/2014/main" xmlns="" id="{166EDF6A-44D3-490A-92C3-CA1569F8DAE9}"/>
              </a:ext>
            </a:extLst>
          </p:cNvPr>
          <p:cNvSpPr>
            <a:spLocks noGrp="1"/>
          </p:cNvSpPr>
          <p:nvPr>
            <p:ph type="ftr" sz="quarter" idx="13"/>
          </p:nvPr>
        </p:nvSpPr>
        <p:spPr/>
        <p:txBody>
          <a:bodyPr/>
          <a:lstStyle/>
          <a:p>
            <a:r>
              <a:rPr lang="it-IT" dirty="0"/>
              <a:t>Cercare è un lavoro che inizia molto presto </a:t>
            </a:r>
            <a:r>
              <a:rPr lang="mr-IN" dirty="0"/>
              <a:t>–</a:t>
            </a:r>
            <a:r>
              <a:rPr lang="it-IT" dirty="0"/>
              <a:t> l’esempio del career </a:t>
            </a:r>
            <a:r>
              <a:rPr lang="it-IT" dirty="0" err="1"/>
              <a:t>day</a:t>
            </a:r>
            <a:r>
              <a:rPr lang="it-IT" dirty="0"/>
              <a:t> cattolica</a:t>
            </a:r>
          </a:p>
        </p:txBody>
      </p:sp>
      <p:sp>
        <p:nvSpPr>
          <p:cNvPr id="3" name="Segnaposto numero diapositiva 2">
            <a:extLst>
              <a:ext uri="{FF2B5EF4-FFF2-40B4-BE49-F238E27FC236}">
                <a16:creationId xmlns:a16="http://schemas.microsoft.com/office/drawing/2014/main" xmlns="" id="{69EBBCFC-94E9-433D-8020-7B490F6761DB}"/>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20</a:t>
            </a:fld>
            <a:endParaRPr lang="it-IT"/>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2" name="Segnaposto piè di pagina 1">
            <a:extLst>
              <a:ext uri="{FF2B5EF4-FFF2-40B4-BE49-F238E27FC236}">
                <a16:creationId xmlns:a16="http://schemas.microsoft.com/office/drawing/2014/main" xmlns="" id="{A5488D71-26ED-45E7-A43E-0475925253C8}"/>
              </a:ext>
            </a:extLst>
          </p:cNvPr>
          <p:cNvSpPr>
            <a:spLocks noGrp="1"/>
          </p:cNvSpPr>
          <p:nvPr>
            <p:ph type="ftr" sz="quarter" idx="13"/>
          </p:nvPr>
        </p:nvSpPr>
        <p:spPr/>
        <p:txBody>
          <a:bodyPr/>
          <a:lstStyle/>
          <a:p>
            <a:r>
              <a:rPr lang="it-IT" dirty="0"/>
              <a:t>Cercare è un lavoro che inizia molto presto </a:t>
            </a:r>
            <a:r>
              <a:rPr lang="mr-IN" dirty="0"/>
              <a:t>–</a:t>
            </a:r>
            <a:r>
              <a:rPr lang="it-IT" dirty="0"/>
              <a:t> l’esempio del career </a:t>
            </a:r>
            <a:r>
              <a:rPr lang="it-IT" dirty="0" err="1"/>
              <a:t>day</a:t>
            </a:r>
            <a:r>
              <a:rPr lang="it-IT" dirty="0"/>
              <a:t> cattolica</a:t>
            </a:r>
          </a:p>
        </p:txBody>
      </p:sp>
      <p:sp>
        <p:nvSpPr>
          <p:cNvPr id="3" name="Segnaposto numero diapositiva 2">
            <a:extLst>
              <a:ext uri="{FF2B5EF4-FFF2-40B4-BE49-F238E27FC236}">
                <a16:creationId xmlns:a16="http://schemas.microsoft.com/office/drawing/2014/main" xmlns="" id="{786FA149-4C1C-4CCB-B5B3-9D8E4899E026}"/>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3</a:t>
            </a:fld>
            <a:endParaRPr lang="it-IT"/>
          </a:p>
        </p:txBody>
      </p:sp>
      <p:graphicFrame>
        <p:nvGraphicFramePr>
          <p:cNvPr id="10" name="Tabella 9"/>
          <p:cNvGraphicFramePr>
            <a:graphicFrameLocks noGrp="1"/>
          </p:cNvGraphicFramePr>
          <p:nvPr>
            <p:extLst>
              <p:ext uri="{D42A27DB-BD31-4B8C-83A1-F6EECF244321}">
                <p14:modId xmlns:p14="http://schemas.microsoft.com/office/powerpoint/2010/main" val="814463340"/>
              </p:ext>
            </p:extLst>
          </p:nvPr>
        </p:nvGraphicFramePr>
        <p:xfrm>
          <a:off x="355600" y="1585799"/>
          <a:ext cx="8434388" cy="1909763"/>
        </p:xfrm>
        <a:graphic>
          <a:graphicData uri="http://schemas.openxmlformats.org/drawingml/2006/table">
            <a:tbl>
              <a:tblPr/>
              <a:tblGrid>
                <a:gridCol w="8434388"/>
              </a:tblGrid>
              <a:tr h="1909763">
                <a:tc>
                  <a:txBody>
                    <a:bodyPr/>
                    <a:lstStyle/>
                    <a:p>
                      <a:endParaRPr lang="it-IT" sz="1800" dirty="0"/>
                    </a:p>
                  </a:txBody>
                  <a:tcPr marL="91449" marR="91449" marT="45727" marB="45727">
                    <a:lnL w="12700" cmpd="sng">
                      <a:solidFill>
                        <a:srgbClr val="000000"/>
                      </a:solidFill>
                      <a:prstDash val="solid"/>
                    </a:lnL>
                    <a:lnR w="12700" cmpd="sng">
                      <a:solidFill>
                        <a:srgbClr val="000000"/>
                      </a:solidFill>
                      <a:prstDash val="solid"/>
                    </a:lnR>
                    <a:lnT w="12700" cmpd="sng">
                      <a:solidFill>
                        <a:srgbClr val="000000"/>
                      </a:solidFill>
                      <a:prstDash val="solid"/>
                    </a:lnT>
                    <a:lnB w="12700" cmpd="sng">
                      <a:solidFill>
                        <a:srgbClr val="000000"/>
                      </a:solidFill>
                      <a:prstDash val="solid"/>
                    </a:lnB>
                  </a:tcPr>
                </a:tc>
              </a:tr>
            </a:tbl>
          </a:graphicData>
        </a:graphic>
      </p:graphicFrame>
      <p:graphicFrame>
        <p:nvGraphicFramePr>
          <p:cNvPr id="11" name="Tabella 10"/>
          <p:cNvGraphicFramePr>
            <a:graphicFrameLocks noGrp="1"/>
          </p:cNvGraphicFramePr>
          <p:nvPr>
            <p:extLst>
              <p:ext uri="{D42A27DB-BD31-4B8C-83A1-F6EECF244321}">
                <p14:modId xmlns:p14="http://schemas.microsoft.com/office/powerpoint/2010/main" val="3344070351"/>
              </p:ext>
            </p:extLst>
          </p:nvPr>
        </p:nvGraphicFramePr>
        <p:xfrm>
          <a:off x="355600" y="3624149"/>
          <a:ext cx="8434388" cy="2613025"/>
        </p:xfrm>
        <a:graphic>
          <a:graphicData uri="http://schemas.openxmlformats.org/drawingml/2006/table">
            <a:tbl>
              <a:tblPr/>
              <a:tblGrid>
                <a:gridCol w="8434388"/>
              </a:tblGrid>
              <a:tr h="2613025">
                <a:tc>
                  <a:txBody>
                    <a:bodyPr/>
                    <a:lstStyle/>
                    <a:p>
                      <a:endParaRPr lang="it-IT" sz="1800" dirty="0"/>
                    </a:p>
                  </a:txBody>
                  <a:tcPr marL="91449" marR="91449" marT="45726" marB="45726">
                    <a:lnL w="12700" cmpd="sng">
                      <a:solidFill>
                        <a:srgbClr val="000000"/>
                      </a:solidFill>
                      <a:prstDash val="solid"/>
                    </a:lnL>
                    <a:lnR w="12700" cmpd="sng">
                      <a:solidFill>
                        <a:srgbClr val="000000"/>
                      </a:solidFill>
                      <a:prstDash val="solid"/>
                    </a:lnR>
                    <a:lnT w="12700" cmpd="sng">
                      <a:solidFill>
                        <a:srgbClr val="000000"/>
                      </a:solidFill>
                      <a:prstDash val="solid"/>
                    </a:lnT>
                    <a:lnB w="12700" cmpd="sng">
                      <a:solidFill>
                        <a:srgbClr val="000000"/>
                      </a:solidFill>
                      <a:prstDash val="solid"/>
                    </a:lnB>
                  </a:tcPr>
                </a:tc>
              </a:tr>
            </a:tbl>
          </a:graphicData>
        </a:graphic>
      </p:graphicFrame>
      <p:sp>
        <p:nvSpPr>
          <p:cNvPr id="12" name="Titolo 1"/>
          <p:cNvSpPr>
            <a:spLocks noGrp="1"/>
          </p:cNvSpPr>
          <p:nvPr>
            <p:ph type="title"/>
          </p:nvPr>
        </p:nvSpPr>
        <p:spPr>
          <a:xfrm>
            <a:off x="457200" y="112713"/>
            <a:ext cx="8229600" cy="1143000"/>
          </a:xfrm>
        </p:spPr>
        <p:txBody>
          <a:bodyPr/>
          <a:lstStyle/>
          <a:p>
            <a:pPr eaLnBrk="1" hangingPunct="1"/>
            <a:r>
              <a:rPr lang="it-IT" sz="3200" b="1" dirty="0">
                <a:solidFill>
                  <a:srgbClr val="1E5289"/>
                </a:solidFill>
                <a:cs typeface="Century Gothic" charset="0"/>
              </a:rPr>
              <a:t>L’UNIVERSITÀ CATTOLICA</a:t>
            </a:r>
          </a:p>
        </p:txBody>
      </p:sp>
      <p:sp>
        <p:nvSpPr>
          <p:cNvPr id="13" name="Segnaposto contenuto 2"/>
          <p:cNvSpPr txBox="1">
            <a:spLocks/>
          </p:cNvSpPr>
          <p:nvPr/>
        </p:nvSpPr>
        <p:spPr>
          <a:xfrm>
            <a:off x="457200" y="839185"/>
            <a:ext cx="8229600" cy="699400"/>
          </a:xfrm>
          <a:prstGeom prst="rect">
            <a:avLst/>
          </a:prstGeom>
          <a:noFill/>
          <a:ln>
            <a:noFill/>
          </a:ln>
        </p:spPr>
        <p:txBody>
          <a:bodyPr spcFirstLastPara="1" wrap="square" lIns="91425" tIns="91425" rIns="91425" bIns="91425" anchor="t" anchorCtr="0"/>
          <a:lstStyle>
            <a:defPPr marR="0" lvl="0" algn="l" rtl="0">
              <a:lnSpc>
                <a:spcPct val="100000"/>
              </a:lnSpc>
              <a:spcBef>
                <a:spcPts val="0"/>
              </a:spcBef>
              <a:spcAft>
                <a:spcPts val="0"/>
              </a:spcAft>
            </a:defPPr>
            <a:lvl1pPr marL="457200" marR="0" lvl="0" indent="-393700" algn="l" rtl="0">
              <a:lnSpc>
                <a:spcPct val="100000"/>
              </a:lnSpc>
              <a:spcBef>
                <a:spcPts val="600"/>
              </a:spcBef>
              <a:spcAft>
                <a:spcPts val="0"/>
              </a:spcAft>
              <a:buClr>
                <a:srgbClr val="FFFFFF"/>
              </a:buClr>
              <a:buSzPts val="2600"/>
              <a:buFont typeface="Open Sans"/>
              <a:buChar char="◇"/>
              <a:defRPr sz="2600" b="0" i="0" u="none" strike="noStrike" cap="none">
                <a:solidFill>
                  <a:srgbClr val="212131"/>
                </a:solidFill>
                <a:latin typeface="+mj-lt"/>
                <a:ea typeface="Open Sans"/>
                <a:cs typeface="Open Sans"/>
                <a:sym typeface="Open Sans"/>
              </a:defRPr>
            </a:lvl1pPr>
            <a:lvl2pPr marL="914400" marR="0" lvl="1" indent="-393700" algn="l" rtl="0">
              <a:lnSpc>
                <a:spcPct val="100000"/>
              </a:lnSpc>
              <a:spcBef>
                <a:spcPts val="0"/>
              </a:spcBef>
              <a:spcAft>
                <a:spcPts val="0"/>
              </a:spcAft>
              <a:buClr>
                <a:srgbClr val="FFFFFF"/>
              </a:buClr>
              <a:buSzPts val="2600"/>
              <a:buFont typeface="Open Sans"/>
              <a:buChar char="○"/>
              <a:defRPr sz="2600" b="0" i="0" u="none" strike="noStrike" cap="none">
                <a:solidFill>
                  <a:srgbClr val="FFFFFF"/>
                </a:solidFill>
                <a:latin typeface="Open Sans"/>
                <a:ea typeface="Open Sans"/>
                <a:cs typeface="Open Sans"/>
                <a:sym typeface="Open Sans"/>
              </a:defRPr>
            </a:lvl2pPr>
            <a:lvl3pPr marL="1371600" marR="0" lvl="2" indent="-393700" algn="l" rtl="0">
              <a:lnSpc>
                <a:spcPct val="100000"/>
              </a:lnSpc>
              <a:spcBef>
                <a:spcPts val="0"/>
              </a:spcBef>
              <a:spcAft>
                <a:spcPts val="0"/>
              </a:spcAft>
              <a:buClr>
                <a:srgbClr val="FFFFFF"/>
              </a:buClr>
              <a:buSzPts val="2600"/>
              <a:buFont typeface="Open Sans"/>
              <a:buChar char="■"/>
              <a:defRPr sz="2600" b="0" i="0" u="none" strike="noStrike" cap="none">
                <a:solidFill>
                  <a:srgbClr val="FFFFFF"/>
                </a:solidFill>
                <a:latin typeface="Open Sans"/>
                <a:ea typeface="Open Sans"/>
                <a:cs typeface="Open Sans"/>
                <a:sym typeface="Open Sans"/>
              </a:defRPr>
            </a:lvl3pPr>
            <a:lvl4pPr marL="1828800" marR="0" lvl="3" indent="-393700" algn="l" rtl="0">
              <a:lnSpc>
                <a:spcPct val="100000"/>
              </a:lnSpc>
              <a:spcBef>
                <a:spcPts val="0"/>
              </a:spcBef>
              <a:spcAft>
                <a:spcPts val="0"/>
              </a:spcAft>
              <a:buClr>
                <a:srgbClr val="FFFFFF"/>
              </a:buClr>
              <a:buSzPts val="2600"/>
              <a:buFont typeface="Open Sans"/>
              <a:buChar char="●"/>
              <a:defRPr sz="2600" b="0" i="0" u="none" strike="noStrike" cap="none">
                <a:solidFill>
                  <a:srgbClr val="FFFFFF"/>
                </a:solidFill>
                <a:latin typeface="Open Sans"/>
                <a:ea typeface="Open Sans"/>
                <a:cs typeface="Open Sans"/>
                <a:sym typeface="Open Sans"/>
              </a:defRPr>
            </a:lvl4pPr>
            <a:lvl5pPr marL="2286000" marR="0" lvl="4" indent="-393700" algn="l" rtl="0">
              <a:lnSpc>
                <a:spcPct val="100000"/>
              </a:lnSpc>
              <a:spcBef>
                <a:spcPts val="0"/>
              </a:spcBef>
              <a:spcAft>
                <a:spcPts val="0"/>
              </a:spcAft>
              <a:buClr>
                <a:srgbClr val="FFFFFF"/>
              </a:buClr>
              <a:buSzPts val="2600"/>
              <a:buFont typeface="Open Sans"/>
              <a:buChar char="○"/>
              <a:defRPr sz="2600" b="0" i="0" u="none" strike="noStrike" cap="none">
                <a:solidFill>
                  <a:srgbClr val="FFFFFF"/>
                </a:solidFill>
                <a:latin typeface="Open Sans"/>
                <a:ea typeface="Open Sans"/>
                <a:cs typeface="Open Sans"/>
                <a:sym typeface="Open Sans"/>
              </a:defRPr>
            </a:lvl5pPr>
            <a:lvl6pPr marL="2743200" marR="0" lvl="5" indent="-393700" algn="l" rtl="0">
              <a:lnSpc>
                <a:spcPct val="100000"/>
              </a:lnSpc>
              <a:spcBef>
                <a:spcPts val="0"/>
              </a:spcBef>
              <a:spcAft>
                <a:spcPts val="0"/>
              </a:spcAft>
              <a:buClr>
                <a:srgbClr val="FFFFFF"/>
              </a:buClr>
              <a:buSzPts val="2600"/>
              <a:buFont typeface="Open Sans"/>
              <a:buChar char="■"/>
              <a:defRPr sz="2600" b="0" i="0" u="none" strike="noStrike" cap="none">
                <a:solidFill>
                  <a:srgbClr val="FFFFFF"/>
                </a:solidFill>
                <a:latin typeface="Open Sans"/>
                <a:ea typeface="Open Sans"/>
                <a:cs typeface="Open Sans"/>
                <a:sym typeface="Open Sans"/>
              </a:defRPr>
            </a:lvl6pPr>
            <a:lvl7pPr marL="3200400" marR="0" lvl="6" indent="-393700" algn="l" rtl="0">
              <a:lnSpc>
                <a:spcPct val="100000"/>
              </a:lnSpc>
              <a:spcBef>
                <a:spcPts val="0"/>
              </a:spcBef>
              <a:spcAft>
                <a:spcPts val="0"/>
              </a:spcAft>
              <a:buClr>
                <a:srgbClr val="FFFFFF"/>
              </a:buClr>
              <a:buSzPts val="2600"/>
              <a:buFont typeface="Open Sans"/>
              <a:buChar char="●"/>
              <a:defRPr sz="2600" b="0" i="0" u="none" strike="noStrike" cap="none">
                <a:solidFill>
                  <a:srgbClr val="FFFFFF"/>
                </a:solidFill>
                <a:latin typeface="Open Sans"/>
                <a:ea typeface="Open Sans"/>
                <a:cs typeface="Open Sans"/>
                <a:sym typeface="Open Sans"/>
              </a:defRPr>
            </a:lvl7pPr>
            <a:lvl8pPr marL="3657600" marR="0" lvl="7" indent="-393700" algn="l" rtl="0">
              <a:lnSpc>
                <a:spcPct val="100000"/>
              </a:lnSpc>
              <a:spcBef>
                <a:spcPts val="0"/>
              </a:spcBef>
              <a:spcAft>
                <a:spcPts val="0"/>
              </a:spcAft>
              <a:buClr>
                <a:srgbClr val="FFFFFF"/>
              </a:buClr>
              <a:buSzPts val="2600"/>
              <a:buFont typeface="Open Sans"/>
              <a:buChar char="○"/>
              <a:defRPr sz="2600" b="0" i="0" u="none" strike="noStrike" cap="none">
                <a:solidFill>
                  <a:srgbClr val="FFFFFF"/>
                </a:solidFill>
                <a:latin typeface="Open Sans"/>
                <a:ea typeface="Open Sans"/>
                <a:cs typeface="Open Sans"/>
                <a:sym typeface="Open Sans"/>
              </a:defRPr>
            </a:lvl8pPr>
            <a:lvl9pPr marL="4114800" marR="0" lvl="8" indent="-393700" algn="l" rtl="0">
              <a:lnSpc>
                <a:spcPct val="100000"/>
              </a:lnSpc>
              <a:spcBef>
                <a:spcPts val="0"/>
              </a:spcBef>
              <a:spcAft>
                <a:spcPts val="0"/>
              </a:spcAft>
              <a:buClr>
                <a:srgbClr val="FFFFFF"/>
              </a:buClr>
              <a:buSzPts val="2600"/>
              <a:buFont typeface="Open Sans"/>
              <a:buChar char="■"/>
              <a:defRPr sz="2600" b="0" i="0" u="none" strike="noStrike" cap="none">
                <a:solidFill>
                  <a:srgbClr val="FFFFFF"/>
                </a:solidFill>
                <a:latin typeface="Open Sans"/>
                <a:ea typeface="Open Sans"/>
                <a:cs typeface="Open Sans"/>
                <a:sym typeface="Open Sans"/>
              </a:defRPr>
            </a:lvl9pPr>
          </a:lstStyle>
          <a:p>
            <a:pPr marL="0" indent="0">
              <a:buFont typeface="Arial" charset="0"/>
              <a:buNone/>
            </a:pPr>
            <a:r>
              <a:rPr lang="it-IT" sz="1400" dirty="0" smtClean="0">
                <a:solidFill>
                  <a:srgbClr val="1E5289"/>
                </a:solidFill>
                <a:latin typeface="Century Gothic" charset="0"/>
                <a:cs typeface="Century Gothic" charset="0"/>
              </a:rPr>
              <a:t>L’Università nasce a Milano nel 1921 e si espande successivamente sulle 4 attuali sedi.</a:t>
            </a:r>
          </a:p>
          <a:p>
            <a:pPr marL="0" indent="0">
              <a:buFont typeface="Arial" charset="0"/>
              <a:buNone/>
            </a:pPr>
            <a:r>
              <a:rPr lang="it-IT" sz="1400" dirty="0" smtClean="0">
                <a:solidFill>
                  <a:srgbClr val="1E5289"/>
                </a:solidFill>
                <a:latin typeface="Century Gothic" charset="0"/>
                <a:cs typeface="Century Gothic" charset="0"/>
              </a:rPr>
              <a:t>Ad oggi sono 40.000 studenti, 10.000 laureati ogni anno, 1.350 docenti</a:t>
            </a:r>
            <a:endParaRPr lang="it-IT" sz="1400" dirty="0">
              <a:solidFill>
                <a:srgbClr val="1E5289"/>
              </a:solidFill>
              <a:latin typeface="Century Gothic" charset="0"/>
              <a:cs typeface="Century Gothic" charset="0"/>
            </a:endParaRPr>
          </a:p>
        </p:txBody>
      </p:sp>
      <p:sp>
        <p:nvSpPr>
          <p:cNvPr id="14" name="CasellaDiTesto 13"/>
          <p:cNvSpPr txBox="1">
            <a:spLocks noChangeArrowheads="1"/>
          </p:cNvSpPr>
          <p:nvPr/>
        </p:nvSpPr>
        <p:spPr bwMode="auto">
          <a:xfrm>
            <a:off x="457200" y="1630249"/>
            <a:ext cx="8229600" cy="203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it-IT" sz="1400" b="1" dirty="0">
                <a:solidFill>
                  <a:srgbClr val="1E5289"/>
                </a:solidFill>
                <a:latin typeface="Wingdings" charset="0"/>
                <a:cs typeface="Wingdings" charset="0"/>
                <a:sym typeface="Wingdings" charset="0"/>
              </a:rPr>
              <a:t></a:t>
            </a:r>
            <a:r>
              <a:rPr lang="it-IT" sz="1400" b="1" dirty="0">
                <a:solidFill>
                  <a:srgbClr val="1E5289"/>
                </a:solidFill>
                <a:latin typeface="Century Gothic" charset="0"/>
                <a:cs typeface="Century Gothic" charset="0"/>
              </a:rPr>
              <a:t>Roma: </a:t>
            </a:r>
            <a:r>
              <a:rPr lang="it-IT" sz="1400" dirty="0" err="1">
                <a:solidFill>
                  <a:srgbClr val="1E5289"/>
                </a:solidFill>
                <a:latin typeface="Century Gothic" charset="0"/>
                <a:cs typeface="Century Gothic" charset="0"/>
              </a:rPr>
              <a:t>Dietistica</a:t>
            </a:r>
            <a:r>
              <a:rPr lang="it-IT" sz="1400" dirty="0">
                <a:solidFill>
                  <a:srgbClr val="1E5289"/>
                </a:solidFill>
                <a:latin typeface="Century Gothic" charset="0"/>
                <a:cs typeface="Century Gothic" charset="0"/>
              </a:rPr>
              <a:t>, Economia e gestione dei servizi, Farmacia, Fisioterapia, Igiene dentale, Infermieristica, Logopedia, Medicina e chirurgia, Medicine and </a:t>
            </a:r>
            <a:r>
              <a:rPr lang="it-IT" sz="1400" dirty="0" err="1">
                <a:solidFill>
                  <a:srgbClr val="1E5289"/>
                </a:solidFill>
                <a:latin typeface="Century Gothic" charset="0"/>
                <a:cs typeface="Century Gothic" charset="0"/>
              </a:rPr>
              <a:t>surgery</a:t>
            </a:r>
            <a:r>
              <a:rPr lang="it-IT" sz="1400" dirty="0">
                <a:solidFill>
                  <a:srgbClr val="1E5289"/>
                </a:solidFill>
                <a:latin typeface="Century Gothic" charset="0"/>
                <a:cs typeface="Century Gothic" charset="0"/>
              </a:rPr>
              <a:t>, Odontoiatria e protesi dentaria, Ortottica ed assistenza oftalmologica, Ostetricia, Scienze e tecnologie cosmetologiche, Tecniche </a:t>
            </a:r>
            <a:r>
              <a:rPr lang="it-IT" sz="1400" dirty="0" err="1">
                <a:solidFill>
                  <a:srgbClr val="1E5289"/>
                </a:solidFill>
                <a:latin typeface="Century Gothic" charset="0"/>
                <a:cs typeface="Century Gothic" charset="0"/>
              </a:rPr>
              <a:t>audioprotesiche</a:t>
            </a:r>
            <a:r>
              <a:rPr lang="it-IT" sz="1400" dirty="0">
                <a:solidFill>
                  <a:srgbClr val="1E5289"/>
                </a:solidFill>
                <a:latin typeface="Century Gothic" charset="0"/>
                <a:cs typeface="Century Gothic" charset="0"/>
              </a:rPr>
              <a:t>, Tecniche della prevenzione nell'ambiente e nei luoghi di lavoro, Tecniche di fisiopatologia cardiocircolatoria e perfusione cardiovascolare, Tecniche di radiologia medica, per immagini e radioterapia, Tecniche ortopediche, Management dei servizi, Scienze infermieristiche e ostetriche, Scienze riabilitative delle professioni sanitarie</a:t>
            </a:r>
          </a:p>
          <a:p>
            <a:pPr eaLnBrk="1" hangingPunct="1"/>
            <a:endParaRPr lang="it-IT" sz="1400" dirty="0">
              <a:solidFill>
                <a:srgbClr val="1E5289"/>
              </a:solidFill>
              <a:latin typeface="Century Gothic" charset="0"/>
              <a:cs typeface="Century Gothic" charset="0"/>
            </a:endParaRPr>
          </a:p>
        </p:txBody>
      </p:sp>
      <p:sp>
        <p:nvSpPr>
          <p:cNvPr id="15" name="CasellaDiTesto 14"/>
          <p:cNvSpPr txBox="1">
            <a:spLocks noChangeArrowheads="1"/>
          </p:cNvSpPr>
          <p:nvPr/>
        </p:nvSpPr>
        <p:spPr bwMode="auto">
          <a:xfrm>
            <a:off x="457200" y="3697174"/>
            <a:ext cx="8229600"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it-IT" sz="1400" b="1">
                <a:solidFill>
                  <a:srgbClr val="1E5289"/>
                </a:solidFill>
                <a:latin typeface="Wingdings" charset="0"/>
                <a:cs typeface="Wingdings" charset="0"/>
                <a:sym typeface="Wingdings" charset="0"/>
              </a:rPr>
              <a:t></a:t>
            </a:r>
            <a:r>
              <a:rPr lang="it-IT" sz="1400" b="1">
                <a:solidFill>
                  <a:srgbClr val="1E5289"/>
                </a:solidFill>
                <a:latin typeface="Century Gothic" charset="0"/>
                <a:cs typeface="Century Gothic" charset="0"/>
              </a:rPr>
              <a:t>Milano: </a:t>
            </a:r>
            <a:r>
              <a:rPr lang="it-IT" sz="1400">
                <a:solidFill>
                  <a:srgbClr val="1E5289"/>
                </a:solidFill>
                <a:latin typeface="Century Gothic" charset="0"/>
                <a:cs typeface="Century Gothic" charset="0"/>
              </a:rPr>
              <a:t>Comunicazione e società, Economia dei mercati e degli intermediari finanziari, Economia delle imprese e dei mercati, Economia e gestione aziendale, Economia e gestione dei beni culturali e dello spettacolo, Economia e legislazione d'impresa, Economics and management, Filosofia, Giurisprudenza, Lettere, Linguaggi dei media, Scienze dei beni culturali, Scienze del servizio sociale, Scienze della formazione primaria, Scienze dell'educazione e della formazione, Scienze e tecniche psicologiche, Scienze linguistiche, Scienze motorie e dello sport, Scienze politiche e delle relazioni internazionali, Servizi giuridici, Sociologia, Banking and finance, Direzione e consulenza aziendale, Gestione del lavoro e comunicazione per le organizzazioni, Innovation and technology management, Management per l'impresa, Media education, Mercati e strategie d'impresa, Statistical and actuarial sciences.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2" name="Segnaposto piè di pagina 1">
            <a:extLst>
              <a:ext uri="{FF2B5EF4-FFF2-40B4-BE49-F238E27FC236}">
                <a16:creationId xmlns:a16="http://schemas.microsoft.com/office/drawing/2014/main" xmlns="" id="{A5488D71-26ED-45E7-A43E-0475925253C8}"/>
              </a:ext>
            </a:extLst>
          </p:cNvPr>
          <p:cNvSpPr>
            <a:spLocks noGrp="1"/>
          </p:cNvSpPr>
          <p:nvPr>
            <p:ph type="ftr" sz="quarter" idx="13"/>
          </p:nvPr>
        </p:nvSpPr>
        <p:spPr/>
        <p:txBody>
          <a:bodyPr/>
          <a:lstStyle/>
          <a:p>
            <a:r>
              <a:rPr lang="it-IT" dirty="0"/>
              <a:t>Cercare è un lavoro che inizia molto presto </a:t>
            </a:r>
            <a:r>
              <a:rPr lang="mr-IN" dirty="0"/>
              <a:t>–</a:t>
            </a:r>
            <a:r>
              <a:rPr lang="it-IT" dirty="0"/>
              <a:t> l’esempio del career </a:t>
            </a:r>
            <a:r>
              <a:rPr lang="it-IT" dirty="0" err="1"/>
              <a:t>day</a:t>
            </a:r>
            <a:r>
              <a:rPr lang="it-IT" dirty="0"/>
              <a:t> cattolica</a:t>
            </a:r>
          </a:p>
        </p:txBody>
      </p:sp>
      <p:sp>
        <p:nvSpPr>
          <p:cNvPr id="3" name="Segnaposto numero diapositiva 2">
            <a:extLst>
              <a:ext uri="{FF2B5EF4-FFF2-40B4-BE49-F238E27FC236}">
                <a16:creationId xmlns:a16="http://schemas.microsoft.com/office/drawing/2014/main" xmlns="" id="{786FA149-4C1C-4CCB-B5B3-9D8E4899E026}"/>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4</a:t>
            </a:fld>
            <a:endParaRPr lang="it-IT"/>
          </a:p>
        </p:txBody>
      </p:sp>
      <p:graphicFrame>
        <p:nvGraphicFramePr>
          <p:cNvPr id="4" name="Tabella 3"/>
          <p:cNvGraphicFramePr>
            <a:graphicFrameLocks noGrp="1"/>
          </p:cNvGraphicFramePr>
          <p:nvPr>
            <p:extLst>
              <p:ext uri="{D42A27DB-BD31-4B8C-83A1-F6EECF244321}">
                <p14:modId xmlns:p14="http://schemas.microsoft.com/office/powerpoint/2010/main" val="3864907572"/>
              </p:ext>
            </p:extLst>
          </p:nvPr>
        </p:nvGraphicFramePr>
        <p:xfrm>
          <a:off x="355600" y="3147659"/>
          <a:ext cx="8434388" cy="676275"/>
        </p:xfrm>
        <a:graphic>
          <a:graphicData uri="http://schemas.openxmlformats.org/drawingml/2006/table">
            <a:tbl>
              <a:tblPr/>
              <a:tblGrid>
                <a:gridCol w="8434388"/>
              </a:tblGrid>
              <a:tr h="676275">
                <a:tc>
                  <a:txBody>
                    <a:bodyPr/>
                    <a:lstStyle/>
                    <a:p>
                      <a:endParaRPr lang="it-IT" sz="1800" dirty="0"/>
                    </a:p>
                  </a:txBody>
                  <a:tcPr marL="91449" marR="91449" marT="45732" marB="45732">
                    <a:lnL w="12700" cmpd="sng">
                      <a:solidFill>
                        <a:srgbClr val="000000"/>
                      </a:solidFill>
                      <a:prstDash val="solid"/>
                    </a:lnL>
                    <a:lnR w="12700" cmpd="sng">
                      <a:solidFill>
                        <a:srgbClr val="000000"/>
                      </a:solidFill>
                      <a:prstDash val="solid"/>
                    </a:lnR>
                    <a:lnT w="12700" cmpd="sng">
                      <a:solidFill>
                        <a:srgbClr val="000000"/>
                      </a:solidFill>
                      <a:prstDash val="solid"/>
                    </a:lnT>
                    <a:lnB w="12700" cmpd="sng">
                      <a:solidFill>
                        <a:srgbClr val="000000"/>
                      </a:solidFill>
                      <a:prstDash val="solid"/>
                    </a:lnB>
                  </a:tcPr>
                </a:tc>
              </a:tr>
            </a:tbl>
          </a:graphicData>
        </a:graphic>
      </p:graphicFrame>
      <p:graphicFrame>
        <p:nvGraphicFramePr>
          <p:cNvPr id="5" name="Tabella 4"/>
          <p:cNvGraphicFramePr>
            <a:graphicFrameLocks noGrp="1"/>
          </p:cNvGraphicFramePr>
          <p:nvPr>
            <p:extLst>
              <p:ext uri="{D42A27DB-BD31-4B8C-83A1-F6EECF244321}">
                <p14:modId xmlns:p14="http://schemas.microsoft.com/office/powerpoint/2010/main" val="2768705836"/>
              </p:ext>
            </p:extLst>
          </p:nvPr>
        </p:nvGraphicFramePr>
        <p:xfrm>
          <a:off x="355600" y="1329972"/>
          <a:ext cx="8434388" cy="1398587"/>
        </p:xfrm>
        <a:graphic>
          <a:graphicData uri="http://schemas.openxmlformats.org/drawingml/2006/table">
            <a:tbl>
              <a:tblPr/>
              <a:tblGrid>
                <a:gridCol w="8434388"/>
              </a:tblGrid>
              <a:tr h="1398587">
                <a:tc>
                  <a:txBody>
                    <a:bodyPr/>
                    <a:lstStyle/>
                    <a:p>
                      <a:endParaRPr lang="it-IT" sz="1800" dirty="0"/>
                    </a:p>
                  </a:txBody>
                  <a:tcPr marL="91449" marR="91449" marT="45744" marB="45744">
                    <a:lnL w="12700" cmpd="sng">
                      <a:solidFill>
                        <a:srgbClr val="000000"/>
                      </a:solidFill>
                      <a:prstDash val="solid"/>
                    </a:lnL>
                    <a:lnR w="12700" cmpd="sng">
                      <a:solidFill>
                        <a:srgbClr val="000000"/>
                      </a:solidFill>
                      <a:prstDash val="solid"/>
                    </a:lnR>
                    <a:lnT w="12700" cmpd="sng">
                      <a:solidFill>
                        <a:srgbClr val="000000"/>
                      </a:solidFill>
                      <a:prstDash val="solid"/>
                    </a:lnT>
                    <a:lnB w="12700" cmpd="sng">
                      <a:solidFill>
                        <a:srgbClr val="000000"/>
                      </a:solidFill>
                      <a:prstDash val="solid"/>
                    </a:lnB>
                  </a:tcPr>
                </a:tc>
              </a:tr>
            </a:tbl>
          </a:graphicData>
        </a:graphic>
      </p:graphicFrame>
      <p:sp>
        <p:nvSpPr>
          <p:cNvPr id="6" name="Titolo 1"/>
          <p:cNvSpPr>
            <a:spLocks noGrp="1"/>
          </p:cNvSpPr>
          <p:nvPr>
            <p:ph type="title"/>
          </p:nvPr>
        </p:nvSpPr>
        <p:spPr>
          <a:xfrm>
            <a:off x="457200" y="112713"/>
            <a:ext cx="8229600" cy="1143000"/>
          </a:xfrm>
        </p:spPr>
        <p:txBody>
          <a:bodyPr/>
          <a:lstStyle/>
          <a:p>
            <a:pPr eaLnBrk="1" hangingPunct="1"/>
            <a:r>
              <a:rPr lang="it-IT" sz="3200" b="1" dirty="0">
                <a:solidFill>
                  <a:srgbClr val="1E5289"/>
                </a:solidFill>
                <a:cs typeface="Century Gothic" charset="0"/>
              </a:rPr>
              <a:t>L’UNIVERSITÀ CATTOLICA</a:t>
            </a:r>
          </a:p>
        </p:txBody>
      </p:sp>
      <p:sp>
        <p:nvSpPr>
          <p:cNvPr id="7" name="Segnaposto contenuto 2"/>
          <p:cNvSpPr txBox="1">
            <a:spLocks/>
          </p:cNvSpPr>
          <p:nvPr/>
        </p:nvSpPr>
        <p:spPr bwMode="auto">
          <a:xfrm>
            <a:off x="457200" y="4265259"/>
            <a:ext cx="8442325" cy="160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spcBef>
                <a:spcPct val="20000"/>
              </a:spcBef>
              <a:buFont typeface="Arial" charset="0"/>
              <a:buNone/>
            </a:pPr>
            <a:r>
              <a:rPr lang="it-IT" sz="1400">
                <a:solidFill>
                  <a:srgbClr val="1E5289"/>
                </a:solidFill>
                <a:latin typeface="Century Gothic" charset="0"/>
                <a:cs typeface="Century Gothic" charset="0"/>
              </a:rPr>
              <a:t>Sono inoltre presenti oltre 100 master di I e II livello, 50 Scuole di Specializzazione, 8 Alte Scuole, 19 Dottorati di ricerca, 28 Dipartimenti, 38 Istituti, 80 Centri di Ricerca, 5 Centri di Ateneo e</a:t>
            </a:r>
          </a:p>
          <a:p>
            <a:pPr eaLnBrk="1" hangingPunct="1">
              <a:spcBef>
                <a:spcPct val="20000"/>
              </a:spcBef>
              <a:buFont typeface="Arial" charset="0"/>
              <a:buNone/>
            </a:pPr>
            <a:r>
              <a:rPr lang="it-IT" sz="1400">
                <a:solidFill>
                  <a:srgbClr val="1E5289"/>
                </a:solidFill>
                <a:latin typeface="Century Gothic" charset="0"/>
                <a:cs typeface="Century Gothic" charset="0"/>
              </a:rPr>
              <a:t>7 spin off.</a:t>
            </a:r>
          </a:p>
          <a:p>
            <a:pPr eaLnBrk="1" hangingPunct="1">
              <a:spcBef>
                <a:spcPct val="20000"/>
              </a:spcBef>
              <a:buFont typeface="Arial" charset="0"/>
              <a:buNone/>
            </a:pPr>
            <a:r>
              <a:rPr lang="it-IT" sz="1400">
                <a:solidFill>
                  <a:srgbClr val="1E5289"/>
                </a:solidFill>
                <a:latin typeface="Century Gothic" charset="0"/>
                <a:cs typeface="Century Gothic" charset="0"/>
              </a:rPr>
              <a:t>Gli eventi si affiancano ed integrano le molteplici iniziative di orientamento organizzate dal Comitato Università Mondo del Lavoro, organismo di raccordo con le imprese che opera in Cattolica da più di vent’anni.</a:t>
            </a:r>
          </a:p>
        </p:txBody>
      </p:sp>
      <p:sp>
        <p:nvSpPr>
          <p:cNvPr id="8" name="Segnaposto contenuto 2"/>
          <p:cNvSpPr txBox="1">
            <a:spLocks/>
          </p:cNvSpPr>
          <p:nvPr/>
        </p:nvSpPr>
        <p:spPr bwMode="auto">
          <a:xfrm>
            <a:off x="457200" y="3207984"/>
            <a:ext cx="8442325"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spcBef>
                <a:spcPct val="20000"/>
              </a:spcBef>
              <a:buFont typeface="Arial" charset="0"/>
              <a:buNone/>
            </a:pPr>
            <a:r>
              <a:rPr lang="it-IT" sz="1400" b="1">
                <a:solidFill>
                  <a:srgbClr val="1E5289"/>
                </a:solidFill>
                <a:latin typeface="Wingdings" charset="0"/>
                <a:cs typeface="Wingdings" charset="0"/>
                <a:sym typeface="Wingdings" charset="0"/>
              </a:rPr>
              <a:t></a:t>
            </a:r>
            <a:r>
              <a:rPr lang="it-IT" sz="1400" b="1">
                <a:solidFill>
                  <a:srgbClr val="1E5289"/>
                </a:solidFill>
                <a:latin typeface="Century Gothic" charset="0"/>
                <a:cs typeface="Century Gothic" charset="0"/>
              </a:rPr>
              <a:t>Brescia: </a:t>
            </a:r>
            <a:r>
              <a:rPr lang="it-IT" sz="1400">
                <a:solidFill>
                  <a:srgbClr val="1E5289"/>
                </a:solidFill>
                <a:latin typeface="Century Gothic" charset="0"/>
                <a:cs typeface="Century Gothic" charset="0"/>
              </a:rPr>
              <a:t>Scienze linguistiche e Letterature straniere, Scienze matematiche fisiche e naturali, Lettere e Filosofia, Scienza della Formazione, Psicologia, Scienze politiche e Sociali.</a:t>
            </a:r>
          </a:p>
        </p:txBody>
      </p:sp>
      <p:sp>
        <p:nvSpPr>
          <p:cNvPr id="9" name="CasellaDiTesto 8"/>
          <p:cNvSpPr txBox="1">
            <a:spLocks noChangeArrowheads="1"/>
          </p:cNvSpPr>
          <p:nvPr/>
        </p:nvSpPr>
        <p:spPr bwMode="auto">
          <a:xfrm>
            <a:off x="457200" y="1469672"/>
            <a:ext cx="8131175" cy="116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it-IT" sz="1400" b="1">
                <a:solidFill>
                  <a:srgbClr val="1E5289"/>
                </a:solidFill>
                <a:latin typeface="Wingdings" charset="0"/>
                <a:cs typeface="Wingdings" charset="0"/>
                <a:sym typeface="Wingdings" charset="0"/>
              </a:rPr>
              <a:t></a:t>
            </a:r>
            <a:r>
              <a:rPr lang="it-IT" sz="1400" b="1">
                <a:solidFill>
                  <a:srgbClr val="1E5289"/>
                </a:solidFill>
                <a:latin typeface="Century Gothic" charset="0"/>
                <a:cs typeface="Century Gothic" charset="0"/>
              </a:rPr>
              <a:t>Piacenza e Cremona: </a:t>
            </a:r>
            <a:r>
              <a:rPr lang="it-IT" sz="1400">
                <a:solidFill>
                  <a:srgbClr val="1E5289"/>
                </a:solidFill>
                <a:latin typeface="Century Gothic" charset="0"/>
                <a:cs typeface="Century Gothic" charset="0"/>
              </a:rPr>
              <a:t>Economia aziendale, Giurisprudenza, Scienze dell'educazione e della formazione, Sustainable agriculture for food quality and environment,  Food marketing e strategie commerciali, Gestione d´azienda, Global Business Management, Progettazione pedagogica nei servizi per minori, Scienze e tecnologie agrarie, Scienze e tecnologie alimentari, Agricultural and food economics.</a:t>
            </a:r>
          </a:p>
        </p:txBody>
      </p:sp>
    </p:spTree>
    <p:extLst>
      <p:ext uri="{BB962C8B-B14F-4D97-AF65-F5344CB8AC3E}">
        <p14:creationId xmlns:p14="http://schemas.microsoft.com/office/powerpoint/2010/main" val="479992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anim calcmode="lin" valueType="num">
                                      <p:cBhvr>
                                        <p:cTn id="28" dur="1000" fill="hold"/>
                                        <p:tgtEl>
                                          <p:spTgt spid="7"/>
                                        </p:tgtEl>
                                        <p:attrNameLst>
                                          <p:attrName>ppt_x</p:attrName>
                                        </p:attrNameLst>
                                      </p:cBhvr>
                                      <p:tavLst>
                                        <p:tav tm="0">
                                          <p:val>
                                            <p:strVal val="#ppt_x"/>
                                          </p:val>
                                        </p:tav>
                                        <p:tav tm="100000">
                                          <p:val>
                                            <p:strVal val="#ppt_x"/>
                                          </p:val>
                                        </p:tav>
                                      </p:tavLst>
                                    </p:anim>
                                    <p:anim calcmode="lin" valueType="num">
                                      <p:cBhvr>
                                        <p:cTn id="2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2" name="Segnaposto piè di pagina 1">
            <a:extLst>
              <a:ext uri="{FF2B5EF4-FFF2-40B4-BE49-F238E27FC236}">
                <a16:creationId xmlns:a16="http://schemas.microsoft.com/office/drawing/2014/main" xmlns="" id="{140E2F80-E854-4AA1-9CC1-FC13DDEB8B6D}"/>
              </a:ext>
            </a:extLst>
          </p:cNvPr>
          <p:cNvSpPr>
            <a:spLocks noGrp="1"/>
          </p:cNvSpPr>
          <p:nvPr>
            <p:ph type="ftr" sz="quarter" idx="13"/>
          </p:nvPr>
        </p:nvSpPr>
        <p:spPr/>
        <p:txBody>
          <a:bodyPr/>
          <a:lstStyle/>
          <a:p>
            <a:r>
              <a:rPr lang="it-IT" dirty="0"/>
              <a:t>Cercare è un lavoro che inizia molto presto </a:t>
            </a:r>
            <a:r>
              <a:rPr lang="mr-IN" dirty="0"/>
              <a:t>–</a:t>
            </a:r>
            <a:r>
              <a:rPr lang="it-IT" dirty="0"/>
              <a:t> l’esempio del career </a:t>
            </a:r>
            <a:r>
              <a:rPr lang="it-IT" dirty="0" err="1"/>
              <a:t>day</a:t>
            </a:r>
            <a:r>
              <a:rPr lang="it-IT" dirty="0"/>
              <a:t> cattolica</a:t>
            </a:r>
          </a:p>
        </p:txBody>
      </p:sp>
      <p:sp>
        <p:nvSpPr>
          <p:cNvPr id="3" name="Segnaposto numero diapositiva 2">
            <a:extLst>
              <a:ext uri="{FF2B5EF4-FFF2-40B4-BE49-F238E27FC236}">
                <a16:creationId xmlns:a16="http://schemas.microsoft.com/office/drawing/2014/main" xmlns="" id="{95590DD3-6B36-4E04-A05E-5C2234002AD2}"/>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5</a:t>
            </a:fld>
            <a:endParaRPr lang="it-IT"/>
          </a:p>
        </p:txBody>
      </p:sp>
      <p:sp>
        <p:nvSpPr>
          <p:cNvPr id="11" name="Content Placeholder 2"/>
          <p:cNvSpPr txBox="1">
            <a:spLocks/>
          </p:cNvSpPr>
          <p:nvPr/>
        </p:nvSpPr>
        <p:spPr>
          <a:xfrm>
            <a:off x="457200" y="1219328"/>
            <a:ext cx="8229600" cy="4525962"/>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j-lt"/>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sz="1300" dirty="0" smtClean="0">
                <a:solidFill>
                  <a:schemeClr val="bg1"/>
                </a:solidFill>
                <a:latin typeface="Century Gothic" charset="0"/>
              </a:rPr>
              <a:t>A2A, </a:t>
            </a:r>
            <a:r>
              <a:rPr lang="it-IT" sz="1300" dirty="0" err="1" smtClean="0">
                <a:solidFill>
                  <a:schemeClr val="bg1"/>
                </a:solidFill>
                <a:latin typeface="Century Gothic" charset="0"/>
              </a:rPr>
              <a:t>AbbVie</a:t>
            </a:r>
            <a:r>
              <a:rPr lang="it-IT" sz="1300" dirty="0" smtClean="0">
                <a:solidFill>
                  <a:schemeClr val="bg1"/>
                </a:solidFill>
                <a:latin typeface="Century Gothic" charset="0"/>
              </a:rPr>
              <a:t>, Accenture, Acea, </a:t>
            </a:r>
            <a:r>
              <a:rPr lang="it-IT" sz="1300" dirty="0" err="1" smtClean="0">
                <a:solidFill>
                  <a:schemeClr val="bg1"/>
                </a:solidFill>
                <a:latin typeface="Century Gothic" charset="0"/>
              </a:rPr>
              <a:t>Actl</a:t>
            </a:r>
            <a:r>
              <a:rPr lang="it-IT" sz="1300" dirty="0" smtClean="0">
                <a:solidFill>
                  <a:schemeClr val="bg1"/>
                </a:solidFill>
                <a:latin typeface="Century Gothic" charset="0"/>
              </a:rPr>
              <a:t>, Adecco, </a:t>
            </a:r>
            <a:r>
              <a:rPr lang="it-IT" sz="1300" dirty="0" err="1" smtClean="0">
                <a:solidFill>
                  <a:schemeClr val="bg1"/>
                </a:solidFill>
                <a:latin typeface="Century Gothic" charset="0"/>
              </a:rPr>
              <a:t>Adveo</a:t>
            </a:r>
            <a:r>
              <a:rPr lang="it-IT" sz="1300" dirty="0" smtClean="0">
                <a:solidFill>
                  <a:schemeClr val="bg1"/>
                </a:solidFill>
                <a:latin typeface="Century Gothic" charset="0"/>
              </a:rPr>
              <a:t> Italia, </a:t>
            </a:r>
            <a:r>
              <a:rPr lang="it-IT" sz="1300" dirty="0" err="1" smtClean="0">
                <a:solidFill>
                  <a:schemeClr val="bg1"/>
                </a:solidFill>
                <a:latin typeface="Century Gothic" charset="0"/>
              </a:rPr>
              <a:t>Aideco</a:t>
            </a:r>
            <a:r>
              <a:rPr lang="it-IT" sz="1300" dirty="0" smtClean="0">
                <a:solidFill>
                  <a:schemeClr val="bg1"/>
                </a:solidFill>
                <a:latin typeface="Century Gothic" charset="0"/>
              </a:rPr>
              <a:t>, Aiesec, Alberti e Santi, ALDI, Alleanza Assicurazioni, </a:t>
            </a:r>
            <a:r>
              <a:rPr lang="it-IT" sz="1300" dirty="0" err="1" smtClean="0">
                <a:solidFill>
                  <a:schemeClr val="bg1"/>
                </a:solidFill>
                <a:latin typeface="Century Gothic" charset="0"/>
              </a:rPr>
              <a:t>Allergan</a:t>
            </a:r>
            <a:r>
              <a:rPr lang="it-IT" sz="1300" dirty="0" smtClean="0">
                <a:solidFill>
                  <a:schemeClr val="bg1"/>
                </a:solidFill>
                <a:latin typeface="Century Gothic" charset="0"/>
              </a:rPr>
              <a:t>, Allianz, ALSEA, ALTEMS, </a:t>
            </a:r>
            <a:r>
              <a:rPr lang="it-IT" sz="1300" dirty="0" err="1" smtClean="0">
                <a:solidFill>
                  <a:schemeClr val="bg1"/>
                </a:solidFill>
                <a:latin typeface="Century Gothic" charset="0"/>
              </a:rPr>
              <a:t>Altroconsumo</a:t>
            </a:r>
            <a:r>
              <a:rPr lang="it-IT" sz="1300" dirty="0" smtClean="0">
                <a:solidFill>
                  <a:schemeClr val="bg1"/>
                </a:solidFill>
                <a:latin typeface="Century Gothic" charset="0"/>
              </a:rPr>
              <a:t> </a:t>
            </a:r>
            <a:r>
              <a:rPr lang="it-IT" sz="1300" dirty="0" err="1" smtClean="0">
                <a:solidFill>
                  <a:schemeClr val="bg1"/>
                </a:solidFill>
                <a:latin typeface="Century Gothic" charset="0"/>
              </a:rPr>
              <a:t>Antares</a:t>
            </a:r>
            <a:r>
              <a:rPr lang="it-IT" sz="1300" dirty="0" smtClean="0">
                <a:solidFill>
                  <a:schemeClr val="bg1"/>
                </a:solidFill>
                <a:latin typeface="Century Gothic" charset="0"/>
              </a:rPr>
              <a:t> Vision, </a:t>
            </a:r>
            <a:r>
              <a:rPr lang="it-IT" sz="1300" dirty="0" err="1" smtClean="0">
                <a:solidFill>
                  <a:schemeClr val="bg1"/>
                </a:solidFill>
                <a:latin typeface="Century Gothic" charset="0"/>
              </a:rPr>
              <a:t>Alumni</a:t>
            </a:r>
            <a:r>
              <a:rPr lang="it-IT" sz="1300" dirty="0" smtClean="0">
                <a:solidFill>
                  <a:schemeClr val="bg1"/>
                </a:solidFill>
                <a:latin typeface="Century Gothic" charset="0"/>
              </a:rPr>
              <a:t>, </a:t>
            </a:r>
            <a:r>
              <a:rPr lang="it-IT" sz="1300" dirty="0" err="1" smtClean="0">
                <a:solidFill>
                  <a:schemeClr val="bg1"/>
                </a:solidFill>
                <a:latin typeface="Century Gothic" charset="0"/>
              </a:rPr>
              <a:t>Antares</a:t>
            </a:r>
            <a:r>
              <a:rPr lang="it-IT" sz="1300" dirty="0" smtClean="0">
                <a:solidFill>
                  <a:schemeClr val="bg1"/>
                </a:solidFill>
                <a:latin typeface="Century Gothic" charset="0"/>
              </a:rPr>
              <a:t> Vision, </a:t>
            </a:r>
            <a:r>
              <a:rPr lang="it-IT" sz="1300" dirty="0" err="1" smtClean="0">
                <a:solidFill>
                  <a:schemeClr val="bg1"/>
                </a:solidFill>
                <a:latin typeface="Century Gothic" charset="0"/>
              </a:rPr>
              <a:t>Antas</a:t>
            </a:r>
            <a:r>
              <a:rPr lang="it-IT" sz="1300" dirty="0" smtClean="0">
                <a:solidFill>
                  <a:schemeClr val="bg1"/>
                </a:solidFill>
                <a:latin typeface="Century Gothic" charset="0"/>
              </a:rPr>
              <a:t>, </a:t>
            </a:r>
            <a:r>
              <a:rPr lang="it-IT" sz="1300" dirty="0" err="1" smtClean="0">
                <a:solidFill>
                  <a:schemeClr val="bg1"/>
                </a:solidFill>
                <a:latin typeface="Century Gothic" charset="0"/>
              </a:rPr>
              <a:t>Aon</a:t>
            </a:r>
            <a:r>
              <a:rPr lang="it-IT" sz="1300" dirty="0" smtClean="0">
                <a:solidFill>
                  <a:schemeClr val="bg1"/>
                </a:solidFill>
                <a:latin typeface="Century Gothic" charset="0"/>
              </a:rPr>
              <a:t>,  </a:t>
            </a:r>
            <a:r>
              <a:rPr lang="it-IT" sz="1300" dirty="0" err="1" smtClean="0">
                <a:solidFill>
                  <a:schemeClr val="bg1"/>
                </a:solidFill>
                <a:latin typeface="Century Gothic" charset="0"/>
              </a:rPr>
              <a:t>Apindustria</a:t>
            </a:r>
            <a:r>
              <a:rPr lang="it-IT" sz="1300" dirty="0" smtClean="0">
                <a:solidFill>
                  <a:schemeClr val="bg1"/>
                </a:solidFill>
                <a:latin typeface="Century Gothic" charset="0"/>
              </a:rPr>
              <a:t> Associazione per l’impresa </a:t>
            </a:r>
            <a:r>
              <a:rPr lang="it-IT" sz="1300" dirty="0" err="1" smtClean="0">
                <a:solidFill>
                  <a:schemeClr val="bg1"/>
                </a:solidFill>
                <a:latin typeface="Century Gothic" charset="0"/>
              </a:rPr>
              <a:t>Brescia,Apple</a:t>
            </a:r>
            <a:r>
              <a:rPr lang="it-IT" sz="1300" dirty="0" smtClean="0">
                <a:solidFill>
                  <a:schemeClr val="bg1"/>
                </a:solidFill>
                <a:latin typeface="Century Gothic" charset="0"/>
              </a:rPr>
              <a:t>, Assolombarda, Astra </a:t>
            </a:r>
            <a:r>
              <a:rPr lang="it-IT" sz="1300" dirty="0" err="1" smtClean="0">
                <a:solidFill>
                  <a:schemeClr val="bg1"/>
                </a:solidFill>
                <a:latin typeface="Century Gothic" charset="0"/>
              </a:rPr>
              <a:t>Zeneca</a:t>
            </a:r>
            <a:r>
              <a:rPr lang="it-IT" sz="1300" dirty="0" smtClean="0">
                <a:solidFill>
                  <a:schemeClr val="bg1"/>
                </a:solidFill>
                <a:latin typeface="Century Gothic" charset="0"/>
              </a:rPr>
              <a:t>, </a:t>
            </a:r>
            <a:r>
              <a:rPr lang="it-IT" sz="1300" dirty="0" err="1" smtClean="0">
                <a:solidFill>
                  <a:schemeClr val="bg1"/>
                </a:solidFill>
                <a:latin typeface="Century Gothic" charset="0"/>
              </a:rPr>
              <a:t>Auchan</a:t>
            </a:r>
            <a:r>
              <a:rPr lang="it-IT" sz="1300" dirty="0" smtClean="0">
                <a:solidFill>
                  <a:schemeClr val="bg1"/>
                </a:solidFill>
                <a:latin typeface="Century Gothic" charset="0"/>
              </a:rPr>
              <a:t>, Aviva Italia, Banca </a:t>
            </a:r>
            <a:r>
              <a:rPr lang="it-IT" sz="1300" dirty="0" err="1" smtClean="0">
                <a:solidFill>
                  <a:schemeClr val="bg1"/>
                </a:solidFill>
                <a:latin typeface="Century Gothic" charset="0"/>
              </a:rPr>
              <a:t>Centropadana</a:t>
            </a:r>
            <a:r>
              <a:rPr lang="it-IT" sz="1300" dirty="0" smtClean="0">
                <a:solidFill>
                  <a:schemeClr val="bg1"/>
                </a:solidFill>
                <a:latin typeface="Century Gothic" charset="0"/>
              </a:rPr>
              <a:t> Credito Cooperativo, Banca </a:t>
            </a:r>
            <a:r>
              <a:rPr lang="it-IT" sz="1300" dirty="0" err="1" smtClean="0">
                <a:solidFill>
                  <a:schemeClr val="bg1"/>
                </a:solidFill>
                <a:latin typeface="Century Gothic" charset="0"/>
              </a:rPr>
              <a:t>Finint</a:t>
            </a:r>
            <a:r>
              <a:rPr lang="it-IT" sz="1300" dirty="0" smtClean="0">
                <a:solidFill>
                  <a:schemeClr val="bg1"/>
                </a:solidFill>
                <a:latin typeface="Century Gothic" charset="0"/>
              </a:rPr>
              <a:t>, Banca Popolare di Sondrio, </a:t>
            </a:r>
            <a:r>
              <a:rPr lang="it-IT" sz="1300" dirty="0" err="1" smtClean="0">
                <a:solidFill>
                  <a:schemeClr val="bg1"/>
                </a:solidFill>
                <a:latin typeface="Century Gothic" charset="0"/>
              </a:rPr>
              <a:t>Crédit</a:t>
            </a:r>
            <a:r>
              <a:rPr lang="it-IT" sz="1300" dirty="0" smtClean="0">
                <a:solidFill>
                  <a:schemeClr val="bg1"/>
                </a:solidFill>
                <a:latin typeface="Century Gothic" charset="0"/>
              </a:rPr>
              <a:t> Agricole Italia, BDO, </a:t>
            </a:r>
            <a:r>
              <a:rPr lang="it-IT" sz="1300" dirty="0" err="1" smtClean="0">
                <a:solidFill>
                  <a:schemeClr val="bg1"/>
                </a:solidFill>
                <a:latin typeface="Century Gothic" charset="0"/>
              </a:rPr>
              <a:t>Bernoni</a:t>
            </a:r>
            <a:r>
              <a:rPr lang="it-IT" sz="1300" dirty="0" smtClean="0">
                <a:solidFill>
                  <a:schemeClr val="bg1"/>
                </a:solidFill>
                <a:latin typeface="Century Gothic" charset="0"/>
              </a:rPr>
              <a:t> Grant Thornton, </a:t>
            </a:r>
            <a:r>
              <a:rPr lang="it-IT" sz="1300" dirty="0" err="1" smtClean="0">
                <a:solidFill>
                  <a:schemeClr val="bg1"/>
                </a:solidFill>
                <a:latin typeface="Century Gothic" charset="0"/>
              </a:rPr>
              <a:t>Bitech</a:t>
            </a:r>
            <a:r>
              <a:rPr lang="it-IT" sz="1300" dirty="0" smtClean="0">
                <a:solidFill>
                  <a:schemeClr val="bg1"/>
                </a:solidFill>
                <a:latin typeface="Century Gothic" charset="0"/>
              </a:rPr>
              <a:t>, BMW Group Italia, BNP </a:t>
            </a:r>
            <a:r>
              <a:rPr lang="it-IT" sz="1300" dirty="0" err="1" smtClean="0">
                <a:solidFill>
                  <a:schemeClr val="bg1"/>
                </a:solidFill>
                <a:latin typeface="Century Gothic" charset="0"/>
              </a:rPr>
              <a:t>Paribas</a:t>
            </a:r>
            <a:r>
              <a:rPr lang="it-IT" sz="1300" dirty="0" smtClean="0">
                <a:solidFill>
                  <a:schemeClr val="bg1"/>
                </a:solidFill>
                <a:latin typeface="Century Gothic" charset="0"/>
              </a:rPr>
              <a:t>, Bolzoni </a:t>
            </a:r>
            <a:r>
              <a:rPr lang="it-IT" sz="1300" dirty="0" err="1" smtClean="0">
                <a:solidFill>
                  <a:schemeClr val="bg1"/>
                </a:solidFill>
                <a:latin typeface="Century Gothic" charset="0"/>
              </a:rPr>
              <a:t>Auramo</a:t>
            </a:r>
            <a:r>
              <a:rPr lang="it-IT" sz="1300" dirty="0" smtClean="0">
                <a:solidFill>
                  <a:schemeClr val="bg1"/>
                </a:solidFill>
                <a:latin typeface="Century Gothic" charset="0"/>
              </a:rPr>
              <a:t>, </a:t>
            </a:r>
            <a:r>
              <a:rPr lang="it-IT" sz="1300" dirty="0" err="1" smtClean="0">
                <a:solidFill>
                  <a:schemeClr val="bg1"/>
                </a:solidFill>
                <a:latin typeface="Century Gothic" charset="0"/>
              </a:rPr>
              <a:t>Bonduelle</a:t>
            </a:r>
            <a:r>
              <a:rPr lang="it-IT" sz="1300" dirty="0" smtClean="0">
                <a:solidFill>
                  <a:schemeClr val="bg1"/>
                </a:solidFill>
                <a:latin typeface="Century Gothic" charset="0"/>
              </a:rPr>
              <a:t>, </a:t>
            </a:r>
            <a:r>
              <a:rPr lang="it-IT" sz="1300" dirty="0" err="1" smtClean="0">
                <a:solidFill>
                  <a:schemeClr val="bg1"/>
                </a:solidFill>
                <a:latin typeface="Century Gothic" charset="0"/>
              </a:rPr>
              <a:t>Brico</a:t>
            </a:r>
            <a:r>
              <a:rPr lang="it-IT" sz="1300" dirty="0" smtClean="0">
                <a:solidFill>
                  <a:schemeClr val="bg1"/>
                </a:solidFill>
                <a:latin typeface="Century Gothic" charset="0"/>
              </a:rPr>
              <a:t> Center, Bristol-Myers Squibb, BSP </a:t>
            </a:r>
            <a:r>
              <a:rPr lang="it-IT" sz="1300" dirty="0" err="1" smtClean="0">
                <a:solidFill>
                  <a:schemeClr val="bg1"/>
                </a:solidFill>
                <a:latin typeface="Century Gothic" charset="0"/>
              </a:rPr>
              <a:t>PharmaceuIcals</a:t>
            </a:r>
            <a:r>
              <a:rPr lang="it-IT" sz="1300" dirty="0" smtClean="0">
                <a:solidFill>
                  <a:schemeClr val="bg1"/>
                </a:solidFill>
                <a:latin typeface="Century Gothic" charset="0"/>
              </a:rPr>
              <a:t> 12 Bureau Van </a:t>
            </a:r>
            <a:r>
              <a:rPr lang="it-IT" sz="1300" dirty="0" err="1" smtClean="0">
                <a:solidFill>
                  <a:schemeClr val="bg1"/>
                </a:solidFill>
                <a:latin typeface="Century Gothic" charset="0"/>
              </a:rPr>
              <a:t>Dijk</a:t>
            </a:r>
            <a:r>
              <a:rPr lang="it-IT" sz="1300" dirty="0" smtClean="0">
                <a:solidFill>
                  <a:schemeClr val="bg1"/>
                </a:solidFill>
                <a:latin typeface="Century Gothic" charset="0"/>
              </a:rPr>
              <a:t>, Business </a:t>
            </a:r>
            <a:r>
              <a:rPr lang="it-IT" sz="1300" dirty="0" err="1" smtClean="0">
                <a:solidFill>
                  <a:schemeClr val="bg1"/>
                </a:solidFill>
                <a:latin typeface="Century Gothic" charset="0"/>
              </a:rPr>
              <a:t>IntegraIon</a:t>
            </a:r>
            <a:r>
              <a:rPr lang="it-IT" sz="1300" dirty="0" smtClean="0">
                <a:solidFill>
                  <a:schemeClr val="bg1"/>
                </a:solidFill>
                <a:latin typeface="Century Gothic" charset="0"/>
              </a:rPr>
              <a:t> </a:t>
            </a:r>
            <a:r>
              <a:rPr lang="it-IT" sz="1300" dirty="0" err="1" smtClean="0">
                <a:solidFill>
                  <a:schemeClr val="bg1"/>
                </a:solidFill>
                <a:latin typeface="Century Gothic" charset="0"/>
              </a:rPr>
              <a:t>Partners,Caffeina</a:t>
            </a:r>
            <a:r>
              <a:rPr lang="it-IT" sz="1300" dirty="0" smtClean="0">
                <a:solidFill>
                  <a:schemeClr val="bg1"/>
                </a:solidFill>
                <a:latin typeface="Century Gothic" charset="0"/>
              </a:rPr>
              <a:t>, Carrefour, Cassa Depositi Prestiti, </a:t>
            </a:r>
            <a:r>
              <a:rPr lang="it-IT" sz="1300" dirty="0" err="1" smtClean="0">
                <a:solidFill>
                  <a:schemeClr val="bg1"/>
                </a:solidFill>
                <a:latin typeface="Century Gothic" charset="0"/>
              </a:rPr>
              <a:t>Cementirossi</a:t>
            </a:r>
            <a:r>
              <a:rPr lang="it-IT" sz="1300" dirty="0" smtClean="0">
                <a:solidFill>
                  <a:schemeClr val="bg1"/>
                </a:solidFill>
                <a:latin typeface="Century Gothic" charset="0"/>
              </a:rPr>
              <a:t>, </a:t>
            </a:r>
            <a:r>
              <a:rPr lang="it-IT" sz="1300" dirty="0" err="1" smtClean="0">
                <a:solidFill>
                  <a:schemeClr val="bg1"/>
                </a:solidFill>
                <a:latin typeface="Century Gothic" charset="0"/>
              </a:rPr>
              <a:t>Chimar</a:t>
            </a:r>
            <a:r>
              <a:rPr lang="it-IT" sz="1300" dirty="0" smtClean="0">
                <a:solidFill>
                  <a:schemeClr val="bg1"/>
                </a:solidFill>
                <a:latin typeface="Century Gothic" charset="0"/>
              </a:rPr>
              <a:t> Group, Coca-Cola HBC Italia, </a:t>
            </a:r>
            <a:r>
              <a:rPr lang="it-IT" sz="1300" dirty="0" err="1" smtClean="0">
                <a:solidFill>
                  <a:schemeClr val="bg1"/>
                </a:solidFill>
                <a:latin typeface="Century Gothic" charset="0"/>
              </a:rPr>
              <a:t>Coima</a:t>
            </a:r>
            <a:r>
              <a:rPr lang="it-IT" sz="1300" dirty="0" smtClean="0">
                <a:solidFill>
                  <a:schemeClr val="bg1"/>
                </a:solidFill>
                <a:latin typeface="Century Gothic" charset="0"/>
              </a:rPr>
              <a:t>, </a:t>
            </a:r>
            <a:r>
              <a:rPr lang="it-IT" sz="1300" dirty="0" err="1" smtClean="0">
                <a:solidFill>
                  <a:schemeClr val="bg1"/>
                </a:solidFill>
                <a:latin typeface="Century Gothic" charset="0"/>
              </a:rPr>
              <a:t>Cominter</a:t>
            </a:r>
            <a:r>
              <a:rPr lang="it-IT" sz="1300" dirty="0" smtClean="0">
                <a:solidFill>
                  <a:schemeClr val="bg1"/>
                </a:solidFill>
                <a:latin typeface="Century Gothic" charset="0"/>
              </a:rPr>
              <a:t>, Continental, Credem Banca, Crinali, </a:t>
            </a:r>
            <a:r>
              <a:rPr lang="it-IT" sz="1300" dirty="0" err="1" smtClean="0">
                <a:solidFill>
                  <a:schemeClr val="bg1"/>
                </a:solidFill>
                <a:latin typeface="Century Gothic" charset="0"/>
              </a:rPr>
              <a:t>Crowe</a:t>
            </a:r>
            <a:r>
              <a:rPr lang="it-IT" sz="1300" dirty="0" smtClean="0">
                <a:solidFill>
                  <a:schemeClr val="bg1"/>
                </a:solidFill>
                <a:latin typeface="Century Gothic" charset="0"/>
              </a:rPr>
              <a:t> </a:t>
            </a:r>
            <a:r>
              <a:rPr lang="it-IT" sz="1300" dirty="0" err="1" smtClean="0">
                <a:solidFill>
                  <a:schemeClr val="bg1"/>
                </a:solidFill>
                <a:latin typeface="Century Gothic" charset="0"/>
              </a:rPr>
              <a:t>Horwath</a:t>
            </a:r>
            <a:r>
              <a:rPr lang="it-IT" sz="1300" dirty="0" smtClean="0">
                <a:solidFill>
                  <a:schemeClr val="bg1"/>
                </a:solidFill>
                <a:latin typeface="Century Gothic" charset="0"/>
              </a:rPr>
              <a:t>, Decathlon, </a:t>
            </a:r>
            <a:r>
              <a:rPr lang="it-IT" sz="1300" dirty="0" err="1" smtClean="0">
                <a:solidFill>
                  <a:schemeClr val="bg1"/>
                </a:solidFill>
                <a:latin typeface="Century Gothic" charset="0"/>
              </a:rPr>
              <a:t>Deda</a:t>
            </a:r>
            <a:r>
              <a:rPr lang="it-IT" sz="1300" dirty="0" smtClean="0">
                <a:solidFill>
                  <a:schemeClr val="bg1"/>
                </a:solidFill>
                <a:latin typeface="Century Gothic" charset="0"/>
              </a:rPr>
              <a:t> Group, </a:t>
            </a:r>
            <a:r>
              <a:rPr lang="it-IT" sz="1300" dirty="0" err="1" smtClean="0">
                <a:solidFill>
                  <a:schemeClr val="bg1"/>
                </a:solidFill>
                <a:latin typeface="Century Gothic" charset="0"/>
              </a:rPr>
              <a:t>Deloitte</a:t>
            </a:r>
            <a:r>
              <a:rPr lang="it-IT" sz="1300" dirty="0" smtClean="0">
                <a:solidFill>
                  <a:schemeClr val="bg1"/>
                </a:solidFill>
                <a:latin typeface="Century Gothic" charset="0"/>
              </a:rPr>
              <a:t>, </a:t>
            </a:r>
            <a:r>
              <a:rPr lang="it-IT" sz="1300" dirty="0" err="1" smtClean="0">
                <a:solidFill>
                  <a:schemeClr val="bg1"/>
                </a:solidFill>
                <a:latin typeface="Century Gothic" charset="0"/>
              </a:rPr>
              <a:t>Deutsche</a:t>
            </a:r>
            <a:r>
              <a:rPr lang="it-IT" sz="1300" dirty="0" smtClean="0">
                <a:solidFill>
                  <a:schemeClr val="bg1"/>
                </a:solidFill>
                <a:latin typeface="Century Gothic" charset="0"/>
              </a:rPr>
              <a:t> </a:t>
            </a:r>
            <a:r>
              <a:rPr lang="it-IT" sz="1300" dirty="0" err="1" smtClean="0">
                <a:solidFill>
                  <a:schemeClr val="bg1"/>
                </a:solidFill>
                <a:latin typeface="Century Gothic" charset="0"/>
              </a:rPr>
              <a:t>Bank</a:t>
            </a:r>
            <a:r>
              <a:rPr lang="it-IT" sz="1300" dirty="0" smtClean="0">
                <a:solidFill>
                  <a:schemeClr val="bg1"/>
                </a:solidFill>
                <a:latin typeface="Century Gothic" charset="0"/>
              </a:rPr>
              <a:t>, </a:t>
            </a:r>
            <a:r>
              <a:rPr lang="it-IT" sz="1300" dirty="0" err="1" smtClean="0">
                <a:solidFill>
                  <a:schemeClr val="bg1"/>
                </a:solidFill>
                <a:latin typeface="Century Gothic" charset="0"/>
              </a:rPr>
              <a:t>Dompe</a:t>
            </a:r>
            <a:r>
              <a:rPr lang="it-IT" sz="1300" dirty="0" smtClean="0">
                <a:solidFill>
                  <a:schemeClr val="bg1"/>
                </a:solidFill>
                <a:latin typeface="Century Gothic" charset="0"/>
              </a:rPr>
              <a:t>, </a:t>
            </a:r>
            <a:r>
              <a:rPr lang="it-IT" sz="1300" dirty="0" err="1" smtClean="0">
                <a:solidFill>
                  <a:schemeClr val="bg1"/>
                </a:solidFill>
                <a:latin typeface="Century Gothic" charset="0"/>
              </a:rPr>
              <a:t>Eataly</a:t>
            </a:r>
            <a:r>
              <a:rPr lang="it-IT" sz="1300" dirty="0" smtClean="0">
                <a:solidFill>
                  <a:schemeClr val="bg1"/>
                </a:solidFill>
                <a:latin typeface="Century Gothic" charset="0"/>
              </a:rPr>
              <a:t>, Edison Group, EF </a:t>
            </a:r>
            <a:r>
              <a:rPr lang="it-IT" sz="1300" dirty="0" err="1" smtClean="0">
                <a:solidFill>
                  <a:schemeClr val="bg1"/>
                </a:solidFill>
                <a:latin typeface="Century Gothic" charset="0"/>
              </a:rPr>
              <a:t>Education</a:t>
            </a:r>
            <a:r>
              <a:rPr lang="it-IT" sz="1300" dirty="0" smtClean="0">
                <a:solidFill>
                  <a:schemeClr val="bg1"/>
                </a:solidFill>
                <a:latin typeface="Century Gothic" charset="0"/>
              </a:rPr>
              <a:t> First, </a:t>
            </a:r>
            <a:r>
              <a:rPr lang="it-IT" sz="1300" dirty="0" err="1" smtClean="0">
                <a:solidFill>
                  <a:schemeClr val="bg1"/>
                </a:solidFill>
                <a:latin typeface="Century Gothic" charset="0"/>
              </a:rPr>
              <a:t>Effegi</a:t>
            </a:r>
            <a:r>
              <a:rPr lang="it-IT" sz="1300" dirty="0" smtClean="0">
                <a:solidFill>
                  <a:schemeClr val="bg1"/>
                </a:solidFill>
                <a:latin typeface="Century Gothic" charset="0"/>
              </a:rPr>
              <a:t> Brega, </a:t>
            </a:r>
            <a:r>
              <a:rPr lang="it-IT" sz="1300" dirty="0" err="1" smtClean="0">
                <a:solidFill>
                  <a:schemeClr val="bg1"/>
                </a:solidFill>
                <a:latin typeface="Century Gothic" charset="0"/>
              </a:rPr>
              <a:t>Endress+Hauser</a:t>
            </a:r>
            <a:r>
              <a:rPr lang="it-IT" sz="1300" dirty="0" smtClean="0">
                <a:solidFill>
                  <a:schemeClr val="bg1"/>
                </a:solidFill>
                <a:latin typeface="Century Gothic" charset="0"/>
              </a:rPr>
              <a:t>, Esselunga, </a:t>
            </a:r>
            <a:r>
              <a:rPr lang="it-IT" sz="1300" dirty="0" err="1" smtClean="0">
                <a:solidFill>
                  <a:schemeClr val="bg1"/>
                </a:solidFill>
                <a:latin typeface="Century Gothic" charset="0"/>
              </a:rPr>
              <a:t>Eurofins</a:t>
            </a:r>
            <a:r>
              <a:rPr lang="it-IT" sz="1300" dirty="0" smtClean="0">
                <a:solidFill>
                  <a:schemeClr val="bg1"/>
                </a:solidFill>
                <a:latin typeface="Century Gothic" charset="0"/>
              </a:rPr>
              <a:t> Italia, </a:t>
            </a:r>
            <a:r>
              <a:rPr lang="it-IT" sz="1300" dirty="0" err="1" smtClean="0">
                <a:solidFill>
                  <a:schemeClr val="bg1"/>
                </a:solidFill>
                <a:latin typeface="Century Gothic" charset="0"/>
              </a:rPr>
              <a:t>Eurospin</a:t>
            </a:r>
            <a:r>
              <a:rPr lang="it-IT" sz="1300" dirty="0" smtClean="0">
                <a:solidFill>
                  <a:schemeClr val="bg1"/>
                </a:solidFill>
                <a:latin typeface="Century Gothic" charset="0"/>
              </a:rPr>
              <a:t>, EY, </a:t>
            </a:r>
            <a:r>
              <a:rPr lang="it-IT" sz="1300" dirty="0" err="1" smtClean="0">
                <a:solidFill>
                  <a:schemeClr val="bg1"/>
                </a:solidFill>
                <a:latin typeface="Century Gothic" charset="0"/>
              </a:rPr>
              <a:t>Fairplace</a:t>
            </a:r>
            <a:r>
              <a:rPr lang="it-IT" sz="1300" dirty="0" smtClean="0">
                <a:solidFill>
                  <a:schemeClr val="bg1"/>
                </a:solidFill>
                <a:latin typeface="Century Gothic" charset="0"/>
              </a:rPr>
              <a:t>, </a:t>
            </a:r>
            <a:r>
              <a:rPr lang="it-IT" sz="1300" dirty="0" err="1" smtClean="0">
                <a:solidFill>
                  <a:schemeClr val="bg1"/>
                </a:solidFill>
                <a:latin typeface="Century Gothic" charset="0"/>
              </a:rPr>
              <a:t>FairPlay</a:t>
            </a:r>
            <a:r>
              <a:rPr lang="it-IT" sz="1300" dirty="0" smtClean="0">
                <a:solidFill>
                  <a:schemeClr val="bg1"/>
                </a:solidFill>
                <a:latin typeface="Century Gothic" charset="0"/>
              </a:rPr>
              <a:t> </a:t>
            </a:r>
            <a:r>
              <a:rPr lang="it-IT" sz="1300" dirty="0" err="1" smtClean="0">
                <a:solidFill>
                  <a:schemeClr val="bg1"/>
                </a:solidFill>
                <a:latin typeface="Century Gothic" charset="0"/>
              </a:rPr>
              <a:t>Consulting</a:t>
            </a:r>
            <a:r>
              <a:rPr lang="it-IT" sz="1300" dirty="0" smtClean="0">
                <a:solidFill>
                  <a:schemeClr val="bg1"/>
                </a:solidFill>
                <a:latin typeface="Century Gothic" charset="0"/>
              </a:rPr>
              <a:t>, </a:t>
            </a:r>
            <a:r>
              <a:rPr lang="it-IT" sz="1300" dirty="0" err="1" smtClean="0">
                <a:solidFill>
                  <a:schemeClr val="bg1"/>
                </a:solidFill>
                <a:latin typeface="Century Gothic" charset="0"/>
              </a:rPr>
              <a:t>Farco</a:t>
            </a:r>
            <a:r>
              <a:rPr lang="it-IT" sz="1300" dirty="0" smtClean="0">
                <a:solidFill>
                  <a:schemeClr val="bg1"/>
                </a:solidFill>
                <a:latin typeface="Century Gothic" charset="0"/>
              </a:rPr>
              <a:t> Group, </a:t>
            </a:r>
            <a:r>
              <a:rPr lang="it-IT" sz="1300" dirty="0" err="1" smtClean="0">
                <a:solidFill>
                  <a:schemeClr val="bg1"/>
                </a:solidFill>
                <a:latin typeface="Century Gothic" charset="0"/>
              </a:rPr>
              <a:t>FarmaceuIci</a:t>
            </a:r>
            <a:r>
              <a:rPr lang="it-IT" sz="1300" dirty="0" smtClean="0">
                <a:solidFill>
                  <a:schemeClr val="bg1"/>
                </a:solidFill>
                <a:latin typeface="Century Gothic" charset="0"/>
              </a:rPr>
              <a:t> </a:t>
            </a:r>
            <a:r>
              <a:rPr lang="it-IT" sz="1300" dirty="0" err="1" smtClean="0">
                <a:solidFill>
                  <a:schemeClr val="bg1"/>
                </a:solidFill>
                <a:latin typeface="Century Gothic" charset="0"/>
              </a:rPr>
              <a:t>Dott</a:t>
            </a:r>
            <a:r>
              <a:rPr lang="it-IT" sz="1300" dirty="0" smtClean="0">
                <a:solidFill>
                  <a:schemeClr val="bg1"/>
                </a:solidFill>
                <a:latin typeface="Century Gothic" charset="0"/>
              </a:rPr>
              <a:t> Ciccarelli, </a:t>
            </a:r>
            <a:r>
              <a:rPr lang="it-IT" sz="1300" dirty="0" err="1" smtClean="0">
                <a:solidFill>
                  <a:schemeClr val="bg1"/>
                </a:solidFill>
                <a:latin typeface="Century Gothic" charset="0"/>
              </a:rPr>
              <a:t>Farmapiù</a:t>
            </a:r>
            <a:r>
              <a:rPr lang="it-IT" sz="1300" dirty="0" smtClean="0">
                <a:solidFill>
                  <a:schemeClr val="bg1"/>
                </a:solidFill>
                <a:latin typeface="Century Gothic" charset="0"/>
              </a:rPr>
              <a:t> - Gruppo </a:t>
            </a:r>
            <a:r>
              <a:rPr lang="it-IT" sz="1300" dirty="0" err="1" smtClean="0">
                <a:solidFill>
                  <a:schemeClr val="bg1"/>
                </a:solidFill>
                <a:latin typeface="Century Gothic" charset="0"/>
              </a:rPr>
              <a:t>Lavoropiù</a:t>
            </a:r>
            <a:r>
              <a:rPr lang="it-IT" sz="1300" dirty="0" smtClean="0">
                <a:solidFill>
                  <a:schemeClr val="bg1"/>
                </a:solidFill>
                <a:latin typeface="Century Gothic" charset="0"/>
              </a:rPr>
              <a:t>, </a:t>
            </a:r>
            <a:r>
              <a:rPr lang="it-IT" sz="1300" dirty="0" err="1" smtClean="0">
                <a:solidFill>
                  <a:schemeClr val="bg1"/>
                </a:solidFill>
                <a:latin typeface="Century Gothic" charset="0"/>
              </a:rPr>
              <a:t>Fastenal</a:t>
            </a:r>
            <a:r>
              <a:rPr lang="it-IT" sz="1300" dirty="0" smtClean="0">
                <a:solidFill>
                  <a:schemeClr val="bg1"/>
                </a:solidFill>
                <a:latin typeface="Century Gothic" charset="0"/>
              </a:rPr>
              <a:t> Europe, </a:t>
            </a:r>
            <a:r>
              <a:rPr lang="it-IT" sz="1300" dirty="0" err="1" smtClean="0">
                <a:solidFill>
                  <a:schemeClr val="bg1"/>
                </a:solidFill>
                <a:latin typeface="Century Gothic" charset="0"/>
              </a:rPr>
              <a:t>Fater</a:t>
            </a:r>
            <a:r>
              <a:rPr lang="it-IT" sz="1300" dirty="0" smtClean="0">
                <a:solidFill>
                  <a:schemeClr val="bg1"/>
                </a:solidFill>
                <a:latin typeface="Century Gothic" charset="0"/>
              </a:rPr>
              <a:t>, </a:t>
            </a:r>
            <a:r>
              <a:rPr lang="it-IT" sz="1300" dirty="0" err="1" smtClean="0">
                <a:solidFill>
                  <a:schemeClr val="bg1"/>
                </a:solidFill>
                <a:latin typeface="Century Gothic" charset="0"/>
              </a:rPr>
              <a:t>Federfarma</a:t>
            </a:r>
            <a:r>
              <a:rPr lang="it-IT" sz="1300" dirty="0" smtClean="0">
                <a:solidFill>
                  <a:schemeClr val="bg1"/>
                </a:solidFill>
                <a:latin typeface="Century Gothic" charset="0"/>
              </a:rPr>
              <a:t> Roma, Fendi, </a:t>
            </a:r>
            <a:r>
              <a:rPr lang="it-IT" sz="1300" dirty="0" err="1" smtClean="0">
                <a:solidFill>
                  <a:schemeClr val="bg1"/>
                </a:solidFill>
                <a:latin typeface="Century Gothic" charset="0"/>
              </a:rPr>
              <a:t>Fertrans</a:t>
            </a:r>
            <a:r>
              <a:rPr lang="it-IT" sz="1300" dirty="0" smtClean="0">
                <a:solidFill>
                  <a:schemeClr val="bg1"/>
                </a:solidFill>
                <a:latin typeface="Century Gothic" charset="0"/>
              </a:rPr>
              <a:t>, Fioletti Spa, Fondazione Policlinico Gemelli IRCCS, </a:t>
            </a:r>
            <a:r>
              <a:rPr lang="it-IT" sz="1300" dirty="0" err="1" smtClean="0">
                <a:solidFill>
                  <a:schemeClr val="bg1"/>
                </a:solidFill>
                <a:latin typeface="Century Gothic" charset="0"/>
              </a:rPr>
              <a:t>Formec</a:t>
            </a:r>
            <a:r>
              <a:rPr lang="it-IT" sz="1300" dirty="0" smtClean="0">
                <a:solidFill>
                  <a:schemeClr val="bg1"/>
                </a:solidFill>
                <a:latin typeface="Century Gothic" charset="0"/>
              </a:rPr>
              <a:t> Biffi, </a:t>
            </a:r>
            <a:r>
              <a:rPr lang="it-IT" sz="1300" dirty="0" err="1" smtClean="0">
                <a:solidFill>
                  <a:schemeClr val="bg1"/>
                </a:solidFill>
                <a:latin typeface="Century Gothic" charset="0"/>
              </a:rPr>
              <a:t>Gaiotto</a:t>
            </a:r>
            <a:r>
              <a:rPr lang="it-IT" sz="1300" dirty="0" smtClean="0">
                <a:solidFill>
                  <a:schemeClr val="bg1"/>
                </a:solidFill>
                <a:latin typeface="Century Gothic" charset="0"/>
              </a:rPr>
              <a:t>, Generali Italia, Geri HDP, </a:t>
            </a:r>
            <a:r>
              <a:rPr lang="it-IT" sz="1300" dirty="0" err="1" smtClean="0">
                <a:solidFill>
                  <a:schemeClr val="bg1"/>
                </a:solidFill>
                <a:latin typeface="Century Gothic" charset="0"/>
              </a:rPr>
              <a:t>Gi</a:t>
            </a:r>
            <a:r>
              <a:rPr lang="it-IT" sz="1300" dirty="0" smtClean="0">
                <a:solidFill>
                  <a:schemeClr val="bg1"/>
                </a:solidFill>
                <a:latin typeface="Century Gothic" charset="0"/>
              </a:rPr>
              <a:t> Group, </a:t>
            </a:r>
            <a:r>
              <a:rPr lang="it-IT" sz="1300" dirty="0" err="1" smtClean="0">
                <a:solidFill>
                  <a:schemeClr val="bg1"/>
                </a:solidFill>
                <a:latin typeface="Century Gothic" charset="0"/>
              </a:rPr>
              <a:t>Gi</a:t>
            </a:r>
            <a:r>
              <a:rPr lang="it-IT" sz="1300" dirty="0" smtClean="0">
                <a:solidFill>
                  <a:schemeClr val="bg1"/>
                </a:solidFill>
                <a:latin typeface="Century Gothic" charset="0"/>
              </a:rPr>
              <a:t> Group </a:t>
            </a:r>
            <a:r>
              <a:rPr lang="it-IT" sz="1300" dirty="0" err="1" smtClean="0">
                <a:solidFill>
                  <a:schemeClr val="bg1"/>
                </a:solidFill>
                <a:latin typeface="Century Gothic" charset="0"/>
              </a:rPr>
              <a:t>Pharma</a:t>
            </a:r>
            <a:r>
              <a:rPr lang="it-IT" sz="1300" dirty="0" smtClean="0">
                <a:solidFill>
                  <a:schemeClr val="bg1"/>
                </a:solidFill>
                <a:latin typeface="Century Gothic" charset="0"/>
              </a:rPr>
              <a:t>, Gruppo BNP </a:t>
            </a:r>
            <a:r>
              <a:rPr lang="it-IT" sz="1300" dirty="0" err="1" smtClean="0">
                <a:solidFill>
                  <a:schemeClr val="bg1"/>
                </a:solidFill>
                <a:latin typeface="Century Gothic" charset="0"/>
              </a:rPr>
              <a:t>Paribas</a:t>
            </a:r>
            <a:r>
              <a:rPr lang="it-IT" sz="1300" dirty="0" smtClean="0">
                <a:solidFill>
                  <a:schemeClr val="bg1"/>
                </a:solidFill>
                <a:latin typeface="Century Gothic" charset="0"/>
              </a:rPr>
              <a:t>, Gruppo </a:t>
            </a:r>
            <a:r>
              <a:rPr lang="it-IT" sz="1300" dirty="0" err="1" smtClean="0">
                <a:solidFill>
                  <a:schemeClr val="bg1"/>
                </a:solidFill>
                <a:latin typeface="Century Gothic" charset="0"/>
              </a:rPr>
              <a:t>DePASQUALE</a:t>
            </a:r>
            <a:r>
              <a:rPr lang="it-IT" sz="1300" dirty="0" smtClean="0">
                <a:solidFill>
                  <a:schemeClr val="bg1"/>
                </a:solidFill>
                <a:latin typeface="Century Gothic" charset="0"/>
              </a:rPr>
              <a:t>, Gruppo </a:t>
            </a:r>
            <a:r>
              <a:rPr lang="it-IT" sz="1300" dirty="0" err="1" smtClean="0">
                <a:solidFill>
                  <a:schemeClr val="bg1"/>
                </a:solidFill>
                <a:latin typeface="Century Gothic" charset="0"/>
              </a:rPr>
              <a:t>Lactalis</a:t>
            </a:r>
            <a:r>
              <a:rPr lang="it-IT" sz="1300" dirty="0" smtClean="0">
                <a:solidFill>
                  <a:schemeClr val="bg1"/>
                </a:solidFill>
                <a:latin typeface="Century Gothic" charset="0"/>
              </a:rPr>
              <a:t> Italia, Gruppo Maggioli, GSK, </a:t>
            </a:r>
            <a:r>
              <a:rPr lang="it-IT" sz="1300" dirty="0" err="1" smtClean="0">
                <a:solidFill>
                  <a:schemeClr val="bg1"/>
                </a:solidFill>
                <a:latin typeface="Century Gothic" charset="0"/>
              </a:rPr>
              <a:t>Gualapack</a:t>
            </a:r>
            <a:r>
              <a:rPr lang="it-IT" sz="1300" dirty="0" smtClean="0">
                <a:solidFill>
                  <a:schemeClr val="bg1"/>
                </a:solidFill>
                <a:latin typeface="Century Gothic" charset="0"/>
              </a:rPr>
              <a:t> Group, Henkel, </a:t>
            </a:r>
            <a:r>
              <a:rPr lang="it-IT" sz="1300" dirty="0" err="1" smtClean="0">
                <a:solidFill>
                  <a:schemeClr val="bg1"/>
                </a:solidFill>
                <a:latin typeface="Century Gothic" charset="0"/>
              </a:rPr>
              <a:t>Humangest</a:t>
            </a:r>
            <a:r>
              <a:rPr lang="it-IT" sz="1300" dirty="0" smtClean="0">
                <a:solidFill>
                  <a:schemeClr val="bg1"/>
                </a:solidFill>
                <a:latin typeface="Century Gothic" charset="0"/>
              </a:rPr>
              <a:t>, </a:t>
            </a:r>
            <a:r>
              <a:rPr lang="it-IT" sz="1300" dirty="0" err="1" smtClean="0">
                <a:solidFill>
                  <a:schemeClr val="bg1"/>
                </a:solidFill>
                <a:latin typeface="Century Gothic" charset="0"/>
              </a:rPr>
              <a:t>ICTeam</a:t>
            </a:r>
            <a:r>
              <a:rPr lang="it-IT" sz="1300" dirty="0" smtClean="0">
                <a:solidFill>
                  <a:schemeClr val="bg1"/>
                </a:solidFill>
                <a:latin typeface="Century Gothic" charset="0"/>
              </a:rPr>
              <a:t>, Ikea, Intesa Sanpaolo, </a:t>
            </a:r>
            <a:r>
              <a:rPr lang="it-IT" sz="1300" dirty="0" err="1" smtClean="0">
                <a:solidFill>
                  <a:schemeClr val="bg1"/>
                </a:solidFill>
                <a:latin typeface="Century Gothic" charset="0"/>
              </a:rPr>
              <a:t>Intred</a:t>
            </a:r>
            <a:r>
              <a:rPr lang="it-IT" sz="1300" dirty="0" smtClean="0">
                <a:solidFill>
                  <a:schemeClr val="bg1"/>
                </a:solidFill>
                <a:latin typeface="Century Gothic" charset="0"/>
              </a:rPr>
              <a:t>, </a:t>
            </a:r>
            <a:r>
              <a:rPr lang="it-IT" sz="1300" dirty="0" err="1" smtClean="0">
                <a:solidFill>
                  <a:schemeClr val="bg1"/>
                </a:solidFill>
                <a:latin typeface="Century Gothic" charset="0"/>
              </a:rPr>
              <a:t>Iper</a:t>
            </a:r>
            <a:r>
              <a:rPr lang="it-IT" sz="1300" dirty="0" smtClean="0">
                <a:solidFill>
                  <a:schemeClr val="bg1"/>
                </a:solidFill>
                <a:latin typeface="Century Gothic" charset="0"/>
              </a:rPr>
              <a:t>, La grande I, IRI, Italgas, John Deere, JT International, </a:t>
            </a:r>
            <a:r>
              <a:rPr lang="it-IT" sz="1300" dirty="0" err="1" smtClean="0">
                <a:solidFill>
                  <a:schemeClr val="bg1"/>
                </a:solidFill>
                <a:latin typeface="Century Gothic" charset="0"/>
              </a:rPr>
              <a:t>Key</a:t>
            </a:r>
            <a:r>
              <a:rPr lang="it-IT" sz="1300" dirty="0" smtClean="0">
                <a:solidFill>
                  <a:schemeClr val="bg1"/>
                </a:solidFill>
                <a:latin typeface="Century Gothic" charset="0"/>
              </a:rPr>
              <a:t> Partner, KPMG, L’Oréal, </a:t>
            </a:r>
            <a:r>
              <a:rPr lang="it-IT" sz="1300" dirty="0" err="1" smtClean="0">
                <a:solidFill>
                  <a:schemeClr val="bg1"/>
                </a:solidFill>
                <a:latin typeface="Century Gothic" charset="0"/>
              </a:rPr>
              <a:t>Lavoropiù</a:t>
            </a:r>
            <a:r>
              <a:rPr lang="it-IT" sz="1300" dirty="0" smtClean="0">
                <a:solidFill>
                  <a:schemeClr val="bg1"/>
                </a:solidFill>
                <a:latin typeface="Century Gothic" charset="0"/>
              </a:rPr>
              <a:t>, LEO </a:t>
            </a:r>
            <a:r>
              <a:rPr lang="it-IT" sz="1300" dirty="0" err="1" smtClean="0">
                <a:solidFill>
                  <a:schemeClr val="bg1"/>
                </a:solidFill>
                <a:latin typeface="Century Gothic" charset="0"/>
              </a:rPr>
              <a:t>Pharma</a:t>
            </a:r>
            <a:r>
              <a:rPr lang="it-IT" sz="1300" dirty="0" smtClean="0">
                <a:solidFill>
                  <a:schemeClr val="bg1"/>
                </a:solidFill>
                <a:latin typeface="Century Gothic" charset="0"/>
              </a:rPr>
              <a:t>, Leroy Merlin Italia, LGH, LIDL, Lindt &amp; </a:t>
            </a:r>
            <a:r>
              <a:rPr lang="it-IT" sz="1300" dirty="0" err="1" smtClean="0">
                <a:solidFill>
                  <a:schemeClr val="bg1"/>
                </a:solidFill>
                <a:latin typeface="Century Gothic" charset="0"/>
              </a:rPr>
              <a:t>Sprungli</a:t>
            </a:r>
            <a:r>
              <a:rPr lang="it-IT" sz="1300" dirty="0" smtClean="0">
                <a:solidFill>
                  <a:schemeClr val="bg1"/>
                </a:solidFill>
                <a:latin typeface="Century Gothic" charset="0"/>
              </a:rPr>
              <a:t>, Logista Italia, Luxottica, LVMH, Maggioli, </a:t>
            </a:r>
            <a:r>
              <a:rPr lang="it-IT" sz="1300" dirty="0" err="1" smtClean="0">
                <a:solidFill>
                  <a:schemeClr val="bg1"/>
                </a:solidFill>
                <a:latin typeface="Century Gothic" charset="0"/>
              </a:rPr>
              <a:t>Marsh</a:t>
            </a:r>
            <a:r>
              <a:rPr lang="it-IT" sz="1300" dirty="0" smtClean="0">
                <a:solidFill>
                  <a:schemeClr val="bg1"/>
                </a:solidFill>
                <a:latin typeface="Century Gothic" charset="0"/>
              </a:rPr>
              <a:t>, MAW, </a:t>
            </a:r>
            <a:r>
              <a:rPr lang="it-IT" sz="1300" dirty="0" err="1" smtClean="0">
                <a:solidFill>
                  <a:schemeClr val="bg1"/>
                </a:solidFill>
                <a:latin typeface="Century Gothic" charset="0"/>
              </a:rPr>
              <a:t>Mazars</a:t>
            </a:r>
            <a:r>
              <a:rPr lang="it-IT" sz="1300" dirty="0" smtClean="0">
                <a:solidFill>
                  <a:schemeClr val="bg1"/>
                </a:solidFill>
                <a:latin typeface="Century Gothic" charset="0"/>
              </a:rPr>
              <a:t>, Mediobanca, METRO Italia Cash and </a:t>
            </a:r>
            <a:r>
              <a:rPr lang="it-IT" sz="1300" dirty="0" err="1" smtClean="0">
                <a:solidFill>
                  <a:schemeClr val="bg1"/>
                </a:solidFill>
                <a:latin typeface="Century Gothic" charset="0"/>
              </a:rPr>
              <a:t>Carry</a:t>
            </a:r>
            <a:r>
              <a:rPr lang="it-IT" sz="1300" dirty="0" smtClean="0">
                <a:solidFill>
                  <a:schemeClr val="bg1"/>
                </a:solidFill>
                <a:latin typeface="Century Gothic" charset="0"/>
              </a:rPr>
              <a:t>, </a:t>
            </a:r>
            <a:r>
              <a:rPr lang="it-IT" sz="1300" dirty="0" err="1" smtClean="0">
                <a:solidFill>
                  <a:schemeClr val="bg1"/>
                </a:solidFill>
                <a:latin typeface="Century Gothic" charset="0"/>
              </a:rPr>
              <a:t>MiB</a:t>
            </a:r>
            <a:r>
              <a:rPr lang="it-IT" sz="1300" dirty="0" smtClean="0">
                <a:solidFill>
                  <a:schemeClr val="bg1"/>
                </a:solidFill>
                <a:latin typeface="Century Gothic" charset="0"/>
              </a:rPr>
              <a:t>, Michelin Italiana, Miele, </a:t>
            </a:r>
            <a:r>
              <a:rPr lang="it-IT" sz="1300" dirty="0" err="1" smtClean="0">
                <a:solidFill>
                  <a:schemeClr val="bg1"/>
                </a:solidFill>
                <a:latin typeface="Century Gothic" charset="0"/>
              </a:rPr>
              <a:t>Nestlè</a:t>
            </a:r>
            <a:r>
              <a:rPr lang="it-IT" sz="1300" dirty="0" smtClean="0">
                <a:solidFill>
                  <a:schemeClr val="bg1"/>
                </a:solidFill>
                <a:latin typeface="Century Gothic" charset="0"/>
              </a:rPr>
              <a:t>, OCS Organizzazione Consulenza </a:t>
            </a:r>
            <a:r>
              <a:rPr lang="it-IT" sz="1300" dirty="0" err="1" smtClean="0">
                <a:solidFill>
                  <a:schemeClr val="bg1"/>
                </a:solidFill>
                <a:latin typeface="Century Gothic" charset="0"/>
              </a:rPr>
              <a:t>Sistemi,Omega</a:t>
            </a:r>
            <a:r>
              <a:rPr lang="it-IT" sz="1300" dirty="0" smtClean="0">
                <a:solidFill>
                  <a:schemeClr val="bg1"/>
                </a:solidFill>
                <a:latin typeface="Century Gothic" charset="0"/>
              </a:rPr>
              <a:t> </a:t>
            </a:r>
            <a:r>
              <a:rPr lang="it-IT" sz="1300" dirty="0" err="1" smtClean="0">
                <a:solidFill>
                  <a:schemeClr val="bg1"/>
                </a:solidFill>
                <a:latin typeface="Century Gothic" charset="0"/>
              </a:rPr>
              <a:t>Chefaro</a:t>
            </a:r>
            <a:r>
              <a:rPr lang="it-IT" sz="1300" dirty="0" smtClean="0">
                <a:solidFill>
                  <a:schemeClr val="bg1"/>
                </a:solidFill>
                <a:latin typeface="Century Gothic" charset="0"/>
              </a:rPr>
              <a:t>, </a:t>
            </a:r>
            <a:r>
              <a:rPr lang="it-IT" sz="1300" dirty="0" err="1" smtClean="0">
                <a:solidFill>
                  <a:schemeClr val="bg1"/>
                </a:solidFill>
                <a:latin typeface="Century Gothic" charset="0"/>
              </a:rPr>
              <a:t>Omia</a:t>
            </a:r>
            <a:r>
              <a:rPr lang="it-IT" sz="1300" dirty="0" smtClean="0">
                <a:solidFill>
                  <a:schemeClr val="bg1"/>
                </a:solidFill>
                <a:latin typeface="Century Gothic" charset="0"/>
              </a:rPr>
              <a:t> </a:t>
            </a:r>
            <a:r>
              <a:rPr lang="it-IT" sz="1300" dirty="0" err="1" smtClean="0">
                <a:solidFill>
                  <a:schemeClr val="bg1"/>
                </a:solidFill>
                <a:latin typeface="Century Gothic" charset="0"/>
              </a:rPr>
              <a:t>Laboratories</a:t>
            </a:r>
            <a:r>
              <a:rPr lang="it-IT" sz="1300" dirty="0" smtClean="0">
                <a:solidFill>
                  <a:schemeClr val="bg1"/>
                </a:solidFill>
                <a:latin typeface="Century Gothic" charset="0"/>
              </a:rPr>
              <a:t>, Orienta, Page </a:t>
            </a:r>
            <a:r>
              <a:rPr lang="it-IT" sz="1300" dirty="0" err="1" smtClean="0">
                <a:solidFill>
                  <a:schemeClr val="bg1"/>
                </a:solidFill>
                <a:latin typeface="Century Gothic" charset="0"/>
              </a:rPr>
              <a:t>Personnel</a:t>
            </a:r>
            <a:r>
              <a:rPr lang="it-IT" sz="1300" dirty="0" smtClean="0">
                <a:solidFill>
                  <a:schemeClr val="bg1"/>
                </a:solidFill>
                <a:latin typeface="Century Gothic" charset="0"/>
              </a:rPr>
              <a:t>, </a:t>
            </a:r>
            <a:r>
              <a:rPr lang="it-IT" sz="1300" dirty="0" err="1" smtClean="0">
                <a:solidFill>
                  <a:schemeClr val="bg1"/>
                </a:solidFill>
                <a:latin typeface="Century Gothic" charset="0"/>
              </a:rPr>
              <a:t>Pam</a:t>
            </a:r>
            <a:r>
              <a:rPr lang="it-IT" sz="1300" dirty="0" smtClean="0">
                <a:solidFill>
                  <a:schemeClr val="bg1"/>
                </a:solidFill>
                <a:latin typeface="Century Gothic" charset="0"/>
              </a:rPr>
              <a:t> Panorama, Parmalat, Penny Market, </a:t>
            </a:r>
            <a:r>
              <a:rPr lang="it-IT" sz="1300" dirty="0" err="1" smtClean="0">
                <a:solidFill>
                  <a:schemeClr val="bg1"/>
                </a:solidFill>
                <a:latin typeface="Century Gothic" charset="0"/>
              </a:rPr>
              <a:t>Pharma</a:t>
            </a:r>
            <a:r>
              <a:rPr lang="it-IT" sz="1300" dirty="0" smtClean="0">
                <a:solidFill>
                  <a:schemeClr val="bg1"/>
                </a:solidFill>
                <a:latin typeface="Century Gothic" charset="0"/>
              </a:rPr>
              <a:t> &amp; </a:t>
            </a:r>
            <a:r>
              <a:rPr lang="it-IT" sz="1300" dirty="0" err="1" smtClean="0">
                <a:solidFill>
                  <a:schemeClr val="bg1"/>
                </a:solidFill>
                <a:latin typeface="Century Gothic" charset="0"/>
              </a:rPr>
              <a:t>MedDevices</a:t>
            </a:r>
            <a:r>
              <a:rPr lang="it-IT" sz="1300" dirty="0" smtClean="0">
                <a:solidFill>
                  <a:schemeClr val="bg1"/>
                </a:solidFill>
                <a:latin typeface="Century Gothic" charset="0"/>
              </a:rPr>
              <a:t> Gruppo, Pirelli </a:t>
            </a:r>
            <a:r>
              <a:rPr lang="it-IT" sz="1300" dirty="0" err="1" smtClean="0">
                <a:solidFill>
                  <a:schemeClr val="bg1"/>
                </a:solidFill>
                <a:latin typeface="Century Gothic" charset="0"/>
              </a:rPr>
              <a:t>Tyre</a:t>
            </a:r>
            <a:r>
              <a:rPr lang="it-IT" sz="1300" dirty="0" smtClean="0">
                <a:solidFill>
                  <a:schemeClr val="bg1"/>
                </a:solidFill>
                <a:latin typeface="Century Gothic" charset="0"/>
              </a:rPr>
              <a:t>, </a:t>
            </a:r>
            <a:r>
              <a:rPr lang="it-IT" sz="1300" dirty="0" err="1" smtClean="0">
                <a:solidFill>
                  <a:schemeClr val="bg1"/>
                </a:solidFill>
                <a:latin typeface="Century Gothic" charset="0"/>
              </a:rPr>
              <a:t>Procter</a:t>
            </a:r>
            <a:r>
              <a:rPr lang="it-IT" sz="1300" dirty="0" smtClean="0">
                <a:solidFill>
                  <a:schemeClr val="bg1"/>
                </a:solidFill>
                <a:latin typeface="Century Gothic" charset="0"/>
              </a:rPr>
              <a:t> &amp; </a:t>
            </a:r>
            <a:r>
              <a:rPr lang="it-IT" sz="1300" dirty="0" err="1" smtClean="0">
                <a:solidFill>
                  <a:schemeClr val="bg1"/>
                </a:solidFill>
                <a:latin typeface="Century Gothic" charset="0"/>
              </a:rPr>
              <a:t>Gamble</a:t>
            </a:r>
            <a:r>
              <a:rPr lang="it-IT" sz="1300" dirty="0" smtClean="0">
                <a:solidFill>
                  <a:schemeClr val="bg1"/>
                </a:solidFill>
                <a:latin typeface="Century Gothic" charset="0"/>
              </a:rPr>
              <a:t>, </a:t>
            </a:r>
            <a:r>
              <a:rPr lang="it-IT" sz="1300" dirty="0" err="1" smtClean="0">
                <a:solidFill>
                  <a:schemeClr val="bg1"/>
                </a:solidFill>
                <a:latin typeface="Century Gothic" charset="0"/>
              </a:rPr>
              <a:t>Prometeia</a:t>
            </a:r>
            <a:r>
              <a:rPr lang="it-IT" sz="1300" dirty="0" smtClean="0">
                <a:solidFill>
                  <a:schemeClr val="bg1"/>
                </a:solidFill>
                <a:latin typeface="Century Gothic" charset="0"/>
              </a:rPr>
              <a:t>, </a:t>
            </a:r>
            <a:r>
              <a:rPr lang="it-IT" sz="1300" dirty="0" err="1" smtClean="0">
                <a:solidFill>
                  <a:schemeClr val="bg1"/>
                </a:solidFill>
                <a:latin typeface="Century Gothic" charset="0"/>
              </a:rPr>
              <a:t>Protiviti</a:t>
            </a:r>
            <a:r>
              <a:rPr lang="it-IT" sz="1300" dirty="0" smtClean="0">
                <a:solidFill>
                  <a:schemeClr val="bg1"/>
                </a:solidFill>
                <a:latin typeface="Century Gothic" charset="0"/>
              </a:rPr>
              <a:t>, </a:t>
            </a:r>
            <a:r>
              <a:rPr lang="it-IT" sz="1300" dirty="0" err="1" smtClean="0">
                <a:solidFill>
                  <a:schemeClr val="bg1"/>
                </a:solidFill>
                <a:latin typeface="Century Gothic" charset="0"/>
              </a:rPr>
              <a:t>Publicis</a:t>
            </a:r>
            <a:r>
              <a:rPr lang="it-IT" sz="1300" dirty="0" smtClean="0">
                <a:solidFill>
                  <a:schemeClr val="bg1"/>
                </a:solidFill>
                <a:latin typeface="Century Gothic" charset="0"/>
              </a:rPr>
              <a:t> </a:t>
            </a:r>
            <a:r>
              <a:rPr lang="it-IT" sz="1300" dirty="0" err="1" smtClean="0">
                <a:solidFill>
                  <a:schemeClr val="bg1"/>
                </a:solidFill>
                <a:latin typeface="Century Gothic" charset="0"/>
              </a:rPr>
              <a:t>Groupe</a:t>
            </a:r>
            <a:r>
              <a:rPr lang="it-IT" sz="1300" dirty="0" smtClean="0">
                <a:solidFill>
                  <a:schemeClr val="bg1"/>
                </a:solidFill>
                <a:latin typeface="Century Gothic" charset="0"/>
              </a:rPr>
              <a:t>, Punto Service, </a:t>
            </a:r>
            <a:r>
              <a:rPr lang="it-IT" sz="1300" dirty="0" err="1" smtClean="0">
                <a:solidFill>
                  <a:schemeClr val="bg1"/>
                </a:solidFill>
                <a:latin typeface="Century Gothic" charset="0"/>
              </a:rPr>
              <a:t>Puratos</a:t>
            </a:r>
            <a:r>
              <a:rPr lang="it-IT" sz="1300" dirty="0" smtClean="0">
                <a:solidFill>
                  <a:schemeClr val="bg1"/>
                </a:solidFill>
                <a:latin typeface="Century Gothic" charset="0"/>
              </a:rPr>
              <a:t>, </a:t>
            </a:r>
            <a:r>
              <a:rPr lang="it-IT" sz="1300" dirty="0" err="1" smtClean="0">
                <a:solidFill>
                  <a:schemeClr val="bg1"/>
                </a:solidFill>
                <a:latin typeface="Century Gothic" charset="0"/>
              </a:rPr>
              <a:t>PwC</a:t>
            </a:r>
            <a:r>
              <a:rPr lang="it-IT" sz="1300" dirty="0" smtClean="0">
                <a:solidFill>
                  <a:schemeClr val="bg1"/>
                </a:solidFill>
                <a:latin typeface="Century Gothic" charset="0"/>
              </a:rPr>
              <a:t>, Quanta </a:t>
            </a:r>
            <a:r>
              <a:rPr lang="it-IT" sz="1300" dirty="0" err="1" smtClean="0">
                <a:solidFill>
                  <a:schemeClr val="bg1"/>
                </a:solidFill>
                <a:latin typeface="Century Gothic" charset="0"/>
              </a:rPr>
              <a:t>SpA</a:t>
            </a:r>
            <a:r>
              <a:rPr lang="it-IT" sz="1300" dirty="0" smtClean="0">
                <a:solidFill>
                  <a:schemeClr val="bg1"/>
                </a:solidFill>
                <a:latin typeface="Century Gothic" charset="0"/>
              </a:rPr>
              <a:t>, Rai Pubblicità, </a:t>
            </a:r>
            <a:r>
              <a:rPr lang="it-IT" sz="1300" dirty="0" err="1" smtClean="0">
                <a:solidFill>
                  <a:schemeClr val="bg1"/>
                </a:solidFill>
                <a:latin typeface="Century Gothic" charset="0"/>
              </a:rPr>
              <a:t>Randstad</a:t>
            </a:r>
            <a:r>
              <a:rPr lang="it-IT" sz="1300" dirty="0" smtClean="0">
                <a:solidFill>
                  <a:schemeClr val="bg1"/>
                </a:solidFill>
                <a:latin typeface="Century Gothic" charset="0"/>
              </a:rPr>
              <a:t> Italia, </a:t>
            </a:r>
            <a:r>
              <a:rPr lang="it-IT" sz="1300" dirty="0" err="1" smtClean="0">
                <a:solidFill>
                  <a:schemeClr val="bg1"/>
                </a:solidFill>
                <a:latin typeface="Century Gothic" charset="0"/>
              </a:rPr>
              <a:t>Ricmar</a:t>
            </a:r>
            <a:r>
              <a:rPr lang="it-IT" sz="1300" dirty="0" smtClean="0">
                <a:solidFill>
                  <a:schemeClr val="bg1"/>
                </a:solidFill>
                <a:latin typeface="Century Gothic" charset="0"/>
              </a:rPr>
              <a:t>, </a:t>
            </a:r>
            <a:r>
              <a:rPr lang="it-IT" sz="1300" dirty="0" err="1" smtClean="0">
                <a:solidFill>
                  <a:schemeClr val="bg1"/>
                </a:solidFill>
                <a:latin typeface="Century Gothic" charset="0"/>
              </a:rPr>
              <a:t>Rolleri</a:t>
            </a:r>
            <a:r>
              <a:rPr lang="it-IT" sz="1300" dirty="0" smtClean="0">
                <a:solidFill>
                  <a:schemeClr val="bg1"/>
                </a:solidFill>
                <a:latin typeface="Century Gothic" charset="0"/>
              </a:rPr>
              <a:t> Cultura d’</a:t>
            </a:r>
            <a:r>
              <a:rPr lang="it-IT" altLang="ja-JP" sz="1300" dirty="0" err="1" smtClean="0">
                <a:solidFill>
                  <a:schemeClr val="bg1"/>
                </a:solidFill>
                <a:latin typeface="Century Gothic" charset="0"/>
                <a:cs typeface="Century Gothic" charset="0"/>
              </a:rPr>
              <a:t>Impersa</a:t>
            </a:r>
            <a:r>
              <a:rPr lang="it-IT" altLang="ja-JP" sz="1300" dirty="0" smtClean="0">
                <a:solidFill>
                  <a:schemeClr val="bg1"/>
                </a:solidFill>
                <a:latin typeface="Century Gothic" charset="0"/>
                <a:cs typeface="Century Gothic" charset="0"/>
              </a:rPr>
              <a:t>, RP Santini, </a:t>
            </a:r>
            <a:r>
              <a:rPr lang="it-IT" altLang="ja-JP" sz="1300" dirty="0" err="1" smtClean="0">
                <a:solidFill>
                  <a:schemeClr val="bg1"/>
                </a:solidFill>
                <a:latin typeface="Century Gothic" charset="0"/>
                <a:cs typeface="Century Gothic" charset="0"/>
              </a:rPr>
              <a:t>Sace</a:t>
            </a:r>
            <a:r>
              <a:rPr lang="it-IT" altLang="ja-JP" sz="1300" dirty="0" smtClean="0">
                <a:solidFill>
                  <a:schemeClr val="bg1"/>
                </a:solidFill>
                <a:latin typeface="Century Gothic" charset="0"/>
                <a:cs typeface="Century Gothic" charset="0"/>
              </a:rPr>
              <a:t>, SAEF, </a:t>
            </a:r>
            <a:r>
              <a:rPr lang="it-IT" altLang="ja-JP" sz="1300" dirty="0" err="1" smtClean="0">
                <a:solidFill>
                  <a:schemeClr val="bg1"/>
                </a:solidFill>
                <a:latin typeface="Century Gothic" charset="0"/>
                <a:cs typeface="Century Gothic" charset="0"/>
              </a:rPr>
              <a:t>Sogei</a:t>
            </a:r>
            <a:r>
              <a:rPr lang="it-IT" altLang="ja-JP" sz="1300" dirty="0" smtClean="0">
                <a:solidFill>
                  <a:schemeClr val="bg1"/>
                </a:solidFill>
                <a:latin typeface="Century Gothic" charset="0"/>
                <a:cs typeface="Century Gothic" charset="0"/>
              </a:rPr>
              <a:t> - Società Generale d</a:t>
            </a:r>
            <a:r>
              <a:rPr lang="it-IT" sz="1300" dirty="0" smtClean="0">
                <a:solidFill>
                  <a:schemeClr val="bg1"/>
                </a:solidFill>
                <a:latin typeface="Century Gothic" charset="0"/>
                <a:cs typeface="Century Gothic" charset="0"/>
              </a:rPr>
              <a:t>’</a:t>
            </a:r>
            <a:r>
              <a:rPr lang="it-IT" altLang="ja-JP" sz="1300" dirty="0" smtClean="0">
                <a:solidFill>
                  <a:schemeClr val="bg1"/>
                </a:solidFill>
                <a:latin typeface="Century Gothic" charset="0"/>
                <a:cs typeface="Century Gothic" charset="0"/>
              </a:rPr>
              <a:t>Informatica S.p.A., Stern Zanin, </a:t>
            </a:r>
            <a:r>
              <a:rPr lang="it-IT" altLang="ja-JP" sz="1300" dirty="0" err="1" smtClean="0">
                <a:solidFill>
                  <a:schemeClr val="bg1"/>
                </a:solidFill>
                <a:latin typeface="Century Gothic" charset="0"/>
                <a:cs typeface="Century Gothic" charset="0"/>
              </a:rPr>
              <a:t>Streparava</a:t>
            </a:r>
            <a:r>
              <a:rPr lang="it-IT" altLang="ja-JP" sz="1300" dirty="0" smtClean="0">
                <a:solidFill>
                  <a:schemeClr val="bg1"/>
                </a:solidFill>
                <a:latin typeface="Century Gothic" charset="0"/>
                <a:cs typeface="Century Gothic" charset="0"/>
              </a:rPr>
              <a:t> spa, </a:t>
            </a:r>
            <a:r>
              <a:rPr lang="it-IT" altLang="ja-JP" sz="1300" dirty="0" err="1" smtClean="0">
                <a:solidFill>
                  <a:schemeClr val="bg1"/>
                </a:solidFill>
                <a:latin typeface="Century Gothic" charset="0"/>
                <a:cs typeface="Century Gothic" charset="0"/>
              </a:rPr>
              <a:t>Subito.it</a:t>
            </a:r>
            <a:r>
              <a:rPr lang="it-IT" altLang="ja-JP" sz="1300" dirty="0" smtClean="0">
                <a:solidFill>
                  <a:schemeClr val="bg1"/>
                </a:solidFill>
                <a:latin typeface="Century Gothic" charset="0"/>
                <a:cs typeface="Century Gothic" charset="0"/>
              </a:rPr>
              <a:t>, Synergie, The </a:t>
            </a:r>
            <a:r>
              <a:rPr lang="it-IT" altLang="ja-JP" sz="1300" dirty="0" err="1" smtClean="0">
                <a:solidFill>
                  <a:schemeClr val="bg1"/>
                </a:solidFill>
                <a:latin typeface="Century Gothic" charset="0"/>
                <a:cs typeface="Century Gothic" charset="0"/>
              </a:rPr>
              <a:t>Estèée</a:t>
            </a:r>
            <a:r>
              <a:rPr lang="it-IT" altLang="ja-JP" sz="1300" dirty="0" smtClean="0">
                <a:solidFill>
                  <a:schemeClr val="bg1"/>
                </a:solidFill>
                <a:latin typeface="Century Gothic" charset="0"/>
                <a:cs typeface="Century Gothic" charset="0"/>
              </a:rPr>
              <a:t> </a:t>
            </a:r>
            <a:r>
              <a:rPr lang="it-IT" altLang="ja-JP" sz="1300" dirty="0" err="1" smtClean="0">
                <a:solidFill>
                  <a:schemeClr val="bg1"/>
                </a:solidFill>
                <a:latin typeface="Century Gothic" charset="0"/>
                <a:cs typeface="Century Gothic" charset="0"/>
              </a:rPr>
              <a:t>Lauder</a:t>
            </a:r>
            <a:r>
              <a:rPr lang="it-IT" altLang="ja-JP" sz="1300" dirty="0" smtClean="0">
                <a:solidFill>
                  <a:schemeClr val="bg1"/>
                </a:solidFill>
                <a:latin typeface="Century Gothic" charset="0"/>
                <a:cs typeface="Century Gothic" charset="0"/>
              </a:rPr>
              <a:t> Companies, Tiffany, </a:t>
            </a:r>
            <a:r>
              <a:rPr lang="it-IT" altLang="ja-JP" sz="1300" dirty="0" err="1" smtClean="0">
                <a:solidFill>
                  <a:schemeClr val="bg1"/>
                </a:solidFill>
                <a:latin typeface="Century Gothic" charset="0"/>
                <a:cs typeface="Century Gothic" charset="0"/>
              </a:rPr>
              <a:t>Tovini</a:t>
            </a:r>
            <a:r>
              <a:rPr lang="it-IT" altLang="ja-JP" sz="1300" dirty="0" smtClean="0">
                <a:solidFill>
                  <a:schemeClr val="bg1"/>
                </a:solidFill>
                <a:latin typeface="Century Gothic" charset="0"/>
                <a:cs typeface="Century Gothic" charset="0"/>
              </a:rPr>
              <a:t>, UBI Banca, UCSC International, Umana, Unicredit, </a:t>
            </a:r>
            <a:r>
              <a:rPr lang="it-IT" altLang="ja-JP" sz="1300" dirty="0" err="1" smtClean="0">
                <a:solidFill>
                  <a:schemeClr val="bg1"/>
                </a:solidFill>
                <a:latin typeface="Century Gothic" charset="0"/>
                <a:cs typeface="Century Gothic" charset="0"/>
              </a:rPr>
              <a:t>Univet</a:t>
            </a:r>
            <a:r>
              <a:rPr lang="it-IT" altLang="ja-JP" sz="1300" dirty="0" smtClean="0">
                <a:solidFill>
                  <a:schemeClr val="bg1"/>
                </a:solidFill>
                <a:latin typeface="Century Gothic" charset="0"/>
                <a:cs typeface="Century Gothic" charset="0"/>
              </a:rPr>
              <a:t>, Villani, Vittoria Assicurazioni, Vodafone, Whirlpool, XY, Ziche Marmi.</a:t>
            </a:r>
            <a:endParaRPr lang="en-US" sz="1300" dirty="0">
              <a:solidFill>
                <a:schemeClr val="bg1"/>
              </a:solidFill>
              <a:latin typeface="Century Gothic" charset="0"/>
              <a:cs typeface="Century Gothic" charset="0"/>
            </a:endParaRPr>
          </a:p>
        </p:txBody>
      </p:sp>
      <p:sp>
        <p:nvSpPr>
          <p:cNvPr id="12" name="Content Placeholder 2"/>
          <p:cNvSpPr txBox="1">
            <a:spLocks/>
          </p:cNvSpPr>
          <p:nvPr/>
        </p:nvSpPr>
        <p:spPr bwMode="auto">
          <a:xfrm>
            <a:off x="401638" y="919290"/>
            <a:ext cx="8229600" cy="31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spcBef>
                <a:spcPct val="20000"/>
              </a:spcBef>
              <a:buFont typeface="Arial" charset="0"/>
              <a:buNone/>
            </a:pPr>
            <a:r>
              <a:rPr lang="it-IT" sz="1400" b="1" dirty="0">
                <a:solidFill>
                  <a:srgbClr val="FFFFFF"/>
                </a:solidFill>
                <a:latin typeface="Century Gothic" charset="0"/>
              </a:rPr>
              <a:t>Aziende</a:t>
            </a:r>
            <a:endParaRPr lang="en-US" sz="1400" b="1" dirty="0">
              <a:solidFill>
                <a:srgbClr val="FFFFFF"/>
              </a:solidFill>
              <a:latin typeface="Century Gothic" charset="0"/>
              <a:cs typeface="Century Gothic" charset="0"/>
            </a:endParaRPr>
          </a:p>
        </p:txBody>
      </p:sp>
      <p:sp>
        <p:nvSpPr>
          <p:cNvPr id="13" name="Titolo 1"/>
          <p:cNvSpPr txBox="1">
            <a:spLocks/>
          </p:cNvSpPr>
          <p:nvPr/>
        </p:nvSpPr>
        <p:spPr bwMode="auto">
          <a:xfrm>
            <a:off x="457200" y="112713"/>
            <a:ext cx="8229600" cy="92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3200" b="1" dirty="0">
                <a:solidFill>
                  <a:srgbClr val="FFFFFF"/>
                </a:solidFill>
                <a:latin typeface="+mj-lt"/>
              </a:rPr>
              <a:t>GLI ESPOSITORI DEL CAREER DAY</a:t>
            </a:r>
            <a:endParaRPr lang="it-IT" sz="3200" b="1" dirty="0">
              <a:solidFill>
                <a:srgbClr val="FFFFFF"/>
              </a:solidFill>
              <a:latin typeface="+mj-lt"/>
              <a:cs typeface="Century Gothic" charset="0"/>
            </a:endParaRPr>
          </a:p>
        </p:txBody>
      </p:sp>
    </p:spTree>
    <p:extLst>
      <p:ext uri="{BB962C8B-B14F-4D97-AF65-F5344CB8AC3E}">
        <p14:creationId xmlns:p14="http://schemas.microsoft.com/office/powerpoint/2010/main" val="39044364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2" name="Segnaposto piè di pagina 1">
            <a:extLst>
              <a:ext uri="{FF2B5EF4-FFF2-40B4-BE49-F238E27FC236}">
                <a16:creationId xmlns:a16="http://schemas.microsoft.com/office/drawing/2014/main" xmlns="" id="{140E2F80-E854-4AA1-9CC1-FC13DDEB8B6D}"/>
              </a:ext>
            </a:extLst>
          </p:cNvPr>
          <p:cNvSpPr>
            <a:spLocks noGrp="1"/>
          </p:cNvSpPr>
          <p:nvPr>
            <p:ph type="ftr" sz="quarter" idx="13"/>
          </p:nvPr>
        </p:nvSpPr>
        <p:spPr/>
        <p:txBody>
          <a:bodyPr/>
          <a:lstStyle/>
          <a:p>
            <a:r>
              <a:rPr lang="it-IT" dirty="0"/>
              <a:t>Cercare è un lavoro che inizia molto presto </a:t>
            </a:r>
            <a:r>
              <a:rPr lang="mr-IN" dirty="0"/>
              <a:t>–</a:t>
            </a:r>
            <a:r>
              <a:rPr lang="it-IT" dirty="0"/>
              <a:t> l’esempio del career </a:t>
            </a:r>
            <a:r>
              <a:rPr lang="it-IT" dirty="0" err="1"/>
              <a:t>day</a:t>
            </a:r>
            <a:r>
              <a:rPr lang="it-IT" dirty="0"/>
              <a:t> cattolica</a:t>
            </a:r>
          </a:p>
        </p:txBody>
      </p:sp>
      <p:sp>
        <p:nvSpPr>
          <p:cNvPr id="3" name="Segnaposto numero diapositiva 2">
            <a:extLst>
              <a:ext uri="{FF2B5EF4-FFF2-40B4-BE49-F238E27FC236}">
                <a16:creationId xmlns:a16="http://schemas.microsoft.com/office/drawing/2014/main" xmlns="" id="{95590DD3-6B36-4E04-A05E-5C2234002AD2}"/>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6</a:t>
            </a:fld>
            <a:endParaRPr lang="it-IT"/>
          </a:p>
        </p:txBody>
      </p:sp>
      <p:sp>
        <p:nvSpPr>
          <p:cNvPr id="7" name="Content Placeholder 2"/>
          <p:cNvSpPr txBox="1">
            <a:spLocks/>
          </p:cNvSpPr>
          <p:nvPr/>
        </p:nvSpPr>
        <p:spPr>
          <a:xfrm>
            <a:off x="457200" y="800972"/>
            <a:ext cx="8229600" cy="17653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j-lt"/>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indent="-285750">
              <a:buFont typeface="Arial"/>
              <a:buChar char="•"/>
            </a:pPr>
            <a:r>
              <a:rPr lang="it-IT" sz="1300" dirty="0" smtClean="0">
                <a:solidFill>
                  <a:srgbClr val="FFFFFF"/>
                </a:solidFill>
                <a:latin typeface="Century Gothic" charset="0"/>
              </a:rPr>
              <a:t>5lex, Allen &amp; </a:t>
            </a:r>
            <a:r>
              <a:rPr lang="it-IT" sz="1300" dirty="0" err="1" smtClean="0">
                <a:solidFill>
                  <a:srgbClr val="FFFFFF"/>
                </a:solidFill>
                <a:latin typeface="Century Gothic" charset="0"/>
              </a:rPr>
              <a:t>Overy</a:t>
            </a:r>
            <a:r>
              <a:rPr lang="it-IT" sz="1300" dirty="0" smtClean="0">
                <a:solidFill>
                  <a:srgbClr val="FFFFFF"/>
                </a:solidFill>
                <a:latin typeface="Century Gothic" charset="0"/>
              </a:rPr>
              <a:t>, </a:t>
            </a:r>
            <a:r>
              <a:rPr lang="it-IT" sz="1300" dirty="0" err="1" smtClean="0">
                <a:solidFill>
                  <a:srgbClr val="FFFFFF"/>
                </a:solidFill>
                <a:latin typeface="Century Gothic" charset="0"/>
              </a:rPr>
              <a:t>Ashurst</a:t>
            </a:r>
            <a:r>
              <a:rPr lang="it-IT" sz="1300" dirty="0" smtClean="0">
                <a:solidFill>
                  <a:srgbClr val="FFFFFF"/>
                </a:solidFill>
                <a:latin typeface="Century Gothic" charset="0"/>
              </a:rPr>
              <a:t>, Baker </a:t>
            </a:r>
            <a:r>
              <a:rPr lang="it-IT" sz="1300" dirty="0" err="1" smtClean="0">
                <a:solidFill>
                  <a:srgbClr val="FFFFFF"/>
                </a:solidFill>
                <a:latin typeface="Century Gothic" charset="0"/>
              </a:rPr>
              <a:t>McKenzie</a:t>
            </a:r>
            <a:r>
              <a:rPr lang="it-IT" sz="1300" dirty="0" smtClean="0">
                <a:solidFill>
                  <a:srgbClr val="FFFFFF"/>
                </a:solidFill>
                <a:latin typeface="Century Gothic" charset="0"/>
              </a:rPr>
              <a:t>, Bonelli </a:t>
            </a:r>
            <a:r>
              <a:rPr lang="it-IT" sz="1300" dirty="0" err="1" smtClean="0">
                <a:solidFill>
                  <a:srgbClr val="FFFFFF"/>
                </a:solidFill>
                <a:latin typeface="Century Gothic" charset="0"/>
              </a:rPr>
              <a:t>Erede,CP-DL</a:t>
            </a:r>
            <a:r>
              <a:rPr lang="it-IT" sz="1300" dirty="0" smtClean="0">
                <a:solidFill>
                  <a:srgbClr val="FFFFFF"/>
                </a:solidFill>
                <a:latin typeface="Century Gothic" charset="0"/>
              </a:rPr>
              <a:t> Capolino - </a:t>
            </a:r>
            <a:r>
              <a:rPr lang="it-IT" sz="1300" dirty="0" err="1" smtClean="0">
                <a:solidFill>
                  <a:srgbClr val="FFFFFF"/>
                </a:solidFill>
                <a:latin typeface="Century Gothic" charset="0"/>
              </a:rPr>
              <a:t>Perlingieri</a:t>
            </a:r>
            <a:r>
              <a:rPr lang="it-IT" sz="1300" dirty="0" smtClean="0">
                <a:solidFill>
                  <a:srgbClr val="FFFFFF"/>
                </a:solidFill>
                <a:latin typeface="Century Gothic" charset="0"/>
              </a:rPr>
              <a:t> &amp; Leone, </a:t>
            </a:r>
            <a:r>
              <a:rPr lang="it-IT" sz="1300" dirty="0" err="1" smtClean="0">
                <a:solidFill>
                  <a:srgbClr val="FFFFFF"/>
                </a:solidFill>
                <a:latin typeface="Century Gothic" charset="0"/>
              </a:rPr>
              <a:t>Cleary</a:t>
            </a:r>
            <a:r>
              <a:rPr lang="it-IT" sz="1300" dirty="0" smtClean="0">
                <a:solidFill>
                  <a:srgbClr val="FFFFFF"/>
                </a:solidFill>
                <a:latin typeface="Century Gothic" charset="0"/>
              </a:rPr>
              <a:t> </a:t>
            </a:r>
            <a:r>
              <a:rPr lang="it-IT" sz="1300" dirty="0" err="1" smtClean="0">
                <a:solidFill>
                  <a:srgbClr val="FFFFFF"/>
                </a:solidFill>
                <a:latin typeface="Century Gothic" charset="0"/>
              </a:rPr>
              <a:t>Gottlieb</a:t>
            </a:r>
            <a:r>
              <a:rPr lang="it-IT" sz="1300" dirty="0" smtClean="0">
                <a:solidFill>
                  <a:srgbClr val="FFFFFF"/>
                </a:solidFill>
                <a:latin typeface="Century Gothic" charset="0"/>
              </a:rPr>
              <a:t>, </a:t>
            </a:r>
            <a:r>
              <a:rPr lang="it-IT" sz="1300" dirty="0" err="1" smtClean="0">
                <a:solidFill>
                  <a:srgbClr val="FFFFFF"/>
                </a:solidFill>
                <a:latin typeface="Century Gothic" charset="0"/>
              </a:rPr>
              <a:t>Dentons</a:t>
            </a:r>
            <a:r>
              <a:rPr lang="it-IT" sz="1300" dirty="0" smtClean="0">
                <a:solidFill>
                  <a:srgbClr val="FFFFFF"/>
                </a:solidFill>
                <a:latin typeface="Century Gothic" charset="0"/>
              </a:rPr>
              <a:t>, DLA Piper Studio Legale Tributario Associato, Giovanardi </a:t>
            </a:r>
            <a:r>
              <a:rPr lang="it-IT" sz="1300" dirty="0" err="1" smtClean="0">
                <a:solidFill>
                  <a:srgbClr val="FFFFFF"/>
                </a:solidFill>
                <a:latin typeface="Century Gothic" charset="0"/>
              </a:rPr>
              <a:t>Pototschnig</a:t>
            </a:r>
            <a:r>
              <a:rPr lang="it-IT" sz="1300" dirty="0" smtClean="0">
                <a:solidFill>
                  <a:srgbClr val="FFFFFF"/>
                </a:solidFill>
                <a:latin typeface="Century Gothic" charset="0"/>
              </a:rPr>
              <a:t> &amp; Associati Studio Legale, </a:t>
            </a:r>
            <a:r>
              <a:rPr lang="it-IT" sz="1300" dirty="0" err="1" smtClean="0">
                <a:solidFill>
                  <a:srgbClr val="FFFFFF"/>
                </a:solidFill>
                <a:latin typeface="Century Gothic" charset="0"/>
              </a:rPr>
              <a:t>Hogan</a:t>
            </a:r>
            <a:r>
              <a:rPr lang="it-IT" sz="1300" dirty="0" smtClean="0">
                <a:solidFill>
                  <a:srgbClr val="FFFFFF"/>
                </a:solidFill>
                <a:latin typeface="Century Gothic" charset="0"/>
              </a:rPr>
              <a:t> </a:t>
            </a:r>
            <a:r>
              <a:rPr lang="it-IT" sz="1300" dirty="0" err="1" smtClean="0">
                <a:solidFill>
                  <a:srgbClr val="FFFFFF"/>
                </a:solidFill>
                <a:latin typeface="Century Gothic" charset="0"/>
              </a:rPr>
              <a:t>Lovells</a:t>
            </a:r>
            <a:r>
              <a:rPr lang="it-IT" sz="1300" dirty="0" smtClean="0">
                <a:solidFill>
                  <a:srgbClr val="FFFFFF"/>
                </a:solidFill>
                <a:latin typeface="Century Gothic" charset="0"/>
              </a:rPr>
              <a:t>, Jones </a:t>
            </a:r>
            <a:r>
              <a:rPr lang="it-IT" sz="1300" dirty="0" err="1" smtClean="0">
                <a:solidFill>
                  <a:srgbClr val="FFFFFF"/>
                </a:solidFill>
                <a:latin typeface="Century Gothic" charset="0"/>
              </a:rPr>
              <a:t>Day</a:t>
            </a:r>
            <a:r>
              <a:rPr lang="it-IT" sz="1300" dirty="0" smtClean="0">
                <a:solidFill>
                  <a:srgbClr val="FFFFFF"/>
                </a:solidFill>
                <a:latin typeface="Century Gothic" charset="0"/>
              </a:rPr>
              <a:t>, K&amp;L Gates, La Scala Studio Legale, </a:t>
            </a:r>
            <a:r>
              <a:rPr lang="it-IT" sz="1300" dirty="0" err="1" smtClean="0">
                <a:solidFill>
                  <a:srgbClr val="FFFFFF"/>
                </a:solidFill>
                <a:latin typeface="Century Gothic" charset="0"/>
              </a:rPr>
              <a:t>Latham</a:t>
            </a:r>
            <a:r>
              <a:rPr lang="it-IT" sz="1300" dirty="0" smtClean="0">
                <a:solidFill>
                  <a:srgbClr val="FFFFFF"/>
                </a:solidFill>
                <a:latin typeface="Century Gothic" charset="0"/>
              </a:rPr>
              <a:t> &amp; Watkins, </a:t>
            </a:r>
            <a:r>
              <a:rPr lang="it-IT" sz="1300" dirty="0" err="1" smtClean="0">
                <a:solidFill>
                  <a:srgbClr val="FFFFFF"/>
                </a:solidFill>
                <a:latin typeface="Century Gothic" charset="0"/>
              </a:rPr>
              <a:t>Linklaters</a:t>
            </a:r>
            <a:r>
              <a:rPr lang="it-IT" sz="1300" dirty="0" smtClean="0">
                <a:solidFill>
                  <a:srgbClr val="FFFFFF"/>
                </a:solidFill>
                <a:latin typeface="Century Gothic" charset="0"/>
              </a:rPr>
              <a:t>, LMS Studio Legale, Lombardi Segni e Associati, Molinari e Associati, Norton Rose </a:t>
            </a:r>
            <a:r>
              <a:rPr lang="it-IT" sz="1300" dirty="0" err="1" smtClean="0">
                <a:solidFill>
                  <a:srgbClr val="FFFFFF"/>
                </a:solidFill>
                <a:latin typeface="Century Gothic" charset="0"/>
              </a:rPr>
              <a:t>Fulbright</a:t>
            </a:r>
            <a:r>
              <a:rPr lang="it-IT" sz="1300" dirty="0" smtClean="0">
                <a:solidFill>
                  <a:srgbClr val="FFFFFF"/>
                </a:solidFill>
                <a:latin typeface="Century Gothic" charset="0"/>
              </a:rPr>
              <a:t> Studio Legale, Paul Hastings, Pavia Ansaldo Studio Legale, </a:t>
            </a:r>
            <a:r>
              <a:rPr lang="it-IT" sz="1300" dirty="0" err="1" smtClean="0">
                <a:solidFill>
                  <a:srgbClr val="FFFFFF"/>
                </a:solidFill>
                <a:latin typeface="Century Gothic" charset="0"/>
              </a:rPr>
              <a:t>Pirola</a:t>
            </a:r>
            <a:r>
              <a:rPr lang="it-IT" sz="1300" dirty="0" smtClean="0">
                <a:solidFill>
                  <a:srgbClr val="FFFFFF"/>
                </a:solidFill>
                <a:latin typeface="Century Gothic" charset="0"/>
              </a:rPr>
              <a:t> Pennuto </a:t>
            </a:r>
            <a:r>
              <a:rPr lang="it-IT" sz="1300" dirty="0" err="1" smtClean="0">
                <a:solidFill>
                  <a:srgbClr val="FFFFFF"/>
                </a:solidFill>
                <a:latin typeface="Century Gothic" charset="0"/>
              </a:rPr>
              <a:t>Zei</a:t>
            </a:r>
            <a:r>
              <a:rPr lang="it-IT" sz="1300" dirty="0" smtClean="0">
                <a:solidFill>
                  <a:srgbClr val="FFFFFF"/>
                </a:solidFill>
                <a:latin typeface="Century Gothic" charset="0"/>
              </a:rPr>
              <a:t> &amp; Associati, Portolano Cavallo Studio Legale, </a:t>
            </a:r>
            <a:r>
              <a:rPr lang="it-IT" sz="1300" dirty="0" err="1" smtClean="0">
                <a:solidFill>
                  <a:srgbClr val="FFFFFF"/>
                </a:solidFill>
                <a:latin typeface="Century Gothic" charset="0"/>
              </a:rPr>
              <a:t>PwC</a:t>
            </a:r>
            <a:r>
              <a:rPr lang="it-IT" sz="1300" dirty="0" smtClean="0">
                <a:solidFill>
                  <a:srgbClr val="FFFFFF"/>
                </a:solidFill>
                <a:latin typeface="Century Gothic" charset="0"/>
              </a:rPr>
              <a:t> - </a:t>
            </a:r>
            <a:r>
              <a:rPr lang="it-IT" sz="1300" dirty="0" err="1" smtClean="0">
                <a:solidFill>
                  <a:srgbClr val="FFFFFF"/>
                </a:solidFill>
                <a:latin typeface="Century Gothic" charset="0"/>
              </a:rPr>
              <a:t>Tax</a:t>
            </a:r>
            <a:r>
              <a:rPr lang="it-IT" sz="1300" dirty="0" smtClean="0">
                <a:solidFill>
                  <a:srgbClr val="FFFFFF"/>
                </a:solidFill>
                <a:latin typeface="Century Gothic" charset="0"/>
              </a:rPr>
              <a:t> and Legal Services (TLS), Studio Legale RCC, </a:t>
            </a:r>
            <a:r>
              <a:rPr lang="it-IT" sz="1300" dirty="0" err="1" smtClean="0">
                <a:solidFill>
                  <a:srgbClr val="FFFFFF"/>
                </a:solidFill>
                <a:latin typeface="Century Gothic" charset="0"/>
              </a:rPr>
              <a:t>Simmons</a:t>
            </a:r>
            <a:r>
              <a:rPr lang="it-IT" sz="1300" dirty="0" smtClean="0">
                <a:solidFill>
                  <a:srgbClr val="FFFFFF"/>
                </a:solidFill>
                <a:latin typeface="Century Gothic" charset="0"/>
              </a:rPr>
              <a:t> &amp; </a:t>
            </a:r>
            <a:r>
              <a:rPr lang="it-IT" sz="1300" dirty="0" err="1" smtClean="0">
                <a:solidFill>
                  <a:srgbClr val="FFFFFF"/>
                </a:solidFill>
                <a:latin typeface="Century Gothic" charset="0"/>
              </a:rPr>
              <a:t>Simmons</a:t>
            </a:r>
            <a:r>
              <a:rPr lang="it-IT" sz="1300" dirty="0" smtClean="0">
                <a:solidFill>
                  <a:srgbClr val="FFFFFF"/>
                </a:solidFill>
                <a:latin typeface="Century Gothic" charset="0"/>
              </a:rPr>
              <a:t> LLP, Studio Tributario e Societario- </a:t>
            </a:r>
            <a:r>
              <a:rPr lang="it-IT" sz="1300" dirty="0" err="1" smtClean="0">
                <a:solidFill>
                  <a:srgbClr val="FFFFFF"/>
                </a:solidFill>
                <a:latin typeface="Century Gothic" charset="0"/>
              </a:rPr>
              <a:t>Deloitte</a:t>
            </a:r>
            <a:r>
              <a:rPr lang="it-IT" sz="1300" dirty="0" smtClean="0">
                <a:solidFill>
                  <a:srgbClr val="FFFFFF"/>
                </a:solidFill>
                <a:latin typeface="Century Gothic" charset="0"/>
              </a:rPr>
              <a:t>, </a:t>
            </a:r>
            <a:r>
              <a:rPr lang="it-IT" sz="1300" dirty="0" err="1" smtClean="0">
                <a:solidFill>
                  <a:srgbClr val="FFFFFF"/>
                </a:solidFill>
                <a:latin typeface="Century Gothic" charset="0"/>
              </a:rPr>
              <a:t>Ventmiglia</a:t>
            </a:r>
            <a:r>
              <a:rPr lang="it-IT" sz="1300" dirty="0" smtClean="0">
                <a:solidFill>
                  <a:srgbClr val="FFFFFF"/>
                </a:solidFill>
                <a:latin typeface="Century Gothic" charset="0"/>
              </a:rPr>
              <a:t>, </a:t>
            </a:r>
            <a:r>
              <a:rPr lang="it-IT" sz="1300" dirty="0" err="1" smtClean="0">
                <a:solidFill>
                  <a:srgbClr val="FFFFFF"/>
                </a:solidFill>
                <a:latin typeface="Century Gothic" charset="0"/>
              </a:rPr>
              <a:t>Triberti</a:t>
            </a:r>
            <a:r>
              <a:rPr lang="it-IT" sz="1300" dirty="0" smtClean="0">
                <a:solidFill>
                  <a:srgbClr val="FFFFFF"/>
                </a:solidFill>
                <a:latin typeface="Century Gothic" charset="0"/>
              </a:rPr>
              <a:t> Colombo e Associati, White &amp; Case.</a:t>
            </a:r>
            <a:endParaRPr lang="en-US" sz="1300" dirty="0">
              <a:solidFill>
                <a:srgbClr val="FFFFFF"/>
              </a:solidFill>
              <a:latin typeface="Century Gothic" charset="0"/>
              <a:cs typeface="Century Gothic" charset="0"/>
            </a:endParaRPr>
          </a:p>
        </p:txBody>
      </p:sp>
      <p:sp>
        <p:nvSpPr>
          <p:cNvPr id="8" name="Content Placeholder 2"/>
          <p:cNvSpPr txBox="1">
            <a:spLocks/>
          </p:cNvSpPr>
          <p:nvPr/>
        </p:nvSpPr>
        <p:spPr bwMode="auto">
          <a:xfrm>
            <a:off x="401638" y="551614"/>
            <a:ext cx="8229600" cy="31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spcBef>
                <a:spcPct val="20000"/>
              </a:spcBef>
              <a:buFont typeface="Arial" charset="0"/>
              <a:buNone/>
            </a:pPr>
            <a:r>
              <a:rPr lang="it-IT" sz="1400" b="1" dirty="0">
                <a:solidFill>
                  <a:srgbClr val="FFFFFF"/>
                </a:solidFill>
                <a:latin typeface="Century Gothic" charset="0"/>
              </a:rPr>
              <a:t>Studi Legali &amp; Tributari</a:t>
            </a:r>
            <a:endParaRPr lang="en-US" sz="1400" b="1" dirty="0">
              <a:solidFill>
                <a:srgbClr val="FFFFFF"/>
              </a:solidFill>
              <a:latin typeface="Century Gothic" charset="0"/>
              <a:cs typeface="Century Gothic" charset="0"/>
            </a:endParaRPr>
          </a:p>
        </p:txBody>
      </p:sp>
      <p:sp>
        <p:nvSpPr>
          <p:cNvPr id="9" name="Content Placeholder 2"/>
          <p:cNvSpPr txBox="1">
            <a:spLocks/>
          </p:cNvSpPr>
          <p:nvPr/>
        </p:nvSpPr>
        <p:spPr bwMode="auto">
          <a:xfrm>
            <a:off x="457200" y="2578362"/>
            <a:ext cx="8229600"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spcBef>
                <a:spcPct val="20000"/>
              </a:spcBef>
              <a:buFont typeface="Arial" charset="0"/>
              <a:buChar char="•"/>
            </a:pPr>
            <a:r>
              <a:rPr lang="it-IT" sz="1300" dirty="0">
                <a:solidFill>
                  <a:srgbClr val="FFFFFF"/>
                </a:solidFill>
                <a:latin typeface="Century Gothic" charset="0"/>
                <a:cs typeface="Century Gothic" charset="0"/>
              </a:rPr>
              <a:t>Associazione Mosaico, </a:t>
            </a:r>
            <a:r>
              <a:rPr lang="it-IT" sz="1300" dirty="0" err="1">
                <a:solidFill>
                  <a:srgbClr val="FFFFFF"/>
                </a:solidFill>
                <a:latin typeface="Century Gothic" charset="0"/>
                <a:cs typeface="Century Gothic" charset="0"/>
              </a:rPr>
              <a:t>Confcooperative</a:t>
            </a:r>
            <a:r>
              <a:rPr lang="it-IT" sz="1300" dirty="0">
                <a:solidFill>
                  <a:srgbClr val="FFFFFF"/>
                </a:solidFill>
                <a:latin typeface="Century Gothic" charset="0"/>
                <a:cs typeface="Century Gothic" charset="0"/>
              </a:rPr>
              <a:t>, Consorzio Laghi, Diocesi di Brescia Fondazione “Giuseppe </a:t>
            </a:r>
            <a:r>
              <a:rPr lang="it-IT" sz="1300" dirty="0" err="1">
                <a:solidFill>
                  <a:srgbClr val="FFFFFF"/>
                </a:solidFill>
                <a:latin typeface="Century Gothic" charset="0"/>
                <a:cs typeface="Century Gothic" charset="0"/>
              </a:rPr>
              <a:t>Tovini</a:t>
            </a:r>
            <a:r>
              <a:rPr lang="it-IT" sz="1300" dirty="0">
                <a:solidFill>
                  <a:srgbClr val="FFFFFF"/>
                </a:solidFill>
                <a:latin typeface="Century Gothic" charset="0"/>
                <a:cs typeface="Century Gothic" charset="0"/>
              </a:rPr>
              <a:t>”, Emergency ONG </a:t>
            </a:r>
            <a:r>
              <a:rPr lang="it-IT" sz="1300" dirty="0" err="1">
                <a:solidFill>
                  <a:srgbClr val="FFFFFF"/>
                </a:solidFill>
                <a:latin typeface="Century Gothic" charset="0"/>
                <a:cs typeface="Century Gothic" charset="0"/>
              </a:rPr>
              <a:t>Onlus</a:t>
            </a:r>
            <a:r>
              <a:rPr lang="it-IT" sz="1300" dirty="0">
                <a:solidFill>
                  <a:srgbClr val="FFFFFF"/>
                </a:solidFill>
                <a:latin typeface="Century Gothic" charset="0"/>
                <a:cs typeface="Century Gothic" charset="0"/>
              </a:rPr>
              <a:t>, Fondazione </a:t>
            </a:r>
            <a:r>
              <a:rPr lang="it-IT" sz="1300" dirty="0" err="1">
                <a:solidFill>
                  <a:srgbClr val="FFFFFF"/>
                </a:solidFill>
                <a:latin typeface="Century Gothic" charset="0"/>
                <a:cs typeface="Century Gothic" charset="0"/>
              </a:rPr>
              <a:t>Museke</a:t>
            </a:r>
            <a:r>
              <a:rPr lang="it-IT" sz="1300" dirty="0">
                <a:solidFill>
                  <a:srgbClr val="FFFFFF"/>
                </a:solidFill>
                <a:latin typeface="Century Gothic" charset="0"/>
                <a:cs typeface="Century Gothic" charset="0"/>
              </a:rPr>
              <a:t> </a:t>
            </a:r>
            <a:r>
              <a:rPr lang="it-IT" sz="1300" dirty="0" err="1">
                <a:solidFill>
                  <a:srgbClr val="FFFFFF"/>
                </a:solidFill>
                <a:latin typeface="Century Gothic" charset="0"/>
                <a:cs typeface="Century Gothic" charset="0"/>
              </a:rPr>
              <a:t>Onlus</a:t>
            </a:r>
            <a:r>
              <a:rPr lang="it-IT" sz="1300" dirty="0">
                <a:solidFill>
                  <a:srgbClr val="FFFFFF"/>
                </a:solidFill>
                <a:latin typeface="Century Gothic" charset="0"/>
                <a:cs typeface="Century Gothic" charset="0"/>
              </a:rPr>
              <a:t>, Fondazione Sospiro </a:t>
            </a:r>
            <a:r>
              <a:rPr lang="it-IT" sz="1300" dirty="0" err="1">
                <a:solidFill>
                  <a:srgbClr val="FFFFFF"/>
                </a:solidFill>
                <a:latin typeface="Century Gothic" charset="0"/>
                <a:cs typeface="Century Gothic" charset="0"/>
              </a:rPr>
              <a:t>Onlus</a:t>
            </a:r>
            <a:r>
              <a:rPr lang="it-IT" sz="1300" dirty="0">
                <a:solidFill>
                  <a:srgbClr val="FFFFFF"/>
                </a:solidFill>
                <a:latin typeface="Century Gothic" charset="0"/>
                <a:cs typeface="Century Gothic" charset="0"/>
              </a:rPr>
              <a:t>, Fraternità Cooperativa Sociale, Il Gabbiano, Istituto delle Suore delle Poverelle, Istituto Palazzolo, La Vela, </a:t>
            </a:r>
            <a:r>
              <a:rPr lang="it-IT" sz="1300" dirty="0" err="1">
                <a:solidFill>
                  <a:srgbClr val="FFFFFF"/>
                </a:solidFill>
                <a:latin typeface="Century Gothic" charset="0"/>
                <a:cs typeface="Century Gothic" charset="0"/>
              </a:rPr>
              <a:t>NoOneOut</a:t>
            </a:r>
            <a:r>
              <a:rPr lang="it-IT" sz="1300" dirty="0">
                <a:solidFill>
                  <a:srgbClr val="FFFFFF"/>
                </a:solidFill>
                <a:latin typeface="Century Gothic" charset="0"/>
                <a:cs typeface="Century Gothic" charset="0"/>
              </a:rPr>
              <a:t>, SOS Villaggio dei Bambini, Spazio Aperto, </a:t>
            </a:r>
            <a:r>
              <a:rPr lang="it-IT" sz="1300" dirty="0" err="1">
                <a:solidFill>
                  <a:srgbClr val="FFFFFF"/>
                </a:solidFill>
                <a:latin typeface="Century Gothic" charset="0"/>
                <a:cs typeface="Century Gothic" charset="0"/>
              </a:rPr>
              <a:t>Telethon</a:t>
            </a:r>
            <a:r>
              <a:rPr lang="it-IT" sz="1300" dirty="0">
                <a:solidFill>
                  <a:srgbClr val="FFFFFF"/>
                </a:solidFill>
                <a:latin typeface="Century Gothic" charset="0"/>
                <a:cs typeface="Century Gothic" charset="0"/>
              </a:rPr>
              <a:t>.</a:t>
            </a:r>
          </a:p>
        </p:txBody>
      </p:sp>
      <p:sp>
        <p:nvSpPr>
          <p:cNvPr id="10" name="Content Placeholder 2"/>
          <p:cNvSpPr txBox="1">
            <a:spLocks/>
          </p:cNvSpPr>
          <p:nvPr/>
        </p:nvSpPr>
        <p:spPr bwMode="auto">
          <a:xfrm>
            <a:off x="401638" y="2356722"/>
            <a:ext cx="8229600" cy="31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spcBef>
                <a:spcPct val="20000"/>
              </a:spcBef>
              <a:buFont typeface="Arial" charset="0"/>
              <a:buNone/>
            </a:pPr>
            <a:r>
              <a:rPr lang="it-IT" sz="1400" b="1" dirty="0" err="1">
                <a:solidFill>
                  <a:srgbClr val="FFFFFF"/>
                </a:solidFill>
                <a:latin typeface="Century Gothic" charset="0"/>
              </a:rPr>
              <a:t>Onlus</a:t>
            </a:r>
            <a:endParaRPr lang="en-US" sz="1400" b="1" dirty="0">
              <a:solidFill>
                <a:srgbClr val="FFFFFF"/>
              </a:solidFill>
              <a:latin typeface="Century Gothic" charset="0"/>
              <a:cs typeface="Century Gothic" charset="0"/>
            </a:endParaRPr>
          </a:p>
        </p:txBody>
      </p:sp>
      <p:sp>
        <p:nvSpPr>
          <p:cNvPr id="14" name="Content Placeholder 2"/>
          <p:cNvSpPr txBox="1">
            <a:spLocks/>
          </p:cNvSpPr>
          <p:nvPr/>
        </p:nvSpPr>
        <p:spPr bwMode="auto">
          <a:xfrm>
            <a:off x="457200" y="3620372"/>
            <a:ext cx="8229600"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spcBef>
                <a:spcPct val="20000"/>
              </a:spcBef>
              <a:buFont typeface="Arial" charset="0"/>
              <a:buChar char="•"/>
            </a:pPr>
            <a:r>
              <a:rPr lang="it-IT" sz="1300" dirty="0">
                <a:solidFill>
                  <a:srgbClr val="FFFFFF"/>
                </a:solidFill>
                <a:latin typeface="Century Gothic" charset="0"/>
                <a:cs typeface="Century Gothic" charset="0"/>
              </a:rPr>
              <a:t>Ordine Agronomi e dottori forestali </a:t>
            </a:r>
            <a:r>
              <a:rPr lang="it-IT" sz="1300" dirty="0" err="1">
                <a:solidFill>
                  <a:srgbClr val="FFFFFF"/>
                </a:solidFill>
                <a:latin typeface="Century Gothic" charset="0"/>
                <a:cs typeface="Century Gothic" charset="0"/>
              </a:rPr>
              <a:t>prov</a:t>
            </a:r>
            <a:r>
              <a:rPr lang="it-IT" sz="1300" dirty="0">
                <a:solidFill>
                  <a:srgbClr val="FFFFFF"/>
                </a:solidFill>
                <a:latin typeface="Century Gothic" charset="0"/>
                <a:cs typeface="Century Gothic" charset="0"/>
              </a:rPr>
              <a:t>. di Piacenza, Ordine Consulenti del lavoro - </a:t>
            </a:r>
            <a:r>
              <a:rPr lang="it-IT" sz="1300" dirty="0" err="1">
                <a:solidFill>
                  <a:srgbClr val="FFFFFF"/>
                </a:solidFill>
                <a:latin typeface="Century Gothic" charset="0"/>
                <a:cs typeface="Century Gothic" charset="0"/>
              </a:rPr>
              <a:t>cons</a:t>
            </a:r>
            <a:r>
              <a:rPr lang="it-IT" sz="1300" dirty="0">
                <a:solidFill>
                  <a:srgbClr val="FFFFFF"/>
                </a:solidFill>
                <a:latin typeface="Century Gothic" charset="0"/>
                <a:cs typeface="Century Gothic" charset="0"/>
              </a:rPr>
              <a:t>. </a:t>
            </a:r>
            <a:r>
              <a:rPr lang="it-IT" sz="1300" dirty="0" err="1">
                <a:solidFill>
                  <a:srgbClr val="FFFFFF"/>
                </a:solidFill>
                <a:latin typeface="Century Gothic" charset="0"/>
                <a:cs typeface="Century Gothic" charset="0"/>
              </a:rPr>
              <a:t>prov</a:t>
            </a:r>
            <a:r>
              <a:rPr lang="it-IT" sz="1300" dirty="0">
                <a:solidFill>
                  <a:srgbClr val="FFFFFF"/>
                </a:solidFill>
                <a:latin typeface="Century Gothic" charset="0"/>
                <a:cs typeface="Century Gothic" charset="0"/>
              </a:rPr>
              <a:t>., Ordine dei Dottori Commercialisti e degli esperti contabili di Piacenza.</a:t>
            </a:r>
          </a:p>
        </p:txBody>
      </p:sp>
      <p:sp>
        <p:nvSpPr>
          <p:cNvPr id="15" name="Content Placeholder 2"/>
          <p:cNvSpPr txBox="1">
            <a:spLocks/>
          </p:cNvSpPr>
          <p:nvPr/>
        </p:nvSpPr>
        <p:spPr bwMode="auto">
          <a:xfrm>
            <a:off x="401638" y="3396534"/>
            <a:ext cx="8229600" cy="31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spcBef>
                <a:spcPct val="20000"/>
              </a:spcBef>
              <a:buFont typeface="Arial" charset="0"/>
              <a:buNone/>
            </a:pPr>
            <a:r>
              <a:rPr lang="it-IT" sz="1400" b="1">
                <a:solidFill>
                  <a:srgbClr val="FFFFFF"/>
                </a:solidFill>
                <a:latin typeface="Century Gothic" charset="0"/>
              </a:rPr>
              <a:t>Ordini Professionali</a:t>
            </a:r>
            <a:endParaRPr lang="en-US" sz="1400" b="1">
              <a:solidFill>
                <a:srgbClr val="FFFFFF"/>
              </a:solidFill>
              <a:latin typeface="Century Gothic" charset="0"/>
              <a:cs typeface="Century Gothic" charset="0"/>
            </a:endParaRPr>
          </a:p>
        </p:txBody>
      </p:sp>
      <p:sp>
        <p:nvSpPr>
          <p:cNvPr id="16" name="Content Placeholder 2"/>
          <p:cNvSpPr txBox="1">
            <a:spLocks/>
          </p:cNvSpPr>
          <p:nvPr/>
        </p:nvSpPr>
        <p:spPr bwMode="auto">
          <a:xfrm>
            <a:off x="457200" y="4279184"/>
            <a:ext cx="82296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spcBef>
                <a:spcPct val="20000"/>
              </a:spcBef>
              <a:buFont typeface="Arial" charset="0"/>
              <a:buChar char="•"/>
            </a:pPr>
            <a:r>
              <a:rPr lang="it-IT" sz="1300">
                <a:solidFill>
                  <a:srgbClr val="FFFFFF"/>
                </a:solidFill>
                <a:latin typeface="Century Gothic" charset="0"/>
                <a:cs typeface="Century Gothic" charset="0"/>
              </a:rPr>
              <a:t>Aster-InLab-Sportello STARTU Piacenza-Urban Hub, Unione Commercianti - ConfCommercio imprese per l’Italia-Gruppo giovani imprenditori PIacenza e provincia, Confapi Industria Piacenza,Confindustria Piacenza, Federmanager, Comune di Piacenza - Sportello Europe Direct, Terrepadane, CNA Associazione Provinciale di Piacenza </a:t>
            </a:r>
          </a:p>
        </p:txBody>
      </p:sp>
      <p:sp>
        <p:nvSpPr>
          <p:cNvPr id="17" name="Content Placeholder 2"/>
          <p:cNvSpPr txBox="1">
            <a:spLocks/>
          </p:cNvSpPr>
          <p:nvPr/>
        </p:nvSpPr>
        <p:spPr bwMode="auto">
          <a:xfrm>
            <a:off x="401638" y="4055347"/>
            <a:ext cx="8229600" cy="31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spcBef>
                <a:spcPct val="20000"/>
              </a:spcBef>
              <a:buFont typeface="Arial" charset="0"/>
              <a:buNone/>
            </a:pPr>
            <a:r>
              <a:rPr lang="it-IT" sz="1400" b="1">
                <a:solidFill>
                  <a:srgbClr val="FFFFFF"/>
                </a:solidFill>
                <a:latin typeface="Century Gothic" charset="0"/>
              </a:rPr>
              <a:t>Associazioni di Categoria</a:t>
            </a:r>
            <a:endParaRPr lang="en-US" sz="1400" b="1">
              <a:solidFill>
                <a:srgbClr val="FFFFFF"/>
              </a:solidFill>
              <a:latin typeface="Century Gothic" charset="0"/>
              <a:cs typeface="Century Gothic" charset="0"/>
            </a:endParaRPr>
          </a:p>
        </p:txBody>
      </p:sp>
      <p:sp>
        <p:nvSpPr>
          <p:cNvPr id="18" name="Content Placeholder 2"/>
          <p:cNvSpPr txBox="1">
            <a:spLocks/>
          </p:cNvSpPr>
          <p:nvPr/>
        </p:nvSpPr>
        <p:spPr bwMode="auto">
          <a:xfrm>
            <a:off x="457200" y="5287247"/>
            <a:ext cx="82296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spcBef>
                <a:spcPct val="20000"/>
              </a:spcBef>
              <a:buFont typeface="Arial" charset="0"/>
              <a:buChar char="•"/>
            </a:pPr>
            <a:r>
              <a:rPr lang="it-IT" sz="1300">
                <a:solidFill>
                  <a:srgbClr val="FFFFFF"/>
                </a:solidFill>
                <a:latin typeface="Century Gothic" charset="0"/>
                <a:cs typeface="Century Gothic" charset="0"/>
              </a:rPr>
              <a:t>Cooperativa Sociale Casa, Cooperativa Sociale Casa dello Studente – Brescia, Cooperativa Sociale Tempo Libero, Coopselios, Eureka Cooperativa Sociale a.r.l., Fondazione Istituto Ospedaliero di Sospiro, Kairos Servizi Educativi Soc. Coop. Sociale, Lega coop Emilia Ovest, Mondi aperti Soc. Coop. Sociale onlus, Oltre Soc. Coop. Sociale ARL, Unicoop Cooperativa Sociale a.r.l., </a:t>
            </a:r>
          </a:p>
        </p:txBody>
      </p:sp>
      <p:sp>
        <p:nvSpPr>
          <p:cNvPr id="19" name="Content Placeholder 2"/>
          <p:cNvSpPr txBox="1">
            <a:spLocks/>
          </p:cNvSpPr>
          <p:nvPr/>
        </p:nvSpPr>
        <p:spPr bwMode="auto">
          <a:xfrm>
            <a:off x="401638" y="5063409"/>
            <a:ext cx="8229600" cy="31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spcBef>
                <a:spcPct val="20000"/>
              </a:spcBef>
              <a:buFont typeface="Arial" charset="0"/>
              <a:buNone/>
            </a:pPr>
            <a:r>
              <a:rPr lang="it-IT" sz="1400" b="1">
                <a:solidFill>
                  <a:srgbClr val="FFFFFF"/>
                </a:solidFill>
                <a:latin typeface="Century Gothic" charset="0"/>
              </a:rPr>
              <a:t>Cooperative Sociali</a:t>
            </a:r>
            <a:endParaRPr lang="en-US" sz="1400" b="1">
              <a:solidFill>
                <a:srgbClr val="FFFFFF"/>
              </a:solidFill>
              <a:latin typeface="Century Gothic" charset="0"/>
              <a:cs typeface="Century Gothic" charset="0"/>
            </a:endParaRPr>
          </a:p>
        </p:txBody>
      </p:sp>
    </p:spTree>
    <p:extLst>
      <p:ext uri="{BB962C8B-B14F-4D97-AF65-F5344CB8AC3E}">
        <p14:creationId xmlns:p14="http://schemas.microsoft.com/office/powerpoint/2010/main" val="28104498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2" name="Segnaposto piè di pagina 1">
            <a:extLst>
              <a:ext uri="{FF2B5EF4-FFF2-40B4-BE49-F238E27FC236}">
                <a16:creationId xmlns:a16="http://schemas.microsoft.com/office/drawing/2014/main" xmlns="" id="{A5488D71-26ED-45E7-A43E-0475925253C8}"/>
              </a:ext>
            </a:extLst>
          </p:cNvPr>
          <p:cNvSpPr>
            <a:spLocks noGrp="1"/>
          </p:cNvSpPr>
          <p:nvPr>
            <p:ph type="ftr" sz="quarter" idx="13"/>
          </p:nvPr>
        </p:nvSpPr>
        <p:spPr/>
        <p:txBody>
          <a:bodyPr/>
          <a:lstStyle/>
          <a:p>
            <a:r>
              <a:rPr lang="it-IT" dirty="0"/>
              <a:t>Cercare è un lavoro che inizia molto presto </a:t>
            </a:r>
            <a:r>
              <a:rPr lang="mr-IN" dirty="0"/>
              <a:t>–</a:t>
            </a:r>
            <a:r>
              <a:rPr lang="it-IT" dirty="0"/>
              <a:t> l’esempio del career </a:t>
            </a:r>
            <a:r>
              <a:rPr lang="it-IT" dirty="0" err="1"/>
              <a:t>day</a:t>
            </a:r>
            <a:r>
              <a:rPr lang="it-IT" dirty="0"/>
              <a:t> cattolica</a:t>
            </a:r>
          </a:p>
        </p:txBody>
      </p:sp>
      <p:sp>
        <p:nvSpPr>
          <p:cNvPr id="3" name="Segnaposto numero diapositiva 2">
            <a:extLst>
              <a:ext uri="{FF2B5EF4-FFF2-40B4-BE49-F238E27FC236}">
                <a16:creationId xmlns:a16="http://schemas.microsoft.com/office/drawing/2014/main" xmlns="" id="{786FA149-4C1C-4CCB-B5B3-9D8E4899E026}"/>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7</a:t>
            </a:fld>
            <a:endParaRPr lang="it-IT"/>
          </a:p>
        </p:txBody>
      </p:sp>
      <p:pic>
        <p:nvPicPr>
          <p:cNvPr id="4" name="Immagine 2" descr="IMG_0612.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1238" y="4778871"/>
            <a:ext cx="2193925"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magine 3" descr="IMG_0624.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454400" y="4778871"/>
            <a:ext cx="2193925"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magine 9" descr="CATMI2017-8.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891213" y="4778871"/>
            <a:ext cx="2193925"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olo 1"/>
          <p:cNvSpPr>
            <a:spLocks noGrp="1"/>
          </p:cNvSpPr>
          <p:nvPr>
            <p:ph type="title"/>
          </p:nvPr>
        </p:nvSpPr>
        <p:spPr>
          <a:xfrm>
            <a:off x="457200" y="112713"/>
            <a:ext cx="8229600" cy="1143000"/>
          </a:xfrm>
        </p:spPr>
        <p:txBody>
          <a:bodyPr/>
          <a:lstStyle/>
          <a:p>
            <a:pPr eaLnBrk="1" hangingPunct="1"/>
            <a:r>
              <a:rPr lang="it-IT" sz="3200" b="1" dirty="0">
                <a:solidFill>
                  <a:srgbClr val="1E5289"/>
                </a:solidFill>
                <a:cs typeface="Century Gothic" charset="0"/>
              </a:rPr>
              <a:t>IL NOSTRO PUBBLICO</a:t>
            </a:r>
            <a:r>
              <a:rPr lang="it-IT" sz="3600" b="1" dirty="0">
                <a:solidFill>
                  <a:srgbClr val="1E5289"/>
                </a:solidFill>
              </a:rPr>
              <a:t/>
            </a:r>
            <a:br>
              <a:rPr lang="it-IT" sz="3600" b="1" dirty="0">
                <a:solidFill>
                  <a:srgbClr val="1E5289"/>
                </a:solidFill>
              </a:rPr>
            </a:br>
            <a:r>
              <a:rPr lang="it-IT" sz="1800" b="1" spc="0" dirty="0">
                <a:solidFill>
                  <a:srgbClr val="1E5289"/>
                </a:solidFill>
                <a:cs typeface="Century Gothic" charset="0"/>
              </a:rPr>
              <a:t>(dati visitatori Milano 2017)</a:t>
            </a:r>
          </a:p>
        </p:txBody>
      </p:sp>
      <p:graphicFrame>
        <p:nvGraphicFramePr>
          <p:cNvPr id="8" name="Grafico 5"/>
          <p:cNvGraphicFramePr>
            <a:graphicFrameLocks/>
          </p:cNvGraphicFramePr>
          <p:nvPr>
            <p:extLst>
              <p:ext uri="{D42A27DB-BD31-4B8C-83A1-F6EECF244321}">
                <p14:modId xmlns:p14="http://schemas.microsoft.com/office/powerpoint/2010/main" val="897243628"/>
              </p:ext>
            </p:extLst>
          </p:nvPr>
        </p:nvGraphicFramePr>
        <p:xfrm>
          <a:off x="771525" y="1149486"/>
          <a:ext cx="7915275" cy="40640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911846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2" name="Segnaposto piè di pagina 1">
            <a:extLst>
              <a:ext uri="{FF2B5EF4-FFF2-40B4-BE49-F238E27FC236}">
                <a16:creationId xmlns:a16="http://schemas.microsoft.com/office/drawing/2014/main" xmlns="" id="{A5488D71-26ED-45E7-A43E-0475925253C8}"/>
              </a:ext>
            </a:extLst>
          </p:cNvPr>
          <p:cNvSpPr>
            <a:spLocks noGrp="1"/>
          </p:cNvSpPr>
          <p:nvPr>
            <p:ph type="ftr" sz="quarter" idx="13"/>
          </p:nvPr>
        </p:nvSpPr>
        <p:spPr/>
        <p:txBody>
          <a:bodyPr/>
          <a:lstStyle/>
          <a:p>
            <a:r>
              <a:rPr lang="it-IT" dirty="0"/>
              <a:t>Cercare è un lavoro che inizia molto presto </a:t>
            </a:r>
            <a:r>
              <a:rPr lang="mr-IN" dirty="0"/>
              <a:t>–</a:t>
            </a:r>
            <a:r>
              <a:rPr lang="it-IT" dirty="0"/>
              <a:t> l’esempio del career </a:t>
            </a:r>
            <a:r>
              <a:rPr lang="it-IT" dirty="0" err="1"/>
              <a:t>day</a:t>
            </a:r>
            <a:r>
              <a:rPr lang="it-IT" dirty="0"/>
              <a:t> cattolica</a:t>
            </a:r>
          </a:p>
        </p:txBody>
      </p:sp>
      <p:sp>
        <p:nvSpPr>
          <p:cNvPr id="3" name="Segnaposto numero diapositiva 2">
            <a:extLst>
              <a:ext uri="{FF2B5EF4-FFF2-40B4-BE49-F238E27FC236}">
                <a16:creationId xmlns:a16="http://schemas.microsoft.com/office/drawing/2014/main" xmlns="" id="{786FA149-4C1C-4CCB-B5B3-9D8E4899E026}"/>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8</a:t>
            </a:fld>
            <a:endParaRPr lang="it-IT"/>
          </a:p>
        </p:txBody>
      </p:sp>
      <p:graphicFrame>
        <p:nvGraphicFramePr>
          <p:cNvPr id="10" name="Grafico 7"/>
          <p:cNvGraphicFramePr>
            <a:graphicFrameLocks/>
          </p:cNvGraphicFramePr>
          <p:nvPr>
            <p:extLst>
              <p:ext uri="{D42A27DB-BD31-4B8C-83A1-F6EECF244321}">
                <p14:modId xmlns:p14="http://schemas.microsoft.com/office/powerpoint/2010/main" val="4064822135"/>
              </p:ext>
            </p:extLst>
          </p:nvPr>
        </p:nvGraphicFramePr>
        <p:xfrm>
          <a:off x="363538" y="287338"/>
          <a:ext cx="5884862" cy="296862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Grafico 8"/>
          <p:cNvGraphicFramePr>
            <a:graphicFrameLocks/>
          </p:cNvGraphicFramePr>
          <p:nvPr>
            <p:extLst>
              <p:ext uri="{D42A27DB-BD31-4B8C-83A1-F6EECF244321}">
                <p14:modId xmlns:p14="http://schemas.microsoft.com/office/powerpoint/2010/main" val="973336453"/>
              </p:ext>
            </p:extLst>
          </p:nvPr>
        </p:nvGraphicFramePr>
        <p:xfrm>
          <a:off x="184150" y="3345856"/>
          <a:ext cx="4986338" cy="296862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Grafico 10"/>
          <p:cNvGraphicFramePr>
            <a:graphicFrameLocks/>
          </p:cNvGraphicFramePr>
          <p:nvPr>
            <p:extLst>
              <p:ext uri="{D42A27DB-BD31-4B8C-83A1-F6EECF244321}">
                <p14:modId xmlns:p14="http://schemas.microsoft.com/office/powerpoint/2010/main" val="442735034"/>
              </p:ext>
            </p:extLst>
          </p:nvPr>
        </p:nvGraphicFramePr>
        <p:xfrm>
          <a:off x="4029075" y="2290890"/>
          <a:ext cx="5259388" cy="2968625"/>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503464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2" name="Segnaposto piè di pagina 1">
            <a:extLst>
              <a:ext uri="{FF2B5EF4-FFF2-40B4-BE49-F238E27FC236}">
                <a16:creationId xmlns:a16="http://schemas.microsoft.com/office/drawing/2014/main" xmlns="" id="{A5488D71-26ED-45E7-A43E-0475925253C8}"/>
              </a:ext>
            </a:extLst>
          </p:cNvPr>
          <p:cNvSpPr>
            <a:spLocks noGrp="1"/>
          </p:cNvSpPr>
          <p:nvPr>
            <p:ph type="ftr" sz="quarter" idx="13"/>
          </p:nvPr>
        </p:nvSpPr>
        <p:spPr/>
        <p:txBody>
          <a:bodyPr/>
          <a:lstStyle/>
          <a:p>
            <a:r>
              <a:rPr lang="it-IT" dirty="0"/>
              <a:t>Cercare è un lavoro che inizia molto presto </a:t>
            </a:r>
            <a:r>
              <a:rPr lang="mr-IN" dirty="0"/>
              <a:t>–</a:t>
            </a:r>
            <a:r>
              <a:rPr lang="it-IT" dirty="0"/>
              <a:t> l’esempio del career </a:t>
            </a:r>
            <a:r>
              <a:rPr lang="it-IT" dirty="0" err="1"/>
              <a:t>day</a:t>
            </a:r>
            <a:r>
              <a:rPr lang="it-IT" dirty="0"/>
              <a:t> cattolica</a:t>
            </a:r>
          </a:p>
        </p:txBody>
      </p:sp>
      <p:sp>
        <p:nvSpPr>
          <p:cNvPr id="3" name="Segnaposto numero diapositiva 2">
            <a:extLst>
              <a:ext uri="{FF2B5EF4-FFF2-40B4-BE49-F238E27FC236}">
                <a16:creationId xmlns:a16="http://schemas.microsoft.com/office/drawing/2014/main" xmlns="" id="{786FA149-4C1C-4CCB-B5B3-9D8E4899E026}"/>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9</a:t>
            </a:fld>
            <a:endParaRPr lang="it-IT"/>
          </a:p>
        </p:txBody>
      </p:sp>
      <p:sp>
        <p:nvSpPr>
          <p:cNvPr id="4" name="Titolo 1"/>
          <p:cNvSpPr>
            <a:spLocks noGrp="1"/>
          </p:cNvSpPr>
          <p:nvPr>
            <p:ph type="title"/>
          </p:nvPr>
        </p:nvSpPr>
        <p:spPr>
          <a:xfrm>
            <a:off x="457200" y="112713"/>
            <a:ext cx="8229600" cy="1143000"/>
          </a:xfrm>
        </p:spPr>
        <p:txBody>
          <a:bodyPr/>
          <a:lstStyle/>
          <a:p>
            <a:pPr eaLnBrk="1" hangingPunct="1"/>
            <a:r>
              <a:rPr lang="it-IT" sz="3200" b="1" dirty="0">
                <a:solidFill>
                  <a:srgbClr val="1E5289"/>
                </a:solidFill>
                <a:cs typeface="Century Gothic" charset="0"/>
              </a:rPr>
              <a:t>IL NOSTRO PUBBLICO</a:t>
            </a:r>
            <a:br>
              <a:rPr lang="it-IT" sz="3200" b="1" dirty="0">
                <a:solidFill>
                  <a:srgbClr val="1E5289"/>
                </a:solidFill>
                <a:cs typeface="Century Gothic" charset="0"/>
              </a:rPr>
            </a:br>
            <a:r>
              <a:rPr lang="it-IT" sz="1800" b="1" spc="0" dirty="0">
                <a:solidFill>
                  <a:srgbClr val="1E5289"/>
                </a:solidFill>
                <a:cs typeface="Century Gothic" charset="0"/>
              </a:rPr>
              <a:t>(dati visitatori Milano 2017)</a:t>
            </a:r>
          </a:p>
        </p:txBody>
      </p:sp>
      <p:graphicFrame>
        <p:nvGraphicFramePr>
          <p:cNvPr id="5" name="Grafico 5"/>
          <p:cNvGraphicFramePr>
            <a:graphicFrameLocks/>
          </p:cNvGraphicFramePr>
          <p:nvPr>
            <p:extLst>
              <p:ext uri="{D42A27DB-BD31-4B8C-83A1-F6EECF244321}">
                <p14:modId xmlns:p14="http://schemas.microsoft.com/office/powerpoint/2010/main" val="2443767486"/>
              </p:ext>
            </p:extLst>
          </p:nvPr>
        </p:nvGraphicFramePr>
        <p:xfrm>
          <a:off x="771525" y="1173908"/>
          <a:ext cx="7915275" cy="4064000"/>
        </p:xfrm>
        <a:graphic>
          <a:graphicData uri="http://schemas.openxmlformats.org/drawingml/2006/chart">
            <c:chart xmlns:c="http://schemas.openxmlformats.org/drawingml/2006/chart" xmlns:r="http://schemas.openxmlformats.org/officeDocument/2006/relationships" r:id="rId3"/>
          </a:graphicData>
        </a:graphic>
      </p:graphicFrame>
      <p:pic>
        <p:nvPicPr>
          <p:cNvPr id="6" name="Immagine 3" descr="CATMI2017-4.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11238" y="4791082"/>
            <a:ext cx="2193925"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magine 6" descr="CATMI2017-10.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454400" y="4791082"/>
            <a:ext cx="2193925"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magine 7" descr="CATMI2017-2.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891213" y="4791082"/>
            <a:ext cx="2193925"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8734705"/>
      </p:ext>
    </p:extLst>
  </p:cSld>
  <p:clrMapOvr>
    <a:masterClrMapping/>
  </p:clrMapOvr>
  <p:timing>
    <p:tnLst>
      <p:par>
        <p:cTn id="1" dur="indefinite" restart="never" nodeType="tmRoot"/>
      </p:par>
    </p:tnLst>
  </p:timing>
</p:sld>
</file>

<file path=ppt/theme/theme1.xml><?xml version="1.0" encoding="utf-8"?>
<a:theme xmlns:a="http://schemas.openxmlformats.org/drawingml/2006/main" name="Oberon template">
  <a:themeElements>
    <a:clrScheme name="Personalizzato 1">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5151F"/>
      </a:hlink>
      <a:folHlink>
        <a:srgbClr val="0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107</TotalTime>
  <Words>2406</Words>
  <Application>Microsoft Office PowerPoint</Application>
  <PresentationFormat>Presentazione su schermo (4:3)</PresentationFormat>
  <Paragraphs>189</Paragraphs>
  <Slides>20</Slides>
  <Notes>18</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20</vt:i4>
      </vt:variant>
    </vt:vector>
  </HeadingPairs>
  <TitlesOfParts>
    <vt:vector size="27" baseType="lpstr">
      <vt:lpstr>Arial</vt:lpstr>
      <vt:lpstr>Century Gothic</vt:lpstr>
      <vt:lpstr>Open Sans</vt:lpstr>
      <vt:lpstr>Wingdings</vt:lpstr>
      <vt:lpstr>ＭＳ Ｐゴシック</vt:lpstr>
      <vt:lpstr>Oswald</vt:lpstr>
      <vt:lpstr>Oberon template</vt:lpstr>
      <vt:lpstr>TROVARE LAVORO  E’ UN LAVORO CHE INIZIA MOLTO PRESTO:  L’ESEMPIO DEL CAREER DAY CATTOLICA</vt:lpstr>
      <vt:lpstr>Presentazione standard di PowerPoint</vt:lpstr>
      <vt:lpstr>L’UNIVERSITÀ CATTOLICA</vt:lpstr>
      <vt:lpstr>L’UNIVERSITÀ CATTOLICA</vt:lpstr>
      <vt:lpstr>Presentazione standard di PowerPoint</vt:lpstr>
      <vt:lpstr>Presentazione standard di PowerPoint</vt:lpstr>
      <vt:lpstr>IL NOSTRO PUBBLICO (dati visitatori Milano 2017)</vt:lpstr>
      <vt:lpstr>Presentazione standard di PowerPoint</vt:lpstr>
      <vt:lpstr>IL NOSTRO PUBBLICO (dati visitatori Milano 2017)</vt:lpstr>
      <vt:lpstr>Presentazione standard di PowerPoint</vt:lpstr>
      <vt:lpstr>IL NOSTRO PUBBLICO (dati visitatori Milano 2017)</vt:lpstr>
      <vt:lpstr>Presentazione standard di PowerPoint</vt:lpstr>
      <vt:lpstr>Presentazione standard di PowerPoint</vt:lpstr>
      <vt:lpstr>Presentazione standard di PowerPoint</vt:lpstr>
      <vt:lpstr>I NUMERI DEL 2017</vt:lpstr>
      <vt:lpstr>Oltre 250</vt:lpstr>
      <vt:lpstr>TRAINING POINT</vt:lpstr>
      <vt:lpstr>L’ABC per crearsi un buon CV</vt:lpstr>
      <vt:lpstr>Amicizie e conoscenze</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cp:lastModifiedBy>meeting</cp:lastModifiedBy>
  <cp:revision>78</cp:revision>
  <dcterms:modified xsi:type="dcterms:W3CDTF">2018-08-20T14:56:50Z</dcterms:modified>
</cp:coreProperties>
</file>