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18"/>
  </p:notesMasterIdLst>
  <p:handoutMasterIdLst>
    <p:handoutMasterId r:id="rId19"/>
  </p:handoutMasterIdLst>
  <p:sldIdLst>
    <p:sldId id="256" r:id="rId2"/>
    <p:sldId id="258" r:id="rId3"/>
    <p:sldId id="259" r:id="rId4"/>
    <p:sldId id="287" r:id="rId5"/>
    <p:sldId id="289" r:id="rId6"/>
    <p:sldId id="262" r:id="rId7"/>
    <p:sldId id="293" r:id="rId8"/>
    <p:sldId id="292" r:id="rId9"/>
    <p:sldId id="294" r:id="rId10"/>
    <p:sldId id="296" r:id="rId11"/>
    <p:sldId id="297" r:id="rId12"/>
    <p:sldId id="298" r:id="rId13"/>
    <p:sldId id="299" r:id="rId14"/>
    <p:sldId id="303" r:id="rId15"/>
    <p:sldId id="272" r:id="rId16"/>
    <p:sldId id="279" r:id="rId17"/>
  </p:sldIdLst>
  <p:sldSz cx="9144000" cy="6858000" type="screen4x3"/>
  <p:notesSz cx="6858000" cy="9144000"/>
  <p:embeddedFontLst>
    <p:embeddedFont>
      <p:font typeface="Open Sans" charset="0"/>
      <p:regular r:id="rId20"/>
      <p:bold r:id="rId21"/>
      <p:italic r:id="rId22"/>
      <p:boldItalic r:id="rId23"/>
    </p:embeddedFont>
    <p:embeddedFont>
      <p:font typeface="Oswald"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D48"/>
    <a:srgbClr val="00E8B5"/>
    <a:srgbClr val="212131"/>
    <a:srgbClr val="75DCFE"/>
    <a:srgbClr val="007780"/>
    <a:srgbClr val="F62263"/>
    <a:srgbClr val="EC5E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DC640DFA-2569-42E5-B38A-1A39FE260900}">
  <a:tblStyle styleId="{DC640DFA-2569-42E5-B38A-1A39FE260900}"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58" autoAdjust="0"/>
    <p:restoredTop sz="82453" autoAdjust="0"/>
  </p:normalViewPr>
  <p:slideViewPr>
    <p:cSldViewPr snapToGrid="0" showGuides="1">
      <p:cViewPr varScale="1">
        <p:scale>
          <a:sx n="100" d="100"/>
          <a:sy n="100" d="100"/>
        </p:scale>
        <p:origin x="-2478"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2388"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handoutMaster" Target="handoutMasters/handout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xmlns="" id="{E712EF3A-FD6E-4F42-BFFE-BC56EC5E413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xmlns="" id="{31FC1DBB-030F-4C1A-8D3C-75016D7495D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B3E46D6-E64B-4C26-985B-2B56E1ECD71B}" type="datetimeFigureOut">
              <a:rPr lang="it-IT" smtClean="0"/>
              <a:t>24/08/2018</a:t>
            </a:fld>
            <a:endParaRPr lang="it-IT"/>
          </a:p>
        </p:txBody>
      </p:sp>
      <p:sp>
        <p:nvSpPr>
          <p:cNvPr id="4" name="Segnaposto piè di pagina 3">
            <a:extLst>
              <a:ext uri="{FF2B5EF4-FFF2-40B4-BE49-F238E27FC236}">
                <a16:creationId xmlns:a16="http://schemas.microsoft.com/office/drawing/2014/main" xmlns="" id="{24D4D000-799B-49E2-B6CF-6BAEB34E6E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xmlns="" id="{F3C43586-00E4-4CB8-9145-2E38AD2654E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3F1BCBC-613E-405B-865A-C35030756C29}" type="slidenum">
              <a:rPr lang="it-IT" smtClean="0"/>
              <a:t>‹N›</a:t>
            </a:fld>
            <a:endParaRPr lang="it-IT"/>
          </a:p>
        </p:txBody>
      </p:sp>
    </p:spTree>
    <p:extLst>
      <p:ext uri="{BB962C8B-B14F-4D97-AF65-F5344CB8AC3E}">
        <p14:creationId xmlns:p14="http://schemas.microsoft.com/office/powerpoint/2010/main" val="33397598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dirty="0"/>
          </a:p>
        </p:txBody>
      </p:sp>
      <p:sp>
        <p:nvSpPr>
          <p:cNvPr id="2" name="Segnaposto piè di pagina 1">
            <a:extLst>
              <a:ext uri="{FF2B5EF4-FFF2-40B4-BE49-F238E27FC236}">
                <a16:creationId xmlns:a16="http://schemas.microsoft.com/office/drawing/2014/main" xmlns="" id="{F34B1EA3-057E-46E1-BCAF-F8E33AF1F219}"/>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Tree>
    <p:extLst>
      <p:ext uri="{BB962C8B-B14F-4D97-AF65-F5344CB8AC3E}">
        <p14:creationId xmlns:p14="http://schemas.microsoft.com/office/powerpoint/2010/main" val="14686003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Shape 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 name="Shape 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2364816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it-IT" dirty="0" err="1"/>
              <a:t>WollyBI</a:t>
            </a:r>
            <a:r>
              <a:rPr lang="it-IT" dirty="0"/>
              <a:t> è un esempio molto chiaro di quello che un Data </a:t>
            </a:r>
            <a:r>
              <a:rPr lang="it-IT" dirty="0" err="1"/>
              <a:t>Scientist</a:t>
            </a:r>
            <a:r>
              <a:rPr lang="it-IT" dirty="0"/>
              <a:t> può fare: far sì che i dati che ci circondano possano parlare ed esprimere l’informazione in essi contenuta</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it-IT" dirty="0"/>
              <a:t>Vediamo molto velocemente di cosa si tratta</a:t>
            </a:r>
          </a:p>
        </p:txBody>
      </p:sp>
    </p:spTree>
    <p:extLst>
      <p:ext uri="{BB962C8B-B14F-4D97-AF65-F5344CB8AC3E}">
        <p14:creationId xmlns:p14="http://schemas.microsoft.com/office/powerpoint/2010/main" val="2548347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Poco fa abbiamo introdotto un tema importante: da dove arrivano i dati da cui sono state estratte le statistiche che vi ho mostrato? Semplice, arrivano da Web:</a:t>
            </a:r>
          </a:p>
          <a:p>
            <a:pPr marL="0" lvl="0" indent="0">
              <a:spcBef>
                <a:spcPts val="0"/>
              </a:spcBef>
              <a:spcAft>
                <a:spcPts val="0"/>
              </a:spcAft>
              <a:buNone/>
            </a:pPr>
            <a:r>
              <a:rPr lang="it-IT" dirty="0"/>
              <a:t>Sono gli annunci di lavoro, sparsi su centinaia e centinaia di siti web. Ognuno con la sua forma, le sue necessità, la sua lingua (pensiamo al mercato europeo, ad esempio). Ma tutti che parlano della stessa cosa: aziende che cercando professionisti.</a:t>
            </a:r>
          </a:p>
          <a:p>
            <a:pPr marL="0" lvl="0" indent="0">
              <a:spcBef>
                <a:spcPts val="0"/>
              </a:spcBef>
              <a:spcAft>
                <a:spcPts val="0"/>
              </a:spcAft>
              <a:buNone/>
            </a:pPr>
            <a:r>
              <a:rPr lang="it-IT" dirty="0"/>
              <a:t>Eccoli, questi sono i Big Data.</a:t>
            </a:r>
          </a:p>
          <a:p>
            <a:pPr marL="0" lvl="0" indent="0">
              <a:spcBef>
                <a:spcPts val="0"/>
              </a:spcBef>
              <a:spcAft>
                <a:spcPts val="0"/>
              </a:spcAft>
              <a:buNone/>
            </a:pPr>
            <a:endParaRPr lang="it-IT" dirty="0"/>
          </a:p>
          <a:p>
            <a:pPr marL="0" lvl="0" indent="0">
              <a:spcBef>
                <a:spcPts val="0"/>
              </a:spcBef>
              <a:spcAft>
                <a:spcPts val="0"/>
              </a:spcAft>
              <a:buNone/>
            </a:pPr>
            <a:r>
              <a:rPr lang="it-IT" dirty="0"/>
              <a:t>Ed il nostro compito è quello di raccoglierli, metterli insieme, uniformarli e far sì che ci parlino, distillandole l’informazione contenuta</a:t>
            </a:r>
          </a:p>
        </p:txBody>
      </p:sp>
    </p:spTree>
    <p:extLst>
      <p:ext uri="{BB962C8B-B14F-4D97-AF65-F5344CB8AC3E}">
        <p14:creationId xmlns:p14="http://schemas.microsoft.com/office/powerpoint/2010/main" val="21675814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3000" y="685800"/>
            <a:ext cx="4572000" cy="3429000"/>
          </a:xfrm>
        </p:spPr>
      </p:sp>
      <p:sp>
        <p:nvSpPr>
          <p:cNvPr id="3" name="Segnaposto note 2"/>
          <p:cNvSpPr>
            <a:spLocks noGrp="1"/>
          </p:cNvSpPr>
          <p:nvPr>
            <p:ph type="body" idx="1"/>
          </p:nvPr>
        </p:nvSpPr>
        <p:spPr/>
        <p:txBody>
          <a:bodyPr/>
          <a:lstStyle/>
          <a:p>
            <a:pPr marL="139700" indent="0">
              <a:buNone/>
            </a:pPr>
            <a:r>
              <a:rPr lang="it-IT" dirty="0"/>
              <a:t>Questo è il procedimento di massima che sta dietro all’analisi dei nostri dati:</a:t>
            </a:r>
          </a:p>
          <a:p>
            <a:pPr marL="368300" indent="-228600">
              <a:buFont typeface="+mj-lt"/>
              <a:buAutoNum type="arabicPeriod"/>
            </a:pPr>
            <a:r>
              <a:rPr lang="it-IT" dirty="0"/>
              <a:t>Innanzitutto, i dati vengono raccolti da numerosi siti. Questo avviene tramite tecniche che «emulano» la navigazione su internet degli utenti</a:t>
            </a:r>
          </a:p>
          <a:p>
            <a:pPr marL="368300" indent="-228600">
              <a:buFont typeface="+mj-lt"/>
              <a:buAutoNum type="arabicPeriod"/>
            </a:pPr>
            <a:r>
              <a:rPr lang="it-IT" dirty="0"/>
              <a:t>Successivamente (questa è una fase critica di ogni sistema di analisi dati) bisogna mettere in qualità delle informazioni contenute, riducendo ad esempio annunci duplicati e rimuovendo tutto ciò che non ci interessa (pubblicità e quant’altro)</a:t>
            </a:r>
          </a:p>
          <a:p>
            <a:pPr marL="368300" indent="-228600">
              <a:buFont typeface="+mj-lt"/>
              <a:buAutoNum type="arabicPeriod"/>
            </a:pPr>
            <a:r>
              <a:rPr lang="it-IT" dirty="0"/>
              <a:t>A questo punto avvengono le fasi «centrali» per un Data </a:t>
            </a:r>
            <a:r>
              <a:rPr lang="it-IT" dirty="0" err="1"/>
              <a:t>Scientist</a:t>
            </a:r>
            <a:r>
              <a:rPr lang="it-IT" dirty="0"/>
              <a:t>: l’estrazione dell’informazione dal testo libero. Queste fasi si appoggiano su una serie di tecniche e metodologie che rientrano in buona parte nella grande categoria dell’Intelligenza Artificiale: si sviluppano sistemi che siano in grado di prendere decisioni autonome, sulla base di una vasta serie di esempi che viene loro messa a disposizione. E’ un tema estremamente affascinante e vasto, cuore (insieme al trattamento dei Big Data) delle attività di un Data </a:t>
            </a:r>
            <a:r>
              <a:rPr lang="it-IT" dirty="0" err="1"/>
              <a:t>Scientist</a:t>
            </a:r>
            <a:endParaRPr lang="it-IT" dirty="0"/>
          </a:p>
          <a:p>
            <a:pPr marL="368300" indent="-228600">
              <a:buFont typeface="+mj-lt"/>
              <a:buAutoNum type="arabicPeriod"/>
            </a:pPr>
            <a:r>
              <a:rPr lang="it-IT" dirty="0"/>
              <a:t>Infine, l’informazione estratta viene raggruppata e messa a disposizione dell’utilizzatore finale, tramite una serie di tecniche di visualizzazione che ne enfatizzino il significato. E’ il caso del report visto prima sugli annunci di lavoro</a:t>
            </a:r>
          </a:p>
        </p:txBody>
      </p:sp>
    </p:spTree>
    <p:extLst>
      <p:ext uri="{BB962C8B-B14F-4D97-AF65-F5344CB8AC3E}">
        <p14:creationId xmlns:p14="http://schemas.microsoft.com/office/powerpoint/2010/main" val="24252070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it-IT" dirty="0"/>
              <a:t>Abbiamo introdotto la figura del data </a:t>
            </a:r>
            <a:r>
              <a:rPr lang="it-IT" dirty="0" err="1"/>
              <a:t>scientist</a:t>
            </a:r>
            <a:r>
              <a:rPr lang="it-IT" dirty="0"/>
              <a:t>, le </a:t>
            </a:r>
            <a:r>
              <a:rPr lang="it-IT" dirty="0" err="1"/>
              <a:t>skill</a:t>
            </a:r>
            <a:r>
              <a:rPr lang="it-IT" dirty="0"/>
              <a:t> più importanti e un esempi di quello che è possibile fare.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it-IT" dirty="0"/>
              <a:t>Vediamo adesso che formazione è possibile seguire e quale tipo di materiale è ad oggi disponibile.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it-IT"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it-IT" dirty="0"/>
              <a:t>Lo faccio partendo dal mio percorso, dalla mia esperienza:</a:t>
            </a:r>
          </a:p>
          <a:p>
            <a:pPr marL="0" lvl="0" indent="0">
              <a:spcBef>
                <a:spcPts val="0"/>
              </a:spcBef>
              <a:spcAft>
                <a:spcPts val="0"/>
              </a:spcAft>
              <a:buNone/>
            </a:pPr>
            <a:r>
              <a:rPr lang="it-IT" dirty="0"/>
              <a:t>In una realtà in costante evoluzione come questa, il panorama di strumenti e tecnologie disponibili è davvero immenso.</a:t>
            </a:r>
          </a:p>
          <a:p>
            <a:pPr marL="0" lvl="0" indent="0">
              <a:spcBef>
                <a:spcPts val="0"/>
              </a:spcBef>
              <a:spcAft>
                <a:spcPts val="0"/>
              </a:spcAft>
              <a:buNone/>
            </a:pPr>
            <a:r>
              <a:rPr lang="it-IT" dirty="0"/>
              <a:t>E’ necessario riuscire ad orientarsi molto bene, per non perdersi nei meandri di questo mondo.</a:t>
            </a:r>
          </a:p>
          <a:p>
            <a:pPr marL="0" lvl="0" indent="0">
              <a:spcBef>
                <a:spcPts val="0"/>
              </a:spcBef>
              <a:spcAft>
                <a:spcPts val="0"/>
              </a:spcAft>
              <a:buNone/>
            </a:pPr>
            <a:r>
              <a:rPr lang="it-IT" dirty="0"/>
              <a:t>Per fare questo, personalmente mi sono affidato a 2 grandi capisaldi</a:t>
            </a:r>
          </a:p>
        </p:txBody>
      </p:sp>
    </p:spTree>
    <p:extLst>
      <p:ext uri="{BB962C8B-B14F-4D97-AF65-F5344CB8AC3E}">
        <p14:creationId xmlns:p14="http://schemas.microsoft.com/office/powerpoint/2010/main" val="4788575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Prima di tutto, ho scelto di avvalermi di una formazione tradizionale ed accademica, iscrivendomi al Master Universitario in </a:t>
            </a:r>
            <a:r>
              <a:rPr lang="it-IT" dirty="0" err="1"/>
              <a:t>Buniness</a:t>
            </a:r>
            <a:r>
              <a:rPr lang="it-IT" dirty="0"/>
              <a:t> Intelligence &amp; Big Data Analytics:</a:t>
            </a:r>
          </a:p>
          <a:p>
            <a:pPr marL="0" lvl="0" indent="0">
              <a:spcBef>
                <a:spcPts val="0"/>
              </a:spcBef>
              <a:spcAft>
                <a:spcPts val="0"/>
              </a:spcAft>
              <a:buNone/>
            </a:pPr>
            <a:r>
              <a:rPr lang="it-IT" dirty="0"/>
              <a:t>è un corso della durata di un anno, che mi ha permesso di entrare nel mondo della Data Science, di capirne il valore aggiunto e di padroneggiarne i capisaldi fondamentali </a:t>
            </a:r>
          </a:p>
          <a:p>
            <a:pPr marL="0" lvl="0" indent="0">
              <a:spcBef>
                <a:spcPts val="0"/>
              </a:spcBef>
              <a:spcAft>
                <a:spcPts val="0"/>
              </a:spcAft>
              <a:buNone/>
            </a:pPr>
            <a:r>
              <a:rPr lang="it-IT" dirty="0"/>
              <a:t>Lo scorso anno, inoltre, ha preso il via un corso di laurea magistrale proprio in Data Science, a mio avviso molto interessante.</a:t>
            </a:r>
          </a:p>
          <a:p>
            <a:pPr marL="0" lvl="0" indent="0">
              <a:spcBef>
                <a:spcPts val="0"/>
              </a:spcBef>
              <a:spcAft>
                <a:spcPts val="0"/>
              </a:spcAft>
              <a:buNone/>
            </a:pPr>
            <a:endParaRPr lang="it-IT" dirty="0"/>
          </a:p>
          <a:p>
            <a:pPr marL="0" lvl="0" indent="0">
              <a:spcBef>
                <a:spcPts val="0"/>
              </a:spcBef>
              <a:spcAft>
                <a:spcPts val="0"/>
              </a:spcAft>
              <a:buNone/>
            </a:pPr>
            <a:r>
              <a:rPr lang="it-IT" dirty="0"/>
              <a:t>Parallelamente a questo, ho avuto e ho tutt’ora la necessità di aggiornarmi, di approfondire alcune tecniche specifiche e scoprire nuovi approcci, in un mondo, ripeto, che sta evolvendo in continuazione.</a:t>
            </a:r>
          </a:p>
          <a:p>
            <a:pPr marL="0" lvl="0" indent="0">
              <a:spcBef>
                <a:spcPts val="0"/>
              </a:spcBef>
              <a:spcAft>
                <a:spcPts val="0"/>
              </a:spcAft>
              <a:buNone/>
            </a:pPr>
            <a:r>
              <a:rPr lang="it-IT" dirty="0"/>
              <a:t>Per far questo, mi sto avvalendo di internet: oggi infatti, il web offre una quantità di materiale su cui studiare davvero vasta ed accessibile a tutti:</a:t>
            </a:r>
          </a:p>
          <a:p>
            <a:pPr marL="0" lvl="0" indent="0">
              <a:spcBef>
                <a:spcPts val="0"/>
              </a:spcBef>
              <a:spcAft>
                <a:spcPts val="0"/>
              </a:spcAft>
              <a:buNone/>
            </a:pPr>
            <a:r>
              <a:rPr lang="it-IT" dirty="0"/>
              <a:t>Esistono i portali di formazione online (i </a:t>
            </a:r>
            <a:r>
              <a:rPr lang="it-IT" dirty="0" err="1"/>
              <a:t>cosidetti</a:t>
            </a:r>
            <a:r>
              <a:rPr lang="it-IT" dirty="0"/>
              <a:t> MOOC – Massive Open Online Courses), come </a:t>
            </a:r>
            <a:r>
              <a:rPr lang="it-IT" dirty="0" err="1"/>
              <a:t>Coursera</a:t>
            </a:r>
            <a:r>
              <a:rPr lang="it-IT" dirty="0"/>
              <a:t>, </a:t>
            </a:r>
            <a:r>
              <a:rPr lang="it-IT" dirty="0" err="1"/>
              <a:t>Udacity</a:t>
            </a:r>
            <a:endParaRPr lang="it-IT" dirty="0"/>
          </a:p>
          <a:p>
            <a:pPr marL="0" lvl="0" indent="0">
              <a:spcBef>
                <a:spcPts val="0"/>
              </a:spcBef>
              <a:spcAft>
                <a:spcPts val="0"/>
              </a:spcAft>
              <a:buNone/>
            </a:pPr>
            <a:r>
              <a:rPr lang="it-IT" dirty="0"/>
              <a:t>Piattaforme di condivisione come Medium, svariati blog. Addirittura un vasto catalogo di video SU </a:t>
            </a:r>
            <a:r>
              <a:rPr lang="it-IT" dirty="0" err="1"/>
              <a:t>Youtube</a:t>
            </a:r>
            <a:endParaRPr lang="it-IT" dirty="0"/>
          </a:p>
          <a:p>
            <a:pPr marL="0" lvl="0" indent="0">
              <a:spcBef>
                <a:spcPts val="0"/>
              </a:spcBef>
              <a:spcAft>
                <a:spcPts val="0"/>
              </a:spcAft>
              <a:buNone/>
            </a:pPr>
            <a:endParaRPr lang="it-IT" dirty="0"/>
          </a:p>
          <a:p>
            <a:pPr marL="0" lvl="0" indent="0">
              <a:spcBef>
                <a:spcPts val="0"/>
              </a:spcBef>
              <a:spcAft>
                <a:spcPts val="0"/>
              </a:spcAft>
              <a:buNone/>
            </a:pPr>
            <a:r>
              <a:rPr lang="it-IT" dirty="0"/>
              <a:t>L’unione di questi percorsi, unita ad una gran voglia di sperimentare e percorrere strade non battute, secondo me rappresenta oggi una validissima base formativa per un Data </a:t>
            </a:r>
            <a:r>
              <a:rPr lang="it-IT" dirty="0" err="1"/>
              <a:t>Scientist</a:t>
            </a:r>
            <a:endParaRPr lang="it-IT" dirty="0"/>
          </a:p>
        </p:txBody>
      </p:sp>
    </p:spTree>
    <p:extLst>
      <p:ext uri="{BB962C8B-B14F-4D97-AF65-F5344CB8AC3E}">
        <p14:creationId xmlns:p14="http://schemas.microsoft.com/office/powerpoint/2010/main" val="1416500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Shape 2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6" name="Shape 21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Il tempo a mia disposizione ormai è a agli sgoccioli, quindi ricapitolo alcuni punti a mio avviso fondamentali:</a:t>
            </a:r>
          </a:p>
          <a:p>
            <a:pPr marL="171450" lvl="0" indent="-171450">
              <a:spcBef>
                <a:spcPts val="0"/>
              </a:spcBef>
              <a:spcAft>
                <a:spcPts val="0"/>
              </a:spcAft>
              <a:buFontTx/>
              <a:buChar char="-"/>
            </a:pPr>
            <a:r>
              <a:rPr lang="it-IT" dirty="0"/>
              <a:t>Primo: il mondo della Data Science è eterogeneo e aperto alle più disparate chiavi di lettura e professionalità: durante il master, ho avuto il piacere di lavorare con un brillante data </a:t>
            </a:r>
            <a:r>
              <a:rPr lang="it-IT" dirty="0" err="1"/>
              <a:t>scientist</a:t>
            </a:r>
            <a:r>
              <a:rPr lang="it-IT" dirty="0"/>
              <a:t>, che nella vita fa il giornalista. E’ quello che si dice in gergo «un Data </a:t>
            </a:r>
            <a:r>
              <a:rPr lang="it-IT" dirty="0" err="1"/>
              <a:t>Journalist</a:t>
            </a:r>
            <a:r>
              <a:rPr lang="it-IT" dirty="0"/>
              <a:t>», una classe molto particolare di professionisti che analizzano dati e cercano di far si che questi possano raccontarci una storia</a:t>
            </a:r>
          </a:p>
          <a:p>
            <a:pPr marL="171450" lvl="0" indent="-171450">
              <a:spcBef>
                <a:spcPts val="0"/>
              </a:spcBef>
              <a:spcAft>
                <a:spcPts val="0"/>
              </a:spcAft>
              <a:buFontTx/>
              <a:buChar char="-"/>
            </a:pPr>
            <a:r>
              <a:rPr lang="it-IT" dirty="0"/>
              <a:t>Secondo: gli strumenti di formazione oggi esistono e sono accessibili a tutti. Non è una professionalità che si impara «una tantum», è un percorso di crescita e specializzazione continua</a:t>
            </a:r>
          </a:p>
          <a:p>
            <a:pPr marL="171450" lvl="0" indent="-171450">
              <a:spcBef>
                <a:spcPts val="0"/>
              </a:spcBef>
              <a:spcAft>
                <a:spcPts val="0"/>
              </a:spcAft>
              <a:buFontTx/>
              <a:buChar char="-"/>
            </a:pPr>
            <a:r>
              <a:rPr lang="it-IT" dirty="0"/>
              <a:t>In ultimo, ma non meno importante: è un mercato affamato, in continua ricerca di professionisti. Non abbiate quindi paura a buttarvici</a:t>
            </a:r>
            <a:endParaRPr dirty="0"/>
          </a:p>
        </p:txBody>
      </p:sp>
    </p:spTree>
    <p:extLst>
      <p:ext uri="{BB962C8B-B14F-4D97-AF65-F5344CB8AC3E}">
        <p14:creationId xmlns:p14="http://schemas.microsoft.com/office/powerpoint/2010/main" val="38306755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3" name="Shape 28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Detto questo, ringrazio </a:t>
            </a:r>
            <a:r>
              <a:rPr lang="it-IT" dirty="0" err="1"/>
              <a:t>Meharea</a:t>
            </a:r>
            <a:r>
              <a:rPr lang="it-IT" dirty="0"/>
              <a:t> per l’occasione di confronto e ringrazio voi per l’attenzione.</a:t>
            </a:r>
          </a:p>
          <a:p>
            <a:pPr marL="0" lvl="0" indent="0">
              <a:spcBef>
                <a:spcPts val="0"/>
              </a:spcBef>
              <a:spcAft>
                <a:spcPts val="0"/>
              </a:spcAft>
              <a:buNone/>
            </a:pPr>
            <a:r>
              <a:rPr lang="it-IT" dirty="0"/>
              <a:t>Se ci sono domande, sono ben lieto di confrontarmi.</a:t>
            </a:r>
          </a:p>
          <a:p>
            <a:pPr marL="0" lvl="0" indent="0">
              <a:spcBef>
                <a:spcPts val="0"/>
              </a:spcBef>
              <a:spcAft>
                <a:spcPts val="0"/>
              </a:spcAft>
              <a:buNone/>
            </a:pPr>
            <a:endParaRPr lang="it-IT" dirty="0"/>
          </a:p>
          <a:p>
            <a:pPr marL="0" lvl="0" indent="0">
              <a:spcBef>
                <a:spcPts val="0"/>
              </a:spcBef>
              <a:spcAft>
                <a:spcPts val="0"/>
              </a:spcAft>
              <a:buNone/>
            </a:pPr>
            <a:r>
              <a:rPr lang="it-IT" dirty="0"/>
              <a:t>… [Domande]</a:t>
            </a:r>
          </a:p>
          <a:p>
            <a:pPr marL="0" lvl="0" indent="0">
              <a:spcBef>
                <a:spcPts val="0"/>
              </a:spcBef>
              <a:spcAft>
                <a:spcPts val="0"/>
              </a:spcAft>
              <a:buNone/>
            </a:pPr>
            <a:endParaRPr lang="it-IT" dirty="0"/>
          </a:p>
          <a:p>
            <a:pPr marL="0" lvl="0" indent="0">
              <a:spcBef>
                <a:spcPts val="0"/>
              </a:spcBef>
              <a:spcAft>
                <a:spcPts val="0"/>
              </a:spcAft>
              <a:buNone/>
            </a:pPr>
            <a:r>
              <a:rPr lang="it-IT" dirty="0"/>
              <a:t>Proiettato trovate il mio contatto, qualora qualcuno avesse interesse ad approfondire questa chiacchierata.</a:t>
            </a:r>
          </a:p>
          <a:p>
            <a:pPr marL="0" lvl="0" indent="0">
              <a:spcBef>
                <a:spcPts val="0"/>
              </a:spcBef>
              <a:spcAft>
                <a:spcPts val="0"/>
              </a:spcAft>
              <a:buNone/>
            </a:pPr>
            <a:r>
              <a:rPr lang="it-IT" dirty="0"/>
              <a:t>Grazie mille e buon proseguimento a tutti</a:t>
            </a:r>
          </a:p>
        </p:txBody>
      </p:sp>
    </p:spTree>
    <p:extLst>
      <p:ext uri="{BB962C8B-B14F-4D97-AF65-F5344CB8AC3E}">
        <p14:creationId xmlns:p14="http://schemas.microsoft.com/office/powerpoint/2010/main" val="3315780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 name="Shape 5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Buongiorno a tutti,</a:t>
            </a:r>
          </a:p>
          <a:p>
            <a:pPr marL="0" lvl="0" indent="0">
              <a:spcBef>
                <a:spcPts val="0"/>
              </a:spcBef>
              <a:spcAft>
                <a:spcPts val="0"/>
              </a:spcAft>
              <a:buNone/>
            </a:pPr>
            <a:r>
              <a:rPr lang="it-IT" dirty="0"/>
              <a:t>Il mio nome è Alessandro Vaccarino, sono un Data </a:t>
            </a:r>
            <a:r>
              <a:rPr lang="it-IT" dirty="0" err="1"/>
              <a:t>Scientist</a:t>
            </a:r>
            <a:r>
              <a:rPr lang="it-IT" dirty="0"/>
              <a:t> presso l’azienda </a:t>
            </a:r>
            <a:r>
              <a:rPr lang="it-IT" dirty="0" err="1"/>
              <a:t>Tabulaex</a:t>
            </a:r>
            <a:r>
              <a:rPr lang="it-IT" dirty="0"/>
              <a:t> e mi occupo di </a:t>
            </a:r>
            <a:r>
              <a:rPr lang="it-IT" dirty="0" err="1"/>
              <a:t>docenta</a:t>
            </a:r>
            <a:r>
              <a:rPr lang="it-IT" dirty="0"/>
              <a:t> al Master in Business Intelligence &amp; Big Data Analytics presso dell’università di Milano-Bicocca.</a:t>
            </a:r>
          </a:p>
          <a:p>
            <a:pPr marL="0" lvl="0" indent="0">
              <a:spcBef>
                <a:spcPts val="0"/>
              </a:spcBef>
              <a:spcAft>
                <a:spcPts val="0"/>
              </a:spcAft>
              <a:buNone/>
            </a:pPr>
            <a:endParaRPr lang="it-IT" dirty="0"/>
          </a:p>
          <a:p>
            <a:pPr marL="0" lvl="0" indent="0">
              <a:spcBef>
                <a:spcPts val="0"/>
              </a:spcBef>
              <a:spcAft>
                <a:spcPts val="0"/>
              </a:spcAft>
              <a:buNone/>
            </a:pPr>
            <a:r>
              <a:rPr lang="it-IT" dirty="0"/>
              <a:t>Quest’oggi sono qui per raccontarvi, nella mia esperienza, la figura del Data </a:t>
            </a:r>
            <a:r>
              <a:rPr lang="it-IT" dirty="0" err="1"/>
              <a:t>Scientist</a:t>
            </a:r>
            <a:r>
              <a:rPr lang="it-IT" dirty="0"/>
              <a:t>, un termine nato qualche anno fa e che sta prendendo sempre più piede nelle aziende</a:t>
            </a:r>
            <a:endParaRPr dirty="0"/>
          </a:p>
        </p:txBody>
      </p:sp>
    </p:spTree>
    <p:extLst>
      <p:ext uri="{BB962C8B-B14F-4D97-AF65-F5344CB8AC3E}">
        <p14:creationId xmlns:p14="http://schemas.microsoft.com/office/powerpoint/2010/main" val="1323058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Innanzitutto cerchiamo di capire in quale contesto nasce ed emerge la figura del Data </a:t>
            </a:r>
            <a:r>
              <a:rPr lang="it-IT" dirty="0" err="1"/>
              <a:t>Scientist</a:t>
            </a:r>
            <a:r>
              <a:rPr lang="it-IT" dirty="0"/>
              <a:t>: quello della rivoluzione dell’informazione</a:t>
            </a:r>
            <a:endParaRPr dirty="0"/>
          </a:p>
        </p:txBody>
      </p:sp>
    </p:spTree>
    <p:extLst>
      <p:ext uri="{BB962C8B-B14F-4D97-AF65-F5344CB8AC3E}">
        <p14:creationId xmlns:p14="http://schemas.microsoft.com/office/powerpoint/2010/main" val="1709231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8" name="Shape 11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Negli ultimi anni, abbiamo letteralmente assistito all’esplosione della quantità dati attorno a noi: i social network, </a:t>
            </a:r>
            <a:r>
              <a:rPr lang="it-IT" dirty="0" err="1"/>
              <a:t>YouTube</a:t>
            </a:r>
            <a:r>
              <a:rPr lang="it-IT" dirty="0"/>
              <a:t>, i nostri cellulari, l’</a:t>
            </a:r>
            <a:r>
              <a:rPr lang="it-IT" dirty="0" err="1"/>
              <a:t>IoT</a:t>
            </a:r>
            <a:r>
              <a:rPr lang="it-IT" dirty="0"/>
              <a:t>,… Tutto ciò che avviene nel mondo viene in qualche modo «raccolto e condiviso sul web».</a:t>
            </a:r>
          </a:p>
          <a:p>
            <a:pPr marL="0" lvl="0" indent="0">
              <a:spcBef>
                <a:spcPts val="0"/>
              </a:spcBef>
              <a:spcAft>
                <a:spcPts val="0"/>
              </a:spcAft>
              <a:buNone/>
            </a:pPr>
            <a:r>
              <a:rPr lang="it-IT" dirty="0"/>
              <a:t>Non che l’informazione digitalizzata non esistesse prima degli anni 2000, ma era molto più limitata nel volume e, soprattutto, era prevalentemente «strutturata» in righe e colonne (pensiamo ad esempio agli archivi contabili di un’azienda, ai registri di una banca e quant’altro).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it-IT" dirty="0"/>
              <a:t>Oggi, invece, ognuno di noi genera (consciamente e inconsciamente) un quantitativo di dati elevatissimo: i nostri post sui social, le foto e i video che condividiamo, le recensioni che scriviamo, le nostre telefonate,... Addirittura i nostri spostamenti e il modo che abbiamo di visitare un sito web. Tutto viene in qualche modo archiviato.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it-IT" dirty="0"/>
              <a:t>Sono questi i dati che stanno contribuendo alla crescita esponenziale a cui stiamo assistendo. Tra il 2007 e il 2014, ad esempio, il quantitativo di dati scambiati sul web è decuplicato.</a:t>
            </a:r>
          </a:p>
          <a:p>
            <a:pPr marL="0" lvl="0" indent="0">
              <a:spcBef>
                <a:spcPts val="0"/>
              </a:spcBef>
              <a:spcAft>
                <a:spcPts val="0"/>
              </a:spcAft>
              <a:buNone/>
            </a:pPr>
            <a:endParaRPr lang="it-IT" dirty="0"/>
          </a:p>
          <a:p>
            <a:pPr marL="0" lvl="0" indent="0">
              <a:spcBef>
                <a:spcPts val="0"/>
              </a:spcBef>
              <a:spcAft>
                <a:spcPts val="0"/>
              </a:spcAft>
              <a:buNone/>
            </a:pPr>
            <a:r>
              <a:rPr lang="it-IT" dirty="0"/>
              <a:t>In estrema sintesi, questo è quello che viene definito «Big Data»: quantità notevoli di dati eterogenei, generati in modo distribuito, capillare e con dinamiche prevalentemente non prevedibili</a:t>
            </a:r>
            <a:endParaRPr dirty="0"/>
          </a:p>
        </p:txBody>
      </p:sp>
    </p:spTree>
    <p:extLst>
      <p:ext uri="{BB962C8B-B14F-4D97-AF65-F5344CB8AC3E}">
        <p14:creationId xmlns:p14="http://schemas.microsoft.com/office/powerpoint/2010/main" val="3748651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L’aspetto di maggior interesse non è nel dato in se, ma nella ricchezza di informazione che questo racchiude.</a:t>
            </a:r>
          </a:p>
          <a:p>
            <a:pPr marL="0" lvl="0" indent="0">
              <a:spcBef>
                <a:spcPts val="0"/>
              </a:spcBef>
              <a:spcAft>
                <a:spcPts val="0"/>
              </a:spcAft>
              <a:buNone/>
            </a:pPr>
            <a:r>
              <a:rPr lang="it-IT" dirty="0"/>
              <a:t>Una recensione di un prodotto può contenere una critica, un consiglio, una richiesta di supporto,… Un’immagine può raccontare una situazione, esprimere un sentimento, raffigurare una persona particolare.</a:t>
            </a:r>
          </a:p>
          <a:p>
            <a:pPr marL="0" lvl="0" indent="0">
              <a:spcBef>
                <a:spcPts val="0"/>
              </a:spcBef>
              <a:spcAft>
                <a:spcPts val="0"/>
              </a:spcAft>
              <a:buNone/>
            </a:pPr>
            <a:r>
              <a:rPr lang="it-IT" dirty="0"/>
              <a:t>Diventa quindi centrale la possibilità di analizzare questa informazione nella sua interezza.</a:t>
            </a:r>
          </a:p>
          <a:p>
            <a:pPr marL="0" lvl="0" indent="0">
              <a:spcBef>
                <a:spcPts val="0"/>
              </a:spcBef>
              <a:spcAft>
                <a:spcPts val="0"/>
              </a:spcAft>
              <a:buNone/>
            </a:pPr>
            <a:r>
              <a:rPr lang="it-IT" dirty="0"/>
              <a:t>Ovviamente, l’elaborazione dei dati per ricavarne informazione ed esperienza è qualcosa di quotidiano ed intrinseco nella nostra esperienza umana. D’altra parte però, può risultare proibitivo per noi analizzare moli di dati estremamente vaste o in tempi molto rapidi.</a:t>
            </a:r>
          </a:p>
          <a:p>
            <a:pPr marL="0" lvl="0" indent="0">
              <a:spcBef>
                <a:spcPts val="0"/>
              </a:spcBef>
              <a:spcAft>
                <a:spcPts val="0"/>
              </a:spcAft>
              <a:buNone/>
            </a:pPr>
            <a:r>
              <a:rPr lang="it-IT" dirty="0"/>
              <a:t>Pensate cosa potrebbe significare, invece, se si potesse raccogliere tutti questi dati, li si potesse unire tra loro e se ne potesse estrarre informazione in modo automatico e veloce, addirittura in tempo reale. Si potrebbe analizzare dinamiche sociali ed economiche in mondo estremamente puntuale seppur su una scala territoriale vastissima, monitorare l’opinione che il mercato ha di una determinata azienda, intercettare un trend, una moda che sta nascendo…</a:t>
            </a:r>
          </a:p>
        </p:txBody>
      </p:sp>
    </p:spTree>
    <p:extLst>
      <p:ext uri="{BB962C8B-B14F-4D97-AF65-F5344CB8AC3E}">
        <p14:creationId xmlns:p14="http://schemas.microsoft.com/office/powerpoint/2010/main" val="17350798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La domanda cruciale quindi è: «come posso raccogliere questa immensa mole di dati che circolano? E’ davvero possibile imbrigliarla ed utilizzarla in qualche modo per ricavarne delle informazioni utili a capire meglio il mondo che mi circonda? E se è possibile, come?»</a:t>
            </a:r>
            <a:endParaRPr dirty="0"/>
          </a:p>
        </p:txBody>
      </p:sp>
    </p:spTree>
    <p:extLst>
      <p:ext uri="{BB962C8B-B14F-4D97-AF65-F5344CB8AC3E}">
        <p14:creationId xmlns:p14="http://schemas.microsoft.com/office/powerpoint/2010/main" val="33748527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it-IT" dirty="0"/>
              <a:t>E’ in questo contesto che si sviluppa la figura del Data </a:t>
            </a:r>
            <a:r>
              <a:rPr lang="it-IT" dirty="0" err="1"/>
              <a:t>Scientist</a:t>
            </a:r>
            <a:r>
              <a:rPr lang="it-IT" dirty="0"/>
              <a:t>. Innanzi tutto, chi è?</a:t>
            </a:r>
          </a:p>
        </p:txBody>
      </p:sp>
    </p:spTree>
    <p:extLst>
      <p:ext uri="{BB962C8B-B14F-4D97-AF65-F5344CB8AC3E}">
        <p14:creationId xmlns:p14="http://schemas.microsoft.com/office/powerpoint/2010/main" val="270683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E’ doverosa una premessa: l’analisi dei dati, evidentemente, non nasce oggi. Esiste da millenni, associata alla necessità ed al desiderio dell’uomo di comprendere il mondo che lo circonda.</a:t>
            </a:r>
          </a:p>
          <a:p>
            <a:pPr marL="0" lvl="0" indent="0">
              <a:spcBef>
                <a:spcPts val="0"/>
              </a:spcBef>
              <a:spcAft>
                <a:spcPts val="0"/>
              </a:spcAft>
              <a:buNone/>
            </a:pPr>
            <a:r>
              <a:rPr lang="it-IT" dirty="0"/>
              <a:t>Il Data </a:t>
            </a:r>
            <a:r>
              <a:rPr lang="it-IT" dirty="0" err="1"/>
              <a:t>Scientist</a:t>
            </a:r>
            <a:r>
              <a:rPr lang="it-IT" dirty="0"/>
              <a:t>, più semplicemente, è una figura di cambiamento, che emerge per rispondere alla trasformazione del contesto in cui questo bisogno si manifesta: la complessità che vi ho spiegato poc’anzi fa sì che le competenze tradizionali di un’analista non siano più sufficienti per affrontare in modo esaustivo questo mondo.</a:t>
            </a:r>
          </a:p>
          <a:p>
            <a:pPr marL="0" lvl="0" indent="0">
              <a:spcBef>
                <a:spcPts val="0"/>
              </a:spcBef>
              <a:spcAft>
                <a:spcPts val="0"/>
              </a:spcAft>
              <a:buNone/>
            </a:pPr>
            <a:r>
              <a:rPr lang="it-IT" dirty="0"/>
              <a:t>Parallelamente, l’evoluzione tecnologica ha semplificato e reso molto più accessibile procedure e tecniche fino a pochi anni fa appannaggio di poche figure profondamente formate e specializzate.</a:t>
            </a:r>
          </a:p>
          <a:p>
            <a:pPr marL="0" lvl="0" indent="0">
              <a:spcBef>
                <a:spcPts val="0"/>
              </a:spcBef>
              <a:spcAft>
                <a:spcPts val="0"/>
              </a:spcAft>
              <a:buNone/>
            </a:pPr>
            <a:endParaRPr lang="it-IT" dirty="0"/>
          </a:p>
          <a:p>
            <a:pPr marL="0" lvl="0" indent="0">
              <a:spcBef>
                <a:spcPts val="0"/>
              </a:spcBef>
              <a:spcAft>
                <a:spcPts val="0"/>
              </a:spcAft>
              <a:buNone/>
            </a:pPr>
            <a:r>
              <a:rPr lang="it-IT" dirty="0"/>
              <a:t>Non si tratta più, quindi, di sviluppare una singola, puntuale competenza tecnica. E’ necessario allargare i propri orizzonti, mescolare opportunamente tecnologia, statistica ed uno sguardo critico e competente sul dominio di dati che vogliamo analizzare.</a:t>
            </a:r>
          </a:p>
          <a:p>
            <a:pPr marL="0" lvl="0" indent="0">
              <a:spcBef>
                <a:spcPts val="0"/>
              </a:spcBef>
              <a:spcAft>
                <a:spcPts val="0"/>
              </a:spcAft>
              <a:buNone/>
            </a:pPr>
            <a:r>
              <a:rPr lang="it-IT" dirty="0"/>
              <a:t>Si tratta di un cambio sostanziale di paradigma: l’informazione aziendale, un tempo circoscritta e vincolata a quanto prodotto internamente, ora può provenire dall’enorme e caotico mondo che ci circonda. Con conseguenze rilevanti nel modo stesso di interpretarla.</a:t>
            </a:r>
          </a:p>
          <a:p>
            <a:pPr marL="0" lvl="0" indent="0">
              <a:spcBef>
                <a:spcPts val="0"/>
              </a:spcBef>
              <a:spcAft>
                <a:spcPts val="0"/>
              </a:spcAft>
              <a:buNone/>
            </a:pPr>
            <a:endParaRPr lang="it-IT" dirty="0"/>
          </a:p>
          <a:p>
            <a:pPr marL="0" lvl="0" indent="0">
              <a:spcBef>
                <a:spcPts val="0"/>
              </a:spcBef>
              <a:spcAft>
                <a:spcPts val="0"/>
              </a:spcAft>
              <a:buNone/>
            </a:pPr>
            <a:r>
              <a:rPr lang="it-IT" dirty="0"/>
              <a:t>Per questo motivo, alle competenze specifiche che ho indicato prima, si affiancano in modo preponderante le famose soft </a:t>
            </a:r>
            <a:r>
              <a:rPr lang="it-IT" dirty="0" err="1"/>
              <a:t>skill</a:t>
            </a:r>
            <a:r>
              <a:rPr lang="it-IT" dirty="0"/>
              <a:t>: la capacità ad esempio di comunicare e trasmettere la novità che questi dati portano, la capacità di sintetizzarne il valore e ricondurlo ad un significato immediatamente interpretabile, l’elasticità mentale per trovare soluzioni «fuori dall’ordinario».</a:t>
            </a:r>
          </a:p>
          <a:p>
            <a:pPr marL="0" lvl="0" indent="0">
              <a:spcBef>
                <a:spcPts val="0"/>
              </a:spcBef>
              <a:spcAft>
                <a:spcPts val="0"/>
              </a:spcAft>
              <a:buNone/>
            </a:pPr>
            <a:r>
              <a:rPr lang="it-IT" dirty="0"/>
              <a:t>Tutto questo è pregnante nel nostro lavoro, con un equilibrio di competenze molto diverso da quello di un analista tradizionale.</a:t>
            </a:r>
          </a:p>
          <a:p>
            <a:pPr marL="0" lvl="0" indent="0">
              <a:spcBef>
                <a:spcPts val="0"/>
              </a:spcBef>
              <a:spcAft>
                <a:spcPts val="0"/>
              </a:spcAft>
              <a:buNone/>
            </a:pPr>
            <a:endParaRPr lang="it-IT" dirty="0"/>
          </a:p>
          <a:p>
            <a:pPr marL="0" lvl="0" indent="0">
              <a:spcBef>
                <a:spcPts val="0"/>
              </a:spcBef>
              <a:spcAft>
                <a:spcPts val="0"/>
              </a:spcAft>
              <a:buNone/>
            </a:pPr>
            <a:r>
              <a:rPr lang="it-IT" dirty="0"/>
              <a:t>Ma cerchiamo di guardare un po’ più a fondo, con dei numeri alla mano</a:t>
            </a:r>
          </a:p>
        </p:txBody>
      </p:sp>
    </p:spTree>
    <p:extLst>
      <p:ext uri="{BB962C8B-B14F-4D97-AF65-F5344CB8AC3E}">
        <p14:creationId xmlns:p14="http://schemas.microsoft.com/office/powerpoint/2010/main" val="12613935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Questo prospetto presenta molto bene l’evoluzione della figura del Data </a:t>
            </a:r>
            <a:r>
              <a:rPr lang="it-IT" dirty="0" err="1"/>
              <a:t>Scientist</a:t>
            </a:r>
            <a:r>
              <a:rPr lang="it-IT" dirty="0"/>
              <a:t> ed il suo attuale inquadramento nel mercato italiano.</a:t>
            </a:r>
          </a:p>
          <a:p>
            <a:pPr marL="0" lvl="0" indent="0">
              <a:spcBef>
                <a:spcPts val="0"/>
              </a:spcBef>
              <a:spcAft>
                <a:spcPts val="0"/>
              </a:spcAft>
              <a:buNone/>
            </a:pPr>
            <a:endParaRPr lang="it-IT" dirty="0"/>
          </a:p>
          <a:p>
            <a:pPr marL="0" lvl="0" indent="0">
              <a:spcBef>
                <a:spcPts val="0"/>
              </a:spcBef>
              <a:spcAft>
                <a:spcPts val="0"/>
              </a:spcAft>
              <a:buNone/>
            </a:pPr>
            <a:r>
              <a:rPr lang="it-IT" dirty="0"/>
              <a:t>Osservandolo bene, emergono alcuni spunti di riflessione molto interessanti:</a:t>
            </a:r>
          </a:p>
          <a:p>
            <a:pPr marL="228600" lvl="0" indent="-228600">
              <a:spcBef>
                <a:spcPts val="0"/>
              </a:spcBef>
              <a:spcAft>
                <a:spcPts val="0"/>
              </a:spcAft>
              <a:buAutoNum type="arabicParenR"/>
            </a:pPr>
            <a:r>
              <a:rPr lang="it-IT" dirty="0"/>
              <a:t>E’ palese come questa figura sia sempre più richiesta dal mercato, con un numero di annunci di lavoro quasi triplicato tra il 2015 ed il 2017.</a:t>
            </a:r>
          </a:p>
          <a:p>
            <a:pPr marL="228600" lvl="0" indent="-228600">
              <a:spcBef>
                <a:spcPts val="0"/>
              </a:spcBef>
              <a:spcAft>
                <a:spcPts val="0"/>
              </a:spcAft>
              <a:buAutoNum type="arabicParenR"/>
            </a:pPr>
            <a:r>
              <a:rPr lang="it-IT" dirty="0"/>
              <a:t>Tra le hard </a:t>
            </a:r>
            <a:r>
              <a:rPr lang="it-IT" dirty="0" err="1"/>
              <a:t>skill</a:t>
            </a:r>
            <a:r>
              <a:rPr lang="it-IT" dirty="0"/>
              <a:t> associate, quella preponderante è evidentemente tecnica ma, se guardiamo più a fondo, gli strumenti in dettaglio non sono esclusivamente «</a:t>
            </a:r>
            <a:r>
              <a:rPr lang="it-IT" dirty="0" err="1"/>
              <a:t>tecnocentrici</a:t>
            </a:r>
            <a:r>
              <a:rPr lang="it-IT" dirty="0"/>
              <a:t>» o dedicati a meri sviluppatori: troviamo Google Analytics, troviamo l’elaborazione dati tramite ETL (un insieme di tecnologie oggi rese molto più accessibili anche a figure non strettamente informatiche)</a:t>
            </a:r>
          </a:p>
          <a:p>
            <a:pPr marL="228600" lvl="0" indent="-228600">
              <a:spcBef>
                <a:spcPts val="0"/>
              </a:spcBef>
              <a:spcAft>
                <a:spcPts val="0"/>
              </a:spcAft>
              <a:buAutoNum type="arabicParenR"/>
            </a:pPr>
            <a:r>
              <a:rPr lang="it-IT" dirty="0"/>
              <a:t>Concetti come il «team </a:t>
            </a:r>
            <a:r>
              <a:rPr lang="it-IT" dirty="0" err="1"/>
              <a:t>working</a:t>
            </a:r>
            <a:r>
              <a:rPr lang="it-IT" dirty="0"/>
              <a:t>» o la conoscenza della lingua inglese sono presenti in modo massiccio, quasi nella metà degli annunci.</a:t>
            </a:r>
          </a:p>
          <a:p>
            <a:pPr marL="228600" lvl="0" indent="-228600">
              <a:spcBef>
                <a:spcPts val="0"/>
              </a:spcBef>
              <a:spcAft>
                <a:spcPts val="0"/>
              </a:spcAft>
              <a:buAutoNum type="arabicParenR"/>
            </a:pPr>
            <a:endParaRPr lang="it-IT" dirty="0"/>
          </a:p>
          <a:p>
            <a:pPr marL="0" lvl="0" indent="0">
              <a:spcBef>
                <a:spcPts val="0"/>
              </a:spcBef>
              <a:spcAft>
                <a:spcPts val="0"/>
              </a:spcAft>
              <a:buNone/>
            </a:pPr>
            <a:r>
              <a:rPr lang="it-IT" dirty="0"/>
              <a:t>Un ulteriore spunto di riflessione è legato proprio alle statistiche che stiamo guardando: questi dati che stiamo vedendo, queste percentuali, questi grafici… da dove arrivano? Chi ha generato queste informazioni e da dove le ha prese?</a:t>
            </a:r>
          </a:p>
          <a:p>
            <a:pPr marL="0" lvl="0" indent="0">
              <a:spcBef>
                <a:spcPts val="0"/>
              </a:spcBef>
              <a:spcAft>
                <a:spcPts val="0"/>
              </a:spcAft>
              <a:buNone/>
            </a:pPr>
            <a:r>
              <a:rPr lang="it-IT" dirty="0"/>
              <a:t>Credo sia evidente a tutti che rappresentare in modo così conciso un tema vasto come una professione in un paese sia affascinante e utile. Ma come viene fatto?</a:t>
            </a:r>
          </a:p>
          <a:p>
            <a:pPr marL="0" lvl="0" indent="0">
              <a:spcBef>
                <a:spcPts val="0"/>
              </a:spcBef>
              <a:spcAft>
                <a:spcPts val="0"/>
              </a:spcAft>
              <a:buNone/>
            </a:pPr>
            <a:endParaRPr lang="it-IT" dirty="0"/>
          </a:p>
          <a:p>
            <a:pPr marL="0" lvl="0" indent="0">
              <a:spcBef>
                <a:spcPts val="0"/>
              </a:spcBef>
              <a:spcAft>
                <a:spcPts val="0"/>
              </a:spcAft>
              <a:buNone/>
            </a:pPr>
            <a:r>
              <a:rPr lang="it-IT" dirty="0"/>
              <a:t>Ecco, questo è un esempio del lavoro di un Data </a:t>
            </a:r>
            <a:r>
              <a:rPr lang="it-IT" dirty="0" err="1"/>
              <a:t>Scientist</a:t>
            </a:r>
            <a:r>
              <a:rPr lang="it-IT" dirty="0"/>
              <a:t> e questi numeri sono parte di </a:t>
            </a:r>
            <a:r>
              <a:rPr lang="it-IT" dirty="0" err="1"/>
              <a:t>WollyBI</a:t>
            </a:r>
            <a:r>
              <a:rPr lang="it-IT" dirty="0"/>
              <a:t>, un progetto dell’azienda in cui opero.</a:t>
            </a:r>
          </a:p>
        </p:txBody>
      </p:sp>
    </p:spTree>
    <p:extLst>
      <p:ext uri="{BB962C8B-B14F-4D97-AF65-F5344CB8AC3E}">
        <p14:creationId xmlns:p14="http://schemas.microsoft.com/office/powerpoint/2010/main" val="2809648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userDrawn="1">
  <p:cSld name="TITLE">
    <p:spTree>
      <p:nvGrpSpPr>
        <p:cNvPr id="1" name="Shape 10"/>
        <p:cNvGrpSpPr/>
        <p:nvPr/>
      </p:nvGrpSpPr>
      <p:grpSpPr>
        <a:xfrm>
          <a:off x="0" y="0"/>
          <a:ext cx="0" cy="0"/>
          <a:chOff x="0" y="0"/>
          <a:chExt cx="0" cy="0"/>
        </a:xfrm>
      </p:grpSpPr>
      <p:sp>
        <p:nvSpPr>
          <p:cNvPr id="11" name="Shape 11"/>
          <p:cNvSpPr txBox="1">
            <a:spLocks noGrp="1"/>
          </p:cNvSpPr>
          <p:nvPr>
            <p:ph type="ctrTitle"/>
          </p:nvPr>
        </p:nvSpPr>
        <p:spPr>
          <a:xfrm>
            <a:off x="776975" y="665975"/>
            <a:ext cx="6255300" cy="5407200"/>
          </a:xfrm>
          <a:prstGeom prst="rect">
            <a:avLst/>
          </a:prstGeom>
        </p:spPr>
        <p:txBody>
          <a:bodyPr spcFirstLastPara="1" wrap="square" lIns="91425" tIns="91425" rIns="91425" bIns="91425" anchor="b" anchorCtr="0"/>
          <a:lstStyle>
            <a:lvl1pPr lvl="0">
              <a:spcBef>
                <a:spcPts val="0"/>
              </a:spcBef>
              <a:spcAft>
                <a:spcPts val="0"/>
              </a:spcAft>
              <a:buClr>
                <a:srgbClr val="39A6DE"/>
              </a:buClr>
              <a:buSzPts val="6000"/>
              <a:buNone/>
              <a:defRPr sz="6000" spc="-150">
                <a:solidFill>
                  <a:srgbClr val="00E8B5"/>
                </a:solidFill>
                <a:latin typeface="+mj-lt"/>
              </a:defRPr>
            </a:lvl1pPr>
            <a:lvl2pPr lvl="1">
              <a:spcBef>
                <a:spcPts val="0"/>
              </a:spcBef>
              <a:spcAft>
                <a:spcPts val="0"/>
              </a:spcAft>
              <a:buClr>
                <a:srgbClr val="39A6DE"/>
              </a:buClr>
              <a:buSzPts val="6000"/>
              <a:buNone/>
              <a:defRPr sz="6000">
                <a:solidFill>
                  <a:srgbClr val="39A6DE"/>
                </a:solidFill>
              </a:defRPr>
            </a:lvl2pPr>
            <a:lvl3pPr lvl="2">
              <a:spcBef>
                <a:spcPts val="0"/>
              </a:spcBef>
              <a:spcAft>
                <a:spcPts val="0"/>
              </a:spcAft>
              <a:buClr>
                <a:srgbClr val="39A6DE"/>
              </a:buClr>
              <a:buSzPts val="6000"/>
              <a:buNone/>
              <a:defRPr sz="6000">
                <a:solidFill>
                  <a:srgbClr val="39A6DE"/>
                </a:solidFill>
              </a:defRPr>
            </a:lvl3pPr>
            <a:lvl4pPr lvl="3">
              <a:spcBef>
                <a:spcPts val="0"/>
              </a:spcBef>
              <a:spcAft>
                <a:spcPts val="0"/>
              </a:spcAft>
              <a:buClr>
                <a:srgbClr val="39A6DE"/>
              </a:buClr>
              <a:buSzPts val="6000"/>
              <a:buNone/>
              <a:defRPr sz="6000">
                <a:solidFill>
                  <a:srgbClr val="39A6DE"/>
                </a:solidFill>
              </a:defRPr>
            </a:lvl4pPr>
            <a:lvl5pPr lvl="4">
              <a:spcBef>
                <a:spcPts val="0"/>
              </a:spcBef>
              <a:spcAft>
                <a:spcPts val="0"/>
              </a:spcAft>
              <a:buClr>
                <a:srgbClr val="39A6DE"/>
              </a:buClr>
              <a:buSzPts val="6000"/>
              <a:buNone/>
              <a:defRPr sz="6000">
                <a:solidFill>
                  <a:srgbClr val="39A6DE"/>
                </a:solidFill>
              </a:defRPr>
            </a:lvl5pPr>
            <a:lvl6pPr lvl="5">
              <a:spcBef>
                <a:spcPts val="0"/>
              </a:spcBef>
              <a:spcAft>
                <a:spcPts val="0"/>
              </a:spcAft>
              <a:buClr>
                <a:srgbClr val="39A6DE"/>
              </a:buClr>
              <a:buSzPts val="6000"/>
              <a:buNone/>
              <a:defRPr sz="6000">
                <a:solidFill>
                  <a:srgbClr val="39A6DE"/>
                </a:solidFill>
              </a:defRPr>
            </a:lvl6pPr>
            <a:lvl7pPr lvl="6">
              <a:spcBef>
                <a:spcPts val="0"/>
              </a:spcBef>
              <a:spcAft>
                <a:spcPts val="0"/>
              </a:spcAft>
              <a:buClr>
                <a:srgbClr val="39A6DE"/>
              </a:buClr>
              <a:buSzPts val="6000"/>
              <a:buNone/>
              <a:defRPr sz="6000">
                <a:solidFill>
                  <a:srgbClr val="39A6DE"/>
                </a:solidFill>
              </a:defRPr>
            </a:lvl7pPr>
            <a:lvl8pPr lvl="7">
              <a:spcBef>
                <a:spcPts val="0"/>
              </a:spcBef>
              <a:spcAft>
                <a:spcPts val="0"/>
              </a:spcAft>
              <a:buClr>
                <a:srgbClr val="39A6DE"/>
              </a:buClr>
              <a:buSzPts val="6000"/>
              <a:buNone/>
              <a:defRPr sz="6000">
                <a:solidFill>
                  <a:srgbClr val="39A6DE"/>
                </a:solidFill>
              </a:defRPr>
            </a:lvl8pPr>
            <a:lvl9pPr lvl="8">
              <a:spcBef>
                <a:spcPts val="0"/>
              </a:spcBef>
              <a:spcAft>
                <a:spcPts val="0"/>
              </a:spcAft>
              <a:buClr>
                <a:srgbClr val="39A6DE"/>
              </a:buClr>
              <a:buSzPts val="6000"/>
              <a:buNone/>
              <a:defRPr sz="6000">
                <a:solidFill>
                  <a:srgbClr val="39A6DE"/>
                </a:solidFill>
              </a:defRPr>
            </a:lvl9pPr>
          </a:lstStyle>
          <a:p>
            <a:endParaRPr dirty="0"/>
          </a:p>
        </p:txBody>
      </p:sp>
      <p:sp>
        <p:nvSpPr>
          <p:cNvPr id="2" name="Segnaposto piè di pagina 1">
            <a:extLst>
              <a:ext uri="{FF2B5EF4-FFF2-40B4-BE49-F238E27FC236}">
                <a16:creationId xmlns:a16="http://schemas.microsoft.com/office/drawing/2014/main" xmlns="" id="{4F8C7533-6EB9-4E0E-8148-65AFAD61D840}"/>
              </a:ext>
            </a:extLst>
          </p:cNvPr>
          <p:cNvSpPr>
            <a:spLocks noGrp="1"/>
          </p:cNvSpPr>
          <p:nvPr>
            <p:ph type="ftr" sz="quarter" idx="10"/>
          </p:nvPr>
        </p:nvSpPr>
        <p:spPr/>
        <p:txBody>
          <a:bodyPr/>
          <a:lstStyle/>
          <a:p>
            <a:r>
              <a:rPr lang="it-IT"/>
              <a:t>Alessandro Vaccarino - Data Scientist - "Data Science: come ci parlano i dati oggi?"</a:t>
            </a:r>
            <a:endParaRPr lang="it-IT" dirty="0"/>
          </a:p>
        </p:txBody>
      </p:sp>
      <p:sp>
        <p:nvSpPr>
          <p:cNvPr id="3" name="Segnaposto numero diapositiva 2">
            <a:extLst>
              <a:ext uri="{FF2B5EF4-FFF2-40B4-BE49-F238E27FC236}">
                <a16:creationId xmlns:a16="http://schemas.microsoft.com/office/drawing/2014/main" xmlns="" id="{C5255DF8-FF4D-4C4A-8732-2EECE360A45E}"/>
              </a:ext>
            </a:extLst>
          </p:cNvPr>
          <p:cNvSpPr>
            <a:spLocks noGrp="1"/>
          </p:cNvSpPr>
          <p:nvPr>
            <p:ph type="sldNum" idx="11"/>
          </p:nvPr>
        </p:nvSpPr>
        <p:spPr/>
        <p:txBody>
          <a:bodyPr/>
          <a:lstStyle/>
          <a:p>
            <a:fld id="{00000000-1234-1234-1234-123412341234}" type="slidenum">
              <a:rPr lang="it-IT" smtClean="0"/>
              <a:pPr/>
              <a:t>‹N›</a:t>
            </a:fld>
            <a:endParaRPr lang="it-IT"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userDrawn="1">
  <p:cSld name="TITLE_1">
    <p:spTree>
      <p:nvGrpSpPr>
        <p:cNvPr id="1" name="Shape 12"/>
        <p:cNvGrpSpPr/>
        <p:nvPr/>
      </p:nvGrpSpPr>
      <p:grpSpPr>
        <a:xfrm>
          <a:off x="0" y="0"/>
          <a:ext cx="0" cy="0"/>
          <a:chOff x="0" y="0"/>
          <a:chExt cx="0" cy="0"/>
        </a:xfrm>
      </p:grpSpPr>
      <p:sp>
        <p:nvSpPr>
          <p:cNvPr id="13" name="Shape 13"/>
          <p:cNvSpPr txBox="1">
            <a:spLocks noGrp="1"/>
          </p:cNvSpPr>
          <p:nvPr>
            <p:ph type="ctrTitle"/>
          </p:nvPr>
        </p:nvSpPr>
        <p:spPr>
          <a:xfrm>
            <a:off x="838200" y="3482725"/>
            <a:ext cx="4332900" cy="1546500"/>
          </a:xfrm>
          <a:prstGeom prst="rect">
            <a:avLst/>
          </a:prstGeom>
        </p:spPr>
        <p:txBody>
          <a:bodyPr spcFirstLastPara="1" wrap="square" lIns="91425" tIns="91425" rIns="91425" bIns="91425" anchor="b" anchorCtr="0"/>
          <a:lstStyle>
            <a:lvl1pPr lvl="0" rtl="0">
              <a:spcBef>
                <a:spcPts val="0"/>
              </a:spcBef>
              <a:spcAft>
                <a:spcPts val="0"/>
              </a:spcAft>
              <a:buClr>
                <a:srgbClr val="774E92"/>
              </a:buClr>
              <a:buSzPts val="4800"/>
              <a:buNone/>
              <a:defRPr sz="4800" spc="-150">
                <a:solidFill>
                  <a:srgbClr val="00E8B5"/>
                </a:solidFill>
                <a:latin typeface="+mj-lt"/>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dirty="0"/>
          </a:p>
        </p:txBody>
      </p:sp>
      <p:sp>
        <p:nvSpPr>
          <p:cNvPr id="14" name="Shape 14"/>
          <p:cNvSpPr txBox="1">
            <a:spLocks noGrp="1"/>
          </p:cNvSpPr>
          <p:nvPr>
            <p:ph type="subTitle" idx="1"/>
          </p:nvPr>
        </p:nvSpPr>
        <p:spPr>
          <a:xfrm>
            <a:off x="838200" y="5082150"/>
            <a:ext cx="4332900" cy="1046400"/>
          </a:xfrm>
          <a:prstGeom prst="rect">
            <a:avLst/>
          </a:prstGeom>
        </p:spPr>
        <p:txBody>
          <a:bodyPr spcFirstLastPara="1" wrap="square" lIns="91425" tIns="91425" rIns="91425" bIns="91425" anchor="t" anchorCtr="0"/>
          <a:lstStyle>
            <a:lvl1pPr lvl="0" rtl="0">
              <a:spcBef>
                <a:spcPts val="0"/>
              </a:spcBef>
              <a:spcAft>
                <a:spcPts val="0"/>
              </a:spcAft>
              <a:buSzPts val="3000"/>
              <a:buFont typeface="Oswald"/>
              <a:buNone/>
              <a:defRPr spc="-150">
                <a:latin typeface="+mj-lt"/>
                <a:ea typeface="Oswald"/>
                <a:cs typeface="Oswald"/>
                <a:sym typeface="Oswald"/>
              </a:defRPr>
            </a:lvl1pPr>
            <a:lvl2pPr lvl="1" rtl="0">
              <a:spcBef>
                <a:spcPts val="0"/>
              </a:spcBef>
              <a:spcAft>
                <a:spcPts val="0"/>
              </a:spcAft>
              <a:buSzPts val="3000"/>
              <a:buFont typeface="Oswald"/>
              <a:buNone/>
              <a:defRPr sz="3000">
                <a:latin typeface="Oswald"/>
                <a:ea typeface="Oswald"/>
                <a:cs typeface="Oswald"/>
                <a:sym typeface="Oswald"/>
              </a:defRPr>
            </a:lvl2pPr>
            <a:lvl3pPr lvl="2" rtl="0">
              <a:spcBef>
                <a:spcPts val="0"/>
              </a:spcBef>
              <a:spcAft>
                <a:spcPts val="0"/>
              </a:spcAft>
              <a:buSzPts val="3000"/>
              <a:buFont typeface="Oswald"/>
              <a:buNone/>
              <a:defRPr sz="3000">
                <a:latin typeface="Oswald"/>
                <a:ea typeface="Oswald"/>
                <a:cs typeface="Oswald"/>
                <a:sym typeface="Oswald"/>
              </a:defRPr>
            </a:lvl3pPr>
            <a:lvl4pPr lvl="3" rtl="0">
              <a:spcBef>
                <a:spcPts val="0"/>
              </a:spcBef>
              <a:spcAft>
                <a:spcPts val="0"/>
              </a:spcAft>
              <a:buSzPts val="3000"/>
              <a:buFont typeface="Oswald"/>
              <a:buNone/>
              <a:defRPr sz="3000">
                <a:latin typeface="Oswald"/>
                <a:ea typeface="Oswald"/>
                <a:cs typeface="Oswald"/>
                <a:sym typeface="Oswald"/>
              </a:defRPr>
            </a:lvl4pPr>
            <a:lvl5pPr lvl="4" rtl="0">
              <a:spcBef>
                <a:spcPts val="0"/>
              </a:spcBef>
              <a:spcAft>
                <a:spcPts val="0"/>
              </a:spcAft>
              <a:buSzPts val="3000"/>
              <a:buFont typeface="Oswald"/>
              <a:buNone/>
              <a:defRPr sz="3000">
                <a:latin typeface="Oswald"/>
                <a:ea typeface="Oswald"/>
                <a:cs typeface="Oswald"/>
                <a:sym typeface="Oswald"/>
              </a:defRPr>
            </a:lvl5pPr>
            <a:lvl6pPr lvl="5" rtl="0">
              <a:spcBef>
                <a:spcPts val="0"/>
              </a:spcBef>
              <a:spcAft>
                <a:spcPts val="0"/>
              </a:spcAft>
              <a:buSzPts val="3000"/>
              <a:buFont typeface="Oswald"/>
              <a:buNone/>
              <a:defRPr sz="3000">
                <a:latin typeface="Oswald"/>
                <a:ea typeface="Oswald"/>
                <a:cs typeface="Oswald"/>
                <a:sym typeface="Oswald"/>
              </a:defRPr>
            </a:lvl6pPr>
            <a:lvl7pPr lvl="6" rtl="0">
              <a:spcBef>
                <a:spcPts val="0"/>
              </a:spcBef>
              <a:spcAft>
                <a:spcPts val="0"/>
              </a:spcAft>
              <a:buSzPts val="3000"/>
              <a:buFont typeface="Oswald"/>
              <a:buNone/>
              <a:defRPr sz="3000">
                <a:latin typeface="Oswald"/>
                <a:ea typeface="Oswald"/>
                <a:cs typeface="Oswald"/>
                <a:sym typeface="Oswald"/>
              </a:defRPr>
            </a:lvl7pPr>
            <a:lvl8pPr lvl="7" rtl="0">
              <a:spcBef>
                <a:spcPts val="0"/>
              </a:spcBef>
              <a:spcAft>
                <a:spcPts val="0"/>
              </a:spcAft>
              <a:buSzPts val="3000"/>
              <a:buFont typeface="Oswald"/>
              <a:buNone/>
              <a:defRPr sz="3000">
                <a:latin typeface="Oswald"/>
                <a:ea typeface="Oswald"/>
                <a:cs typeface="Oswald"/>
                <a:sym typeface="Oswald"/>
              </a:defRPr>
            </a:lvl8pPr>
            <a:lvl9pPr lvl="8" rtl="0">
              <a:spcBef>
                <a:spcPts val="0"/>
              </a:spcBef>
              <a:spcAft>
                <a:spcPts val="0"/>
              </a:spcAft>
              <a:buSzPts val="3000"/>
              <a:buFont typeface="Oswald"/>
              <a:buNone/>
              <a:defRPr sz="3000">
                <a:latin typeface="Oswald"/>
                <a:ea typeface="Oswald"/>
                <a:cs typeface="Oswald"/>
                <a:sym typeface="Oswald"/>
              </a:defRPr>
            </a:lvl9pPr>
          </a:lstStyle>
          <a:p>
            <a:endParaRPr dirty="0"/>
          </a:p>
        </p:txBody>
      </p:sp>
      <p:sp>
        <p:nvSpPr>
          <p:cNvPr id="15" name="Shape 15"/>
          <p:cNvSpPr txBox="1">
            <a:spLocks noGrp="1"/>
          </p:cNvSpPr>
          <p:nvPr>
            <p:ph type="sldNum" idx="12"/>
          </p:nvPr>
        </p:nvSpPr>
        <p:spPr>
          <a:xfrm>
            <a:off x="8480575" y="6352859"/>
            <a:ext cx="548700" cy="4617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‹N›</a:t>
            </a:fld>
            <a:endParaRPr/>
          </a:p>
        </p:txBody>
      </p:sp>
      <p:sp>
        <p:nvSpPr>
          <p:cNvPr id="2" name="Segnaposto piè di pagina 1">
            <a:extLst>
              <a:ext uri="{FF2B5EF4-FFF2-40B4-BE49-F238E27FC236}">
                <a16:creationId xmlns:a16="http://schemas.microsoft.com/office/drawing/2014/main" xmlns="" id="{6075F7D9-F1D8-4187-83C7-F865D648C192}"/>
              </a:ext>
            </a:extLst>
          </p:cNvPr>
          <p:cNvSpPr>
            <a:spLocks noGrp="1"/>
          </p:cNvSpPr>
          <p:nvPr>
            <p:ph type="ftr" sz="quarter" idx="13"/>
          </p:nvPr>
        </p:nvSpPr>
        <p:spPr/>
        <p:txBody>
          <a:bodyPr/>
          <a:lstStyle/>
          <a:p>
            <a:r>
              <a:rPr lang="it-IT"/>
              <a:t>Alessandro Vaccarino - Data Scientist - "Data Science: come ci parlano i dati oggi?"</a:t>
            </a:r>
            <a:endParaRPr lang="it-IT" dirty="0"/>
          </a:p>
        </p:txBody>
      </p:sp>
      <p:sp>
        <p:nvSpPr>
          <p:cNvPr id="6" name="Segnaposto immagine 6">
            <a:extLst>
              <a:ext uri="{FF2B5EF4-FFF2-40B4-BE49-F238E27FC236}">
                <a16:creationId xmlns:a16="http://schemas.microsoft.com/office/drawing/2014/main" xmlns="" id="{83D9E175-2BE6-47DD-9973-55D32C2275DC}"/>
              </a:ext>
            </a:extLst>
          </p:cNvPr>
          <p:cNvSpPr>
            <a:spLocks noGrp="1"/>
          </p:cNvSpPr>
          <p:nvPr>
            <p:ph type="pic" sz="quarter" idx="14" hasCustomPrompt="1"/>
          </p:nvPr>
        </p:nvSpPr>
        <p:spPr>
          <a:xfrm>
            <a:off x="47625" y="6356350"/>
            <a:ext cx="2205038" cy="501650"/>
          </a:xfrm>
        </p:spPr>
        <p:txBody>
          <a:bodyPr/>
          <a:lstStyle>
            <a:lvl1pPr>
              <a:defRPr sz="800">
                <a:latin typeface="+mj-lt"/>
              </a:defRPr>
            </a:lvl1pPr>
          </a:lstStyle>
          <a:p>
            <a:r>
              <a:rPr lang="it-IT" dirty="0">
                <a:latin typeface="+mj-lt"/>
              </a:rPr>
              <a:t>Hai un immagine da inserire?</a:t>
            </a:r>
            <a:endParaRPr lang="it-IT"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 1 column" type="tx">
  <p:cSld name="TITLE_AND_BODY">
    <p:bg>
      <p:bgPr>
        <a:solidFill>
          <a:schemeClr val="bg1"/>
        </a:solidFill>
        <a:effectLst/>
      </p:bgPr>
    </p:bg>
    <p:spTree>
      <p:nvGrpSpPr>
        <p:cNvPr id="1" name="Shape 20"/>
        <p:cNvGrpSpPr/>
        <p:nvPr/>
      </p:nvGrpSpPr>
      <p:grpSpPr>
        <a:xfrm>
          <a:off x="0" y="0"/>
          <a:ext cx="0" cy="0"/>
          <a:chOff x="0" y="0"/>
          <a:chExt cx="0" cy="0"/>
        </a:xfrm>
      </p:grpSpPr>
      <p:sp>
        <p:nvSpPr>
          <p:cNvPr id="9" name="Rettangolo 8">
            <a:extLst>
              <a:ext uri="{FF2B5EF4-FFF2-40B4-BE49-F238E27FC236}">
                <a16:creationId xmlns:a16="http://schemas.microsoft.com/office/drawing/2014/main" xmlns="" id="{3E3055AE-801B-461A-916F-C4A278EDBD22}"/>
              </a:ext>
            </a:extLst>
          </p:cNvPr>
          <p:cNvSpPr/>
          <p:nvPr userDrawn="1"/>
        </p:nvSpPr>
        <p:spPr>
          <a:xfrm>
            <a:off x="0" y="6356351"/>
            <a:ext cx="9144000" cy="501650"/>
          </a:xfrm>
          <a:prstGeom prst="rect">
            <a:avLst/>
          </a:prstGeom>
          <a:solidFill>
            <a:srgbClr val="00E8B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1" name="Shape 21"/>
          <p:cNvSpPr txBox="1">
            <a:spLocks noGrp="1"/>
          </p:cNvSpPr>
          <p:nvPr>
            <p:ph type="title" hasCustomPrompt="1"/>
          </p:nvPr>
        </p:nvSpPr>
        <p:spPr>
          <a:xfrm>
            <a:off x="827250" y="788425"/>
            <a:ext cx="4109400" cy="935400"/>
          </a:xfrm>
          <a:prstGeom prst="rect">
            <a:avLst/>
          </a:prstGeom>
        </p:spPr>
        <p:txBody>
          <a:bodyPr spcFirstLastPara="1" wrap="square" lIns="91425" tIns="91425" rIns="91425" bIns="91425" anchor="t" anchorCtr="0"/>
          <a:lstStyle>
            <a:lvl1pPr lvl="0" rtl="0">
              <a:spcBef>
                <a:spcPts val="0"/>
              </a:spcBef>
              <a:spcAft>
                <a:spcPts val="0"/>
              </a:spcAft>
              <a:buClr>
                <a:srgbClr val="9BDED2"/>
              </a:buClr>
              <a:buSzPts val="2400"/>
              <a:buFont typeface="Oswald"/>
              <a:buNone/>
              <a:defRPr sz="2400">
                <a:solidFill>
                  <a:schemeClr val="bg1"/>
                </a:solidFill>
                <a:highlight>
                  <a:srgbClr val="00E8B5"/>
                </a:highlight>
                <a:latin typeface="+mj-lt"/>
                <a:ea typeface="Oswald"/>
                <a:cs typeface="Oswald"/>
                <a:sym typeface="Oswald"/>
              </a:defRPr>
            </a:lvl1pPr>
            <a:lvl2pPr lvl="1"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2pPr>
            <a:lvl3pPr lvl="2"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3pPr>
            <a:lvl4pPr lvl="3"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4pPr>
            <a:lvl5pPr lvl="4"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5pPr>
            <a:lvl6pPr lvl="5"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6pPr>
            <a:lvl7pPr lvl="6"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7pPr>
            <a:lvl8pPr lvl="7"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8pPr>
            <a:lvl9pPr lvl="8" rt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9pPr>
          </a:lstStyle>
          <a:p>
            <a:r>
              <a:rPr lang="it-IT" dirty="0"/>
              <a:t>Inserire un titolo</a:t>
            </a:r>
            <a:endParaRPr dirty="0"/>
          </a:p>
        </p:txBody>
      </p:sp>
      <p:sp>
        <p:nvSpPr>
          <p:cNvPr id="22" name="Shape 22"/>
          <p:cNvSpPr txBox="1">
            <a:spLocks noGrp="1"/>
          </p:cNvSpPr>
          <p:nvPr>
            <p:ph type="body" idx="1"/>
          </p:nvPr>
        </p:nvSpPr>
        <p:spPr>
          <a:xfrm>
            <a:off x="827250" y="1600200"/>
            <a:ext cx="7489500" cy="4756149"/>
          </a:xfrm>
          <a:prstGeom prst="rect">
            <a:avLst/>
          </a:prstGeom>
        </p:spPr>
        <p:txBody>
          <a:bodyPr spcFirstLastPara="1" wrap="square" lIns="91425" tIns="91425" rIns="91425" bIns="91425" anchor="t" anchorCtr="0"/>
          <a:lstStyle>
            <a:lvl1pPr marL="38100" lvl="0" indent="0" rtl="0">
              <a:spcBef>
                <a:spcPts val="600"/>
              </a:spcBef>
              <a:spcAft>
                <a:spcPts val="0"/>
              </a:spcAft>
              <a:buClr>
                <a:srgbClr val="FFFFFF"/>
              </a:buClr>
              <a:buSzPts val="3000"/>
              <a:buFont typeface="Open Sans"/>
              <a:buNone/>
              <a:defRPr lang="it-IT" sz="2400" b="0" i="0" smtClean="0">
                <a:solidFill>
                  <a:srgbClr val="212131"/>
                </a:solidFill>
                <a:effectLst/>
              </a:defRPr>
            </a:lvl1pPr>
            <a:lvl2pPr marL="914400" lvl="1" indent="-381000" rtl="0">
              <a:spcBef>
                <a:spcPts val="0"/>
              </a:spcBef>
              <a:spcAft>
                <a:spcPts val="0"/>
              </a:spcAft>
              <a:buClr>
                <a:srgbClr val="FFFFFF"/>
              </a:buClr>
              <a:buSzPts val="2400"/>
              <a:buFont typeface="Open Sans"/>
              <a:buChar char="○"/>
              <a:defRPr sz="2400">
                <a:solidFill>
                  <a:srgbClr val="FFFFFF"/>
                </a:solidFill>
                <a:latin typeface="Open Sans"/>
                <a:ea typeface="Open Sans"/>
                <a:cs typeface="Open Sans"/>
                <a:sym typeface="Open Sans"/>
              </a:defRPr>
            </a:lvl2pPr>
            <a:lvl3pPr marL="1371600" lvl="2" indent="-381000" rtl="0">
              <a:spcBef>
                <a:spcPts val="0"/>
              </a:spcBef>
              <a:spcAft>
                <a:spcPts val="0"/>
              </a:spcAft>
              <a:buClr>
                <a:srgbClr val="FFFFFF"/>
              </a:buClr>
              <a:buSzPts val="2400"/>
              <a:buFont typeface="Open Sans"/>
              <a:buChar char="■"/>
              <a:defRPr sz="2400">
                <a:solidFill>
                  <a:srgbClr val="FFFFFF"/>
                </a:solidFill>
                <a:latin typeface="Open Sans"/>
                <a:ea typeface="Open Sans"/>
                <a:cs typeface="Open Sans"/>
                <a:sym typeface="Open Sans"/>
              </a:defRPr>
            </a:lvl3pPr>
            <a:lvl4pPr marL="1828800" lvl="3" indent="-342900" rtl="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4pPr>
            <a:lvl5pPr marL="2286000" lvl="4" indent="-342900" rtl="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5pPr>
            <a:lvl6pPr marL="2743200" lvl="5" indent="-342900" rtl="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6pPr>
            <a:lvl7pPr marL="3200400" lvl="6" indent="-342900" rtl="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7pPr>
            <a:lvl8pPr marL="3657600" lvl="7" indent="-342900" rtl="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8pPr>
            <a:lvl9pPr marL="4114800" lvl="8" indent="-342900" rtl="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9pPr>
          </a:lstStyle>
          <a:p>
            <a:endParaRPr dirty="0"/>
          </a:p>
        </p:txBody>
      </p:sp>
      <p:sp>
        <p:nvSpPr>
          <p:cNvPr id="23" name="Shape 23"/>
          <p:cNvSpPr txBox="1">
            <a:spLocks noGrp="1"/>
          </p:cNvSpPr>
          <p:nvPr>
            <p:ph type="sldNum" idx="12"/>
          </p:nvPr>
        </p:nvSpPr>
        <p:spPr>
          <a:xfrm>
            <a:off x="8480575" y="6356350"/>
            <a:ext cx="548700" cy="4617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‹N›</a:t>
            </a:fld>
            <a:endParaRPr dirty="0"/>
          </a:p>
        </p:txBody>
      </p:sp>
      <p:sp>
        <p:nvSpPr>
          <p:cNvPr id="2" name="Segnaposto piè di pagina 1">
            <a:extLst>
              <a:ext uri="{FF2B5EF4-FFF2-40B4-BE49-F238E27FC236}">
                <a16:creationId xmlns:a16="http://schemas.microsoft.com/office/drawing/2014/main" xmlns="" id="{1CA7407D-C859-4206-924A-4385B9598ED9}"/>
              </a:ext>
            </a:extLst>
          </p:cNvPr>
          <p:cNvSpPr>
            <a:spLocks noGrp="1"/>
          </p:cNvSpPr>
          <p:nvPr>
            <p:ph type="ftr" sz="quarter" idx="13"/>
          </p:nvPr>
        </p:nvSpPr>
        <p:spPr>
          <a:xfrm>
            <a:off x="827249" y="6356350"/>
            <a:ext cx="7653325" cy="461700"/>
          </a:xfrm>
        </p:spPr>
        <p:txBody>
          <a:bodyPr/>
          <a:lstStyle/>
          <a:p>
            <a:r>
              <a:rPr lang="it-IT"/>
              <a:t>Alessandro Vaccarino - Data Scientist - "Data Science: come ci parlano i dati oggi?"</a:t>
            </a:r>
            <a:endParaRPr lang="it-IT" dirty="0"/>
          </a:p>
        </p:txBody>
      </p:sp>
      <p:pic>
        <p:nvPicPr>
          <p:cNvPr id="10" name="Immagine 9">
            <a:extLst>
              <a:ext uri="{FF2B5EF4-FFF2-40B4-BE49-F238E27FC236}">
                <a16:creationId xmlns:a16="http://schemas.microsoft.com/office/drawing/2014/main" xmlns="" id="{5423E973-FAB3-4C0F-B7E7-95F9C73B5060}"/>
              </a:ext>
            </a:extLst>
          </p:cNvPr>
          <p:cNvPicPr>
            <a:picLocks noChangeAspect="1"/>
          </p:cNvPicPr>
          <p:nvPr userDrawn="1"/>
        </p:nvPicPr>
        <p:blipFill>
          <a:blip r:embed="rId2"/>
          <a:stretch>
            <a:fillRect/>
          </a:stretch>
        </p:blipFill>
        <p:spPr>
          <a:xfrm>
            <a:off x="8241009" y="257141"/>
            <a:ext cx="672655" cy="657260"/>
          </a:xfrm>
          <a:prstGeom prst="rect">
            <a:avLst/>
          </a:prstGeom>
        </p:spPr>
      </p:pic>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_ONLY">
    <p:bg>
      <p:bgPr>
        <a:solidFill>
          <a:schemeClr val="bg1"/>
        </a:solidFill>
        <a:effectLst/>
      </p:bgPr>
    </p:bg>
    <p:spTree>
      <p:nvGrpSpPr>
        <p:cNvPr id="1" name="Shape 35"/>
        <p:cNvGrpSpPr/>
        <p:nvPr/>
      </p:nvGrpSpPr>
      <p:grpSpPr>
        <a:xfrm>
          <a:off x="0" y="0"/>
          <a:ext cx="0" cy="0"/>
          <a:chOff x="0" y="0"/>
          <a:chExt cx="0" cy="0"/>
        </a:xfrm>
      </p:grpSpPr>
      <p:sp>
        <p:nvSpPr>
          <p:cNvPr id="5" name="Rettangolo 4">
            <a:extLst>
              <a:ext uri="{FF2B5EF4-FFF2-40B4-BE49-F238E27FC236}">
                <a16:creationId xmlns:a16="http://schemas.microsoft.com/office/drawing/2014/main" xmlns="" id="{828B4C29-B317-47F2-946A-E0D5FB0E7297}"/>
              </a:ext>
            </a:extLst>
          </p:cNvPr>
          <p:cNvSpPr/>
          <p:nvPr userDrawn="1"/>
        </p:nvSpPr>
        <p:spPr>
          <a:xfrm>
            <a:off x="0" y="6356351"/>
            <a:ext cx="9144000" cy="501650"/>
          </a:xfrm>
          <a:prstGeom prst="rect">
            <a:avLst/>
          </a:prstGeom>
          <a:solidFill>
            <a:srgbClr val="00E8B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Shape 36"/>
          <p:cNvSpPr txBox="1">
            <a:spLocks noGrp="1"/>
          </p:cNvSpPr>
          <p:nvPr>
            <p:ph type="title" hasCustomPrompt="1"/>
          </p:nvPr>
        </p:nvSpPr>
        <p:spPr>
          <a:xfrm>
            <a:off x="827250" y="788425"/>
            <a:ext cx="4109400" cy="935400"/>
          </a:xfrm>
          <a:prstGeom prst="rect">
            <a:avLst/>
          </a:prstGeom>
        </p:spPr>
        <p:txBody>
          <a:bodyPr spcFirstLastPara="1" wrap="square" lIns="91425" tIns="91425" rIns="91425" bIns="91425" anchor="t" anchorCtr="0"/>
          <a:lstStyle>
            <a:lvl1pPr lvl="0">
              <a:spcBef>
                <a:spcPts val="0"/>
              </a:spcBef>
              <a:spcAft>
                <a:spcPts val="0"/>
              </a:spcAft>
              <a:buSzPts val="2400"/>
              <a:buNone/>
              <a:defRPr>
                <a:solidFill>
                  <a:schemeClr val="bg1"/>
                </a:solidFill>
                <a:highlight>
                  <a:srgbClr val="00E8B5"/>
                </a:highlight>
                <a:latin typeface="+mj-lt"/>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r>
              <a:rPr lang="it-IT" dirty="0"/>
              <a:t>Fare click per inserire un titolo</a:t>
            </a:r>
            <a:endParaRPr dirty="0"/>
          </a:p>
        </p:txBody>
      </p:sp>
      <p:sp>
        <p:nvSpPr>
          <p:cNvPr id="37" name="Shape 37"/>
          <p:cNvSpPr txBox="1">
            <a:spLocks noGrp="1"/>
          </p:cNvSpPr>
          <p:nvPr>
            <p:ph type="sldNum" idx="12"/>
          </p:nvPr>
        </p:nvSpPr>
        <p:spPr>
          <a:xfrm>
            <a:off x="8480575" y="6356350"/>
            <a:ext cx="548700" cy="4617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‹N›</a:t>
            </a:fld>
            <a:endParaRPr/>
          </a:p>
        </p:txBody>
      </p:sp>
      <p:sp>
        <p:nvSpPr>
          <p:cNvPr id="2" name="Segnaposto piè di pagina 1">
            <a:extLst>
              <a:ext uri="{FF2B5EF4-FFF2-40B4-BE49-F238E27FC236}">
                <a16:creationId xmlns:a16="http://schemas.microsoft.com/office/drawing/2014/main" xmlns="" id="{BB4E59F3-F6BF-453B-855F-812E66EDEBE7}"/>
              </a:ext>
            </a:extLst>
          </p:cNvPr>
          <p:cNvSpPr>
            <a:spLocks noGrp="1"/>
          </p:cNvSpPr>
          <p:nvPr>
            <p:ph type="ftr" sz="quarter" idx="13"/>
          </p:nvPr>
        </p:nvSpPr>
        <p:spPr>
          <a:xfrm>
            <a:off x="827249" y="6356350"/>
            <a:ext cx="7653325" cy="461700"/>
          </a:xfrm>
        </p:spPr>
        <p:txBody>
          <a:bodyPr/>
          <a:lstStyle/>
          <a:p>
            <a:r>
              <a:rPr lang="it-IT"/>
              <a:t>Alessandro Vaccarino - Data Scientist - "Data Science: come ci parlano i dati oggi?"</a:t>
            </a:r>
            <a:endParaRPr lang="it-IT" dirty="0"/>
          </a:p>
        </p:txBody>
      </p:sp>
      <p:pic>
        <p:nvPicPr>
          <p:cNvPr id="6" name="Immagine 5">
            <a:extLst>
              <a:ext uri="{FF2B5EF4-FFF2-40B4-BE49-F238E27FC236}">
                <a16:creationId xmlns:a16="http://schemas.microsoft.com/office/drawing/2014/main" xmlns="" id="{135CF720-AD7E-4E40-A3CC-52C0994D3D33}"/>
              </a:ext>
            </a:extLst>
          </p:cNvPr>
          <p:cNvPicPr>
            <a:picLocks noChangeAspect="1"/>
          </p:cNvPicPr>
          <p:nvPr userDrawn="1"/>
        </p:nvPicPr>
        <p:blipFill>
          <a:blip r:embed="rId2"/>
          <a:stretch>
            <a:fillRect/>
          </a:stretch>
        </p:blipFill>
        <p:spPr>
          <a:xfrm>
            <a:off x="8241009" y="257141"/>
            <a:ext cx="672655" cy="65726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1"/>
        <p:cNvGrpSpPr/>
        <p:nvPr/>
      </p:nvGrpSpPr>
      <p:grpSpPr>
        <a:xfrm>
          <a:off x="0" y="0"/>
          <a:ext cx="0" cy="0"/>
          <a:chOff x="0" y="0"/>
          <a:chExt cx="0" cy="0"/>
        </a:xfrm>
      </p:grpSpPr>
      <p:sp>
        <p:nvSpPr>
          <p:cNvPr id="42" name="Shape 42"/>
          <p:cNvSpPr txBox="1">
            <a:spLocks noGrp="1"/>
          </p:cNvSpPr>
          <p:nvPr>
            <p:ph type="sldNum" idx="12"/>
          </p:nvPr>
        </p:nvSpPr>
        <p:spPr>
          <a:xfrm>
            <a:off x="8480574" y="6356350"/>
            <a:ext cx="548700" cy="461700"/>
          </a:xfrm>
          <a:prstGeom prst="rect">
            <a:avLst/>
          </a:prstGeom>
        </p:spPr>
        <p:txBody>
          <a:bodyPr spcFirstLastPara="1" wrap="square" lIns="91425" tIns="91425" rIns="91425" bIns="91425" anchor="t" anchorCtr="0">
            <a:noAutofit/>
          </a:bodyPr>
          <a:lstStyle>
            <a:lvl1pPr lvl="0" algn="ctr">
              <a:lnSpc>
                <a:spcPct val="150000"/>
              </a:lnSpc>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dirty="0"/>
          </a:p>
        </p:txBody>
      </p:sp>
      <p:sp>
        <p:nvSpPr>
          <p:cNvPr id="2" name="Segnaposto piè di pagina 1">
            <a:extLst>
              <a:ext uri="{FF2B5EF4-FFF2-40B4-BE49-F238E27FC236}">
                <a16:creationId xmlns:a16="http://schemas.microsoft.com/office/drawing/2014/main" xmlns="" id="{5CD096E5-2E08-418B-835F-034FE9E1F301}"/>
              </a:ext>
            </a:extLst>
          </p:cNvPr>
          <p:cNvSpPr>
            <a:spLocks noGrp="1"/>
          </p:cNvSpPr>
          <p:nvPr>
            <p:ph type="ftr" sz="quarter" idx="13"/>
          </p:nvPr>
        </p:nvSpPr>
        <p:spPr/>
        <p:txBody>
          <a:bodyPr/>
          <a:lstStyle/>
          <a:p>
            <a:r>
              <a:rPr lang="it-IT"/>
              <a:t>Alessandro Vaccarino - Data Scientist - "Data Science: come ci parlano i dati oggi?"</a:t>
            </a:r>
            <a:endParaRPr lang="it-IT"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flip="none" rotWithShape="1">
          <a:gsLst>
            <a:gs pos="0">
              <a:srgbClr val="00E8B5"/>
            </a:gs>
            <a:gs pos="100000">
              <a:srgbClr val="00E8B5"/>
            </a:gs>
          </a:gsLst>
          <a:path path="circle">
            <a:fillToRect l="50000" t="50000" r="50000" b="50000"/>
          </a:path>
          <a:tileRect/>
        </a:gradFill>
        <a:effectLst/>
      </p:bgPr>
    </p:bg>
    <p:spTree>
      <p:nvGrpSpPr>
        <p:cNvPr id="1" name="Shape 5"/>
        <p:cNvGrpSpPr/>
        <p:nvPr/>
      </p:nvGrpSpPr>
      <p:grpSpPr>
        <a:xfrm>
          <a:off x="0" y="0"/>
          <a:ext cx="0" cy="0"/>
          <a:chOff x="0" y="0"/>
          <a:chExt cx="0" cy="0"/>
        </a:xfrm>
      </p:grpSpPr>
      <p:sp>
        <p:nvSpPr>
          <p:cNvPr id="11" name="Rettangolo 10">
            <a:extLst>
              <a:ext uri="{FF2B5EF4-FFF2-40B4-BE49-F238E27FC236}">
                <a16:creationId xmlns:a16="http://schemas.microsoft.com/office/drawing/2014/main" xmlns="" id="{238E382B-2F3B-4530-A638-9A7CD0036061}"/>
              </a:ext>
            </a:extLst>
          </p:cNvPr>
          <p:cNvSpPr/>
          <p:nvPr userDrawn="1"/>
        </p:nvSpPr>
        <p:spPr>
          <a:xfrm>
            <a:off x="0" y="6356351"/>
            <a:ext cx="9144000" cy="501650"/>
          </a:xfrm>
          <a:prstGeom prst="rect">
            <a:avLst/>
          </a:prstGeom>
          <a:solidFill>
            <a:srgbClr val="00E8B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Shape 6"/>
          <p:cNvSpPr/>
          <p:nvPr userDrawn="1"/>
        </p:nvSpPr>
        <p:spPr>
          <a:xfrm>
            <a:off x="0" y="100"/>
            <a:ext cx="9143999" cy="6356249"/>
          </a:xfrm>
          <a:prstGeom prst="rect">
            <a:avLst/>
          </a:prstGeom>
          <a:gradFill flip="none" rotWithShape="1">
            <a:gsLst>
              <a:gs pos="0">
                <a:srgbClr val="073763">
                  <a:alpha val="0"/>
                </a:srgbClr>
              </a:gs>
              <a:gs pos="100000">
                <a:srgbClr val="010B15">
                  <a:alpha val="28235"/>
                </a:srgbClr>
              </a:gs>
            </a:gsLst>
            <a:path path="circle">
              <a:fillToRect l="50000" t="50000" r="50000" b="50000"/>
            </a:path>
            <a:tileRect/>
          </a:gradFill>
          <a:ln>
            <a:noFill/>
          </a:ln>
        </p:spPr>
        <p:txBody>
          <a:bodyPr spcFirstLastPara="1" wrap="square" lIns="91425" tIns="91425" rIns="91425" bIns="91425" anchor="ctr" anchorCtr="0">
            <a:noAutofit/>
          </a:bodyPr>
          <a:lstStyle/>
          <a:p>
            <a:endParaRPr lang="it-IT" dirty="0"/>
          </a:p>
        </p:txBody>
      </p:sp>
      <p:sp>
        <p:nvSpPr>
          <p:cNvPr id="7" name="Shape 7"/>
          <p:cNvSpPr txBox="1">
            <a:spLocks noGrp="1"/>
          </p:cNvSpPr>
          <p:nvPr>
            <p:ph type="title"/>
          </p:nvPr>
        </p:nvSpPr>
        <p:spPr>
          <a:xfrm>
            <a:off x="827250" y="788425"/>
            <a:ext cx="4109400" cy="935400"/>
          </a:xfrm>
          <a:prstGeom prst="rect">
            <a:avLst/>
          </a:prstGeom>
          <a:noFill/>
          <a:ln>
            <a:noFill/>
          </a:ln>
        </p:spPr>
        <p:txBody>
          <a:bodyPr spcFirstLastPara="1" wrap="square" lIns="91425" tIns="91425" rIns="91425" bIns="91425" anchor="t" anchorCtr="0"/>
          <a:lstStyle>
            <a:lvl1pPr lv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1pPr>
            <a:lvl2pPr lvl="1">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2pPr>
            <a:lvl3pPr lvl="2">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3pPr>
            <a:lvl4pPr lvl="3">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4pPr>
            <a:lvl5pPr lvl="4">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5pPr>
            <a:lvl6pPr lvl="5">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6pPr>
            <a:lvl7pPr lvl="6">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7pPr>
            <a:lvl8pPr lvl="7">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8pPr>
            <a:lvl9pPr lvl="8">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9pPr>
          </a:lstStyle>
          <a:p>
            <a:endParaRPr dirty="0"/>
          </a:p>
        </p:txBody>
      </p:sp>
      <p:sp>
        <p:nvSpPr>
          <p:cNvPr id="8" name="Shape 8"/>
          <p:cNvSpPr txBox="1">
            <a:spLocks noGrp="1"/>
          </p:cNvSpPr>
          <p:nvPr>
            <p:ph type="body" idx="1"/>
          </p:nvPr>
        </p:nvSpPr>
        <p:spPr>
          <a:xfrm>
            <a:off x="827250" y="1600200"/>
            <a:ext cx="7489500" cy="4756150"/>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FFFF"/>
              </a:buClr>
              <a:buSzPts val="3000"/>
              <a:buFont typeface="Open Sans"/>
              <a:buChar char="◇"/>
              <a:defRPr sz="3000">
                <a:solidFill>
                  <a:srgbClr val="FFFFFF"/>
                </a:solidFill>
                <a:latin typeface="Open Sans"/>
                <a:ea typeface="Open Sans"/>
                <a:cs typeface="Open Sans"/>
                <a:sym typeface="Open Sans"/>
              </a:defRPr>
            </a:lvl1pPr>
            <a:lvl2pPr marL="914400" lvl="1" indent="-381000">
              <a:spcBef>
                <a:spcPts val="0"/>
              </a:spcBef>
              <a:spcAft>
                <a:spcPts val="0"/>
              </a:spcAft>
              <a:buClr>
                <a:srgbClr val="FFFFFF"/>
              </a:buClr>
              <a:buSzPts val="2400"/>
              <a:buFont typeface="Open Sans"/>
              <a:buChar char="○"/>
              <a:defRPr sz="2400">
                <a:solidFill>
                  <a:srgbClr val="FFFFFF"/>
                </a:solidFill>
                <a:latin typeface="Open Sans"/>
                <a:ea typeface="Open Sans"/>
                <a:cs typeface="Open Sans"/>
                <a:sym typeface="Open Sans"/>
              </a:defRPr>
            </a:lvl2pPr>
            <a:lvl3pPr marL="1371600" lvl="2" indent="-381000">
              <a:spcBef>
                <a:spcPts val="0"/>
              </a:spcBef>
              <a:spcAft>
                <a:spcPts val="0"/>
              </a:spcAft>
              <a:buClr>
                <a:srgbClr val="FFFFFF"/>
              </a:buClr>
              <a:buSzPts val="2400"/>
              <a:buFont typeface="Open Sans"/>
              <a:buChar char="■"/>
              <a:defRPr sz="2400">
                <a:solidFill>
                  <a:srgbClr val="FFFFFF"/>
                </a:solidFill>
                <a:latin typeface="Open Sans"/>
                <a:ea typeface="Open Sans"/>
                <a:cs typeface="Open Sans"/>
                <a:sym typeface="Open Sans"/>
              </a:defRPr>
            </a:lvl3pPr>
            <a:lvl4pPr marL="1828800" lvl="3"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4pPr>
            <a:lvl5pPr marL="2286000" lvl="4"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5pPr>
            <a:lvl6pPr marL="2743200" lvl="5"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6pPr>
            <a:lvl7pPr marL="3200400" lvl="6"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7pPr>
            <a:lvl8pPr marL="3657600" lvl="7"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8pPr>
            <a:lvl9pPr marL="4114800" lvl="8"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9pPr>
          </a:lstStyle>
          <a:p>
            <a:endParaRPr dirty="0"/>
          </a:p>
        </p:txBody>
      </p:sp>
      <p:sp>
        <p:nvSpPr>
          <p:cNvPr id="9" name="Shape 9"/>
          <p:cNvSpPr txBox="1">
            <a:spLocks noGrp="1"/>
          </p:cNvSpPr>
          <p:nvPr>
            <p:ph type="sldNum" idx="12"/>
          </p:nvPr>
        </p:nvSpPr>
        <p:spPr>
          <a:xfrm>
            <a:off x="8480575" y="6356351"/>
            <a:ext cx="548700" cy="461700"/>
          </a:xfrm>
          <a:prstGeom prst="rect">
            <a:avLst/>
          </a:prstGeom>
          <a:noFill/>
          <a:ln>
            <a:noFill/>
          </a:ln>
        </p:spPr>
        <p:txBody>
          <a:bodyPr spcFirstLastPara="1" wrap="square" lIns="91425" tIns="91425" rIns="91425" bIns="91425" anchor="t" anchorCtr="0">
            <a:noAutofit/>
          </a:bodyPr>
          <a:lstStyle>
            <a:lvl1pPr lvl="0" algn="ctr">
              <a:lnSpc>
                <a:spcPct val="150000"/>
              </a:lnSpc>
              <a:buNone/>
              <a:defRPr sz="1200">
                <a:solidFill>
                  <a:srgbClr val="FFFFFF"/>
                </a:solidFill>
                <a:latin typeface="+mj-lt"/>
                <a:ea typeface="Oswald"/>
                <a:cs typeface="Oswald"/>
                <a:sym typeface="Oswald"/>
              </a:defRPr>
            </a:lvl1pPr>
            <a:lvl2pPr lvl="1" algn="r">
              <a:buNone/>
              <a:defRPr sz="1200">
                <a:solidFill>
                  <a:srgbClr val="FFFFFF"/>
                </a:solidFill>
                <a:latin typeface="Oswald"/>
                <a:ea typeface="Oswald"/>
                <a:cs typeface="Oswald"/>
                <a:sym typeface="Oswald"/>
              </a:defRPr>
            </a:lvl2pPr>
            <a:lvl3pPr lvl="2" algn="r">
              <a:buNone/>
              <a:defRPr sz="1200">
                <a:solidFill>
                  <a:srgbClr val="FFFFFF"/>
                </a:solidFill>
                <a:latin typeface="Oswald"/>
                <a:ea typeface="Oswald"/>
                <a:cs typeface="Oswald"/>
                <a:sym typeface="Oswald"/>
              </a:defRPr>
            </a:lvl3pPr>
            <a:lvl4pPr lvl="3" algn="r">
              <a:buNone/>
              <a:defRPr sz="1200">
                <a:solidFill>
                  <a:srgbClr val="FFFFFF"/>
                </a:solidFill>
                <a:latin typeface="Oswald"/>
                <a:ea typeface="Oswald"/>
                <a:cs typeface="Oswald"/>
                <a:sym typeface="Oswald"/>
              </a:defRPr>
            </a:lvl4pPr>
            <a:lvl5pPr lvl="4" algn="r">
              <a:buNone/>
              <a:defRPr sz="1200">
                <a:solidFill>
                  <a:srgbClr val="FFFFFF"/>
                </a:solidFill>
                <a:latin typeface="Oswald"/>
                <a:ea typeface="Oswald"/>
                <a:cs typeface="Oswald"/>
                <a:sym typeface="Oswald"/>
              </a:defRPr>
            </a:lvl5pPr>
            <a:lvl6pPr lvl="5" algn="r">
              <a:buNone/>
              <a:defRPr sz="1200">
                <a:solidFill>
                  <a:srgbClr val="FFFFFF"/>
                </a:solidFill>
                <a:latin typeface="Oswald"/>
                <a:ea typeface="Oswald"/>
                <a:cs typeface="Oswald"/>
                <a:sym typeface="Oswald"/>
              </a:defRPr>
            </a:lvl6pPr>
            <a:lvl7pPr lvl="6" algn="r">
              <a:buNone/>
              <a:defRPr sz="1200">
                <a:solidFill>
                  <a:srgbClr val="FFFFFF"/>
                </a:solidFill>
                <a:latin typeface="Oswald"/>
                <a:ea typeface="Oswald"/>
                <a:cs typeface="Oswald"/>
                <a:sym typeface="Oswald"/>
              </a:defRPr>
            </a:lvl7pPr>
            <a:lvl8pPr lvl="7" algn="r">
              <a:buNone/>
              <a:defRPr sz="1200">
                <a:solidFill>
                  <a:srgbClr val="FFFFFF"/>
                </a:solidFill>
                <a:latin typeface="Oswald"/>
                <a:ea typeface="Oswald"/>
                <a:cs typeface="Oswald"/>
                <a:sym typeface="Oswald"/>
              </a:defRPr>
            </a:lvl8pPr>
            <a:lvl9pPr lvl="8" algn="r">
              <a:buNone/>
              <a:defRPr sz="1200">
                <a:solidFill>
                  <a:srgbClr val="FFFFFF"/>
                </a:solidFill>
                <a:latin typeface="Oswald"/>
                <a:ea typeface="Oswald"/>
                <a:cs typeface="Oswald"/>
                <a:sym typeface="Oswald"/>
              </a:defRPr>
            </a:lvl9pPr>
          </a:lstStyle>
          <a:p>
            <a:fld id="{00000000-1234-1234-1234-123412341234}" type="slidenum">
              <a:rPr lang="it-IT" smtClean="0"/>
              <a:pPr/>
              <a:t>‹N›</a:t>
            </a:fld>
            <a:endParaRPr lang="it-IT" dirty="0"/>
          </a:p>
        </p:txBody>
      </p:sp>
      <p:pic>
        <p:nvPicPr>
          <p:cNvPr id="10" name="Immagine 9"/>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673195" y="-282513"/>
            <a:ext cx="1809391" cy="1809391"/>
          </a:xfrm>
          <a:prstGeom prst="rect">
            <a:avLst/>
          </a:prstGeom>
        </p:spPr>
      </p:pic>
      <p:sp>
        <p:nvSpPr>
          <p:cNvPr id="2" name="Segnaposto piè di pagina 1">
            <a:extLst>
              <a:ext uri="{FF2B5EF4-FFF2-40B4-BE49-F238E27FC236}">
                <a16:creationId xmlns:a16="http://schemas.microsoft.com/office/drawing/2014/main" xmlns="" id="{93E5B250-0D09-424B-804F-4E070EBBF526}"/>
              </a:ext>
            </a:extLst>
          </p:cNvPr>
          <p:cNvSpPr>
            <a:spLocks noGrp="1"/>
          </p:cNvSpPr>
          <p:nvPr>
            <p:ph type="ftr" sz="quarter" idx="3"/>
          </p:nvPr>
        </p:nvSpPr>
        <p:spPr>
          <a:xfrm>
            <a:off x="827249" y="6356350"/>
            <a:ext cx="7653325" cy="461700"/>
          </a:xfrm>
          <a:prstGeom prst="rect">
            <a:avLst/>
          </a:prstGeom>
        </p:spPr>
        <p:txBody>
          <a:bodyPr vert="horz" lIns="91440" tIns="45720" rIns="91440" bIns="45720" rtlCol="0" anchor="ctr"/>
          <a:lstStyle>
            <a:lvl1pPr algn="ctr">
              <a:defRPr sz="1200" b="1" i="0">
                <a:solidFill>
                  <a:schemeClr val="bg1"/>
                </a:solidFill>
              </a:defRPr>
            </a:lvl1pPr>
          </a:lstStyle>
          <a:p>
            <a:r>
              <a:rPr lang="it-IT"/>
              <a:t>Alessandro Vaccarino - Data Scientist - "Data Science: come ci parlano i dati oggi?"</a:t>
            </a:r>
            <a:endParaRPr lang="it-IT"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4" r:id="rId4"/>
    <p:sldLayoutId id="2147483656" r:id="rId5"/>
  </p:sldLayoutIdLst>
  <p:transition>
    <p:fade thruBlk="1"/>
  </p:transition>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150">
          <a:solidFill>
            <a:srgbClr val="F62263"/>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mailto:user@user.com"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rgbClr val="00E8B5"/>
            </a:gs>
            <a:gs pos="100000">
              <a:srgbClr val="00E8B5"/>
            </a:gs>
          </a:gsLst>
          <a:path path="circle">
            <a:fillToRect l="50000" t="50000" r="50000" b="50000"/>
          </a:path>
          <a:tileRect/>
        </a:gradFill>
        <a:effectLst/>
      </p:bgPr>
    </p:bg>
    <p:spTree>
      <p:nvGrpSpPr>
        <p:cNvPr id="1" name="Shape 46"/>
        <p:cNvGrpSpPr/>
        <p:nvPr/>
      </p:nvGrpSpPr>
      <p:grpSpPr>
        <a:xfrm>
          <a:off x="0" y="0"/>
          <a:ext cx="0" cy="0"/>
          <a:chOff x="0" y="0"/>
          <a:chExt cx="0" cy="0"/>
        </a:xfrm>
      </p:grpSpPr>
      <p:pic>
        <p:nvPicPr>
          <p:cNvPr id="2" name="Immagine 1"/>
          <p:cNvPicPr>
            <a:picLocks noChangeAspect="1"/>
          </p:cNvPicPr>
          <p:nvPr/>
        </p:nvPicPr>
        <p:blipFill>
          <a:blip r:embed="rId3"/>
          <a:stretch>
            <a:fillRect/>
          </a:stretch>
        </p:blipFill>
        <p:spPr>
          <a:xfrm>
            <a:off x="4934940" y="0"/>
            <a:ext cx="4203700" cy="6858000"/>
          </a:xfrm>
          <a:prstGeom prst="rect">
            <a:avLst/>
          </a:prstGeom>
        </p:spPr>
      </p:pic>
      <p:pic>
        <p:nvPicPr>
          <p:cNvPr id="7" name="Immagin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141" y="-97365"/>
            <a:ext cx="2819884" cy="2819884"/>
          </a:xfrm>
          <a:prstGeom prst="rect">
            <a:avLst/>
          </a:prstGeom>
        </p:spPr>
      </p:pic>
      <p:sp>
        <p:nvSpPr>
          <p:cNvPr id="47" name="Shape 47"/>
          <p:cNvSpPr txBox="1">
            <a:spLocks noGrp="1"/>
          </p:cNvSpPr>
          <p:nvPr>
            <p:ph type="ctrTitle"/>
          </p:nvPr>
        </p:nvSpPr>
        <p:spPr>
          <a:xfrm>
            <a:off x="266873" y="1885394"/>
            <a:ext cx="4214420" cy="2061088"/>
          </a:xfrm>
          <a:prstGeom prst="rect">
            <a:avLst/>
          </a:prstGeom>
        </p:spPr>
        <p:txBody>
          <a:bodyPr spcFirstLastPara="1" wrap="square" lIns="91425" tIns="91425" rIns="91425" bIns="91425" anchor="b" anchorCtr="0">
            <a:noAutofit/>
          </a:bodyPr>
          <a:lstStyle/>
          <a:p>
            <a:pPr lvl="0"/>
            <a:r>
              <a:rPr lang="it-IT" sz="3600" spc="-300" dirty="0">
                <a:latin typeface="+mn-lt"/>
              </a:rPr>
              <a:t>Data Science: come ci parlano i dati </a:t>
            </a:r>
            <a:r>
              <a:rPr lang="it-IT" sz="3600" spc="-300">
                <a:latin typeface="+mn-lt"/>
              </a:rPr>
              <a:t>oggi</a:t>
            </a:r>
            <a:r>
              <a:rPr lang="it-IT" sz="3600" spc="-300" smtClean="0">
                <a:latin typeface="+mn-lt"/>
              </a:rPr>
              <a:t>? </a:t>
            </a:r>
            <a:endParaRPr sz="3600" spc="-300" dirty="0">
              <a:latin typeface="+mn-lt"/>
            </a:endParaRPr>
          </a:p>
        </p:txBody>
      </p:sp>
      <p:sp>
        <p:nvSpPr>
          <p:cNvPr id="8" name="Shape 121">
            <a:extLst>
              <a:ext uri="{FF2B5EF4-FFF2-40B4-BE49-F238E27FC236}">
                <a16:creationId xmlns:a16="http://schemas.microsoft.com/office/drawing/2014/main" xmlns="" id="{3E42F58E-2CFC-4C6E-BEF4-F58DD96D4400}"/>
              </a:ext>
            </a:extLst>
          </p:cNvPr>
          <p:cNvSpPr txBox="1">
            <a:spLocks/>
          </p:cNvSpPr>
          <p:nvPr/>
        </p:nvSpPr>
        <p:spPr>
          <a:xfrm>
            <a:off x="250026" y="5092117"/>
            <a:ext cx="4122141" cy="143081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rgbClr val="FFFFFF"/>
              </a:buClr>
              <a:buSzPts val="3000"/>
              <a:buFont typeface="Open Sans"/>
              <a:buChar char="◇"/>
              <a:defRPr sz="3000" b="0" i="0" u="none" strike="noStrike" cap="none">
                <a:solidFill>
                  <a:srgbClr val="FFFFFF"/>
                </a:solidFill>
                <a:latin typeface="Open Sans"/>
                <a:ea typeface="Open Sans"/>
                <a:cs typeface="Open Sans"/>
                <a:sym typeface="Open Sans"/>
              </a:defRPr>
            </a:lvl1pPr>
            <a:lvl2pPr marL="914400" marR="0" lvl="1"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2pPr>
            <a:lvl3pPr marL="1371600" marR="0" lvl="2"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3pPr>
            <a:lvl4pPr marL="1828800" marR="0" lvl="3"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4pPr>
            <a:lvl5pPr marL="2286000" marR="0" lvl="4"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5pPr>
            <a:lvl6pPr marL="2743200" marR="0" lvl="5"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6pPr>
            <a:lvl7pPr marL="3200400" marR="0" lvl="6"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7pPr>
            <a:lvl8pPr marL="3657600" marR="0" lvl="7"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8pPr>
            <a:lvl9pPr marL="4114800" marR="0" lvl="8"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9pPr>
          </a:lstStyle>
          <a:p>
            <a:pPr marL="0" indent="0">
              <a:buFont typeface="Open Sans"/>
              <a:buNone/>
            </a:pPr>
            <a:endParaRPr lang="en-US" sz="1800" dirty="0">
              <a:solidFill>
                <a:schemeClr val="bg1"/>
              </a:solidFill>
              <a:latin typeface="+mj-lt"/>
            </a:endParaRPr>
          </a:p>
          <a:p>
            <a:pPr marL="0" indent="0">
              <a:buFont typeface="Open Sans"/>
              <a:buNone/>
            </a:pPr>
            <a:r>
              <a:rPr lang="en-US" sz="1800" dirty="0">
                <a:solidFill>
                  <a:schemeClr val="bg1"/>
                </a:solidFill>
                <a:latin typeface="+mj-lt"/>
              </a:rPr>
              <a:t>Alessandro </a:t>
            </a:r>
            <a:r>
              <a:rPr lang="en-US" sz="1800" dirty="0" err="1">
                <a:solidFill>
                  <a:schemeClr val="bg1"/>
                </a:solidFill>
                <a:latin typeface="+mj-lt"/>
              </a:rPr>
              <a:t>Vaccarino</a:t>
            </a:r>
            <a:endParaRPr lang="en-US" sz="1800" dirty="0">
              <a:solidFill>
                <a:schemeClr val="bg1"/>
              </a:solidFill>
              <a:latin typeface="+mj-lt"/>
            </a:endParaRPr>
          </a:p>
          <a:p>
            <a:pPr marL="0" indent="0">
              <a:buFont typeface="Open Sans"/>
              <a:buNone/>
            </a:pPr>
            <a:endParaRPr lang="en-US" sz="1800" dirty="0">
              <a:latin typeface="+mj-lt"/>
            </a:endParaRPr>
          </a:p>
          <a:p>
            <a:pPr marL="0" indent="0">
              <a:buFont typeface="Open Sans"/>
              <a:buNone/>
            </a:pPr>
            <a:r>
              <a:rPr lang="en-US" sz="1800" dirty="0">
                <a:latin typeface="+mj-lt"/>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dirty="0">
                <a:solidFill>
                  <a:srgbClr val="FFFFFF">
                    <a:alpha val="26920"/>
                  </a:srgbClr>
                </a:solidFill>
                <a:latin typeface="Oswald"/>
              </a:rPr>
              <a:t>3</a:t>
            </a:r>
            <a:endParaRPr b="0" i="0" dirty="0">
              <a:ln>
                <a:noFill/>
              </a:ln>
              <a:solidFill>
                <a:srgbClr val="FFFFFF">
                  <a:alpha val="26920"/>
                </a:srgbClr>
              </a:solidFill>
              <a:latin typeface="Oswald"/>
            </a:endParaRPr>
          </a:p>
        </p:txBody>
      </p:sp>
      <p:sp>
        <p:nvSpPr>
          <p:cNvPr id="70" name="Shape 70"/>
          <p:cNvSpPr txBox="1">
            <a:spLocks noGrp="1"/>
          </p:cNvSpPr>
          <p:nvPr>
            <p:ph type="ctrTitle"/>
          </p:nvPr>
        </p:nvSpPr>
        <p:spPr>
          <a:xfrm>
            <a:off x="838200" y="3482725"/>
            <a:ext cx="4332900" cy="15465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it-IT" dirty="0"/>
              <a:t>WOLLYBI</a:t>
            </a:r>
            <a:br>
              <a:rPr lang="it-IT" dirty="0"/>
            </a:br>
            <a:endParaRPr dirty="0"/>
          </a:p>
        </p:txBody>
      </p:sp>
      <p:sp>
        <p:nvSpPr>
          <p:cNvPr id="71" name="Shape 71"/>
          <p:cNvSpPr txBox="1">
            <a:spLocks noGrp="1"/>
          </p:cNvSpPr>
          <p:nvPr>
            <p:ph type="subTitle" idx="1"/>
          </p:nvPr>
        </p:nvSpPr>
        <p:spPr>
          <a:xfrm>
            <a:off x="838200" y="5082150"/>
            <a:ext cx="4332900" cy="10464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it-IT" dirty="0"/>
              <a:t>Data Science per il mercato del lavoro</a:t>
            </a:r>
            <a:endParaRPr dirty="0"/>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a:t>Alessandro Vaccarino - Data Scientist - "Data Science: come ci parlano i dati oggi?"</a:t>
            </a:r>
            <a:endParaRPr lang="it-IT" dirty="0"/>
          </a:p>
        </p:txBody>
      </p:sp>
    </p:spTree>
    <p:extLst>
      <p:ext uri="{BB962C8B-B14F-4D97-AF65-F5344CB8AC3E}">
        <p14:creationId xmlns:p14="http://schemas.microsoft.com/office/powerpoint/2010/main" val="448359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827250" y="788425"/>
            <a:ext cx="4109400" cy="935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WOLLYBI E I BIG DATA</a:t>
            </a:r>
            <a:endParaRPr dirty="0"/>
          </a:p>
        </p:txBody>
      </p:sp>
      <p:sp>
        <p:nvSpPr>
          <p:cNvPr id="2" name="Segnaposto piè di pagina 1">
            <a:extLst>
              <a:ext uri="{FF2B5EF4-FFF2-40B4-BE49-F238E27FC236}">
                <a16:creationId xmlns:a16="http://schemas.microsoft.com/office/drawing/2014/main" xmlns="" id="{96943329-DF78-449F-9CD2-97F0093264C6}"/>
              </a:ext>
            </a:extLst>
          </p:cNvPr>
          <p:cNvSpPr>
            <a:spLocks noGrp="1"/>
          </p:cNvSpPr>
          <p:nvPr>
            <p:ph type="ftr" sz="quarter" idx="13"/>
          </p:nvPr>
        </p:nvSpPr>
        <p:spPr/>
        <p:txBody>
          <a:bodyPr/>
          <a:lstStyle/>
          <a:p>
            <a:r>
              <a:rPr lang="it-IT" dirty="0"/>
              <a:t>Alessandro Vaccarino - Data </a:t>
            </a:r>
            <a:r>
              <a:rPr lang="it-IT" dirty="0" err="1"/>
              <a:t>Scientist</a:t>
            </a:r>
            <a:r>
              <a:rPr lang="it-IT" dirty="0"/>
              <a:t> - "Data Science: come ci parlano i dati oggi?"</a:t>
            </a:r>
          </a:p>
        </p:txBody>
      </p:sp>
      <p:pic>
        <p:nvPicPr>
          <p:cNvPr id="4" name="Immagine 3">
            <a:extLst>
              <a:ext uri="{FF2B5EF4-FFF2-40B4-BE49-F238E27FC236}">
                <a16:creationId xmlns:a16="http://schemas.microsoft.com/office/drawing/2014/main" xmlns="" id="{392B4E86-43BA-B247-B16C-62AD1F653EEC}"/>
              </a:ext>
            </a:extLst>
          </p:cNvPr>
          <p:cNvPicPr>
            <a:picLocks noChangeAspect="1"/>
          </p:cNvPicPr>
          <p:nvPr/>
        </p:nvPicPr>
        <p:blipFill>
          <a:blip r:embed="rId3"/>
          <a:stretch>
            <a:fillRect/>
          </a:stretch>
        </p:blipFill>
        <p:spPr>
          <a:xfrm>
            <a:off x="128443" y="1723826"/>
            <a:ext cx="3702412" cy="3483334"/>
          </a:xfrm>
          <a:prstGeom prst="rect">
            <a:avLst/>
          </a:prstGeom>
          <a:ln>
            <a:solidFill>
              <a:srgbClr val="00E8B5"/>
            </a:solidFill>
          </a:ln>
        </p:spPr>
      </p:pic>
      <p:pic>
        <p:nvPicPr>
          <p:cNvPr id="6" name="Immagine 5">
            <a:extLst>
              <a:ext uri="{FF2B5EF4-FFF2-40B4-BE49-F238E27FC236}">
                <a16:creationId xmlns:a16="http://schemas.microsoft.com/office/drawing/2014/main" xmlns="" id="{C07DDB48-43F5-8C4A-8313-D81DC70A3861}"/>
              </a:ext>
            </a:extLst>
          </p:cNvPr>
          <p:cNvPicPr>
            <a:picLocks noChangeAspect="1"/>
          </p:cNvPicPr>
          <p:nvPr/>
        </p:nvPicPr>
        <p:blipFill>
          <a:blip r:embed="rId4"/>
          <a:stretch>
            <a:fillRect/>
          </a:stretch>
        </p:blipFill>
        <p:spPr>
          <a:xfrm>
            <a:off x="2414003" y="2945305"/>
            <a:ext cx="3852817" cy="3378360"/>
          </a:xfrm>
          <a:prstGeom prst="rect">
            <a:avLst/>
          </a:prstGeom>
          <a:ln>
            <a:solidFill>
              <a:srgbClr val="00E8B5"/>
            </a:solidFill>
          </a:ln>
        </p:spPr>
      </p:pic>
      <p:pic>
        <p:nvPicPr>
          <p:cNvPr id="9" name="Immagine 8">
            <a:extLst>
              <a:ext uri="{FF2B5EF4-FFF2-40B4-BE49-F238E27FC236}">
                <a16:creationId xmlns:a16="http://schemas.microsoft.com/office/drawing/2014/main" xmlns="" id="{10BDA7B8-51FC-CF4B-89B0-65C259B2D3C1}"/>
              </a:ext>
            </a:extLst>
          </p:cNvPr>
          <p:cNvPicPr>
            <a:picLocks noChangeAspect="1"/>
          </p:cNvPicPr>
          <p:nvPr/>
        </p:nvPicPr>
        <p:blipFill>
          <a:blip r:embed="rId5"/>
          <a:stretch>
            <a:fillRect/>
          </a:stretch>
        </p:blipFill>
        <p:spPr>
          <a:xfrm>
            <a:off x="5515558" y="1470666"/>
            <a:ext cx="3628442" cy="3568080"/>
          </a:xfrm>
          <a:prstGeom prst="rect">
            <a:avLst/>
          </a:prstGeom>
          <a:ln>
            <a:solidFill>
              <a:srgbClr val="00E8B5"/>
            </a:solidFill>
          </a:ln>
        </p:spPr>
      </p:pic>
    </p:spTree>
    <p:extLst>
      <p:ext uri="{BB962C8B-B14F-4D97-AF65-F5344CB8AC3E}">
        <p14:creationId xmlns:p14="http://schemas.microsoft.com/office/powerpoint/2010/main" val="1947657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PROCESSO DI ANALISI DEI DATI</a:t>
            </a:r>
          </a:p>
        </p:txBody>
      </p:sp>
      <p:sp>
        <p:nvSpPr>
          <p:cNvPr id="3" name="Segnaposto numero diapositiva 2"/>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12</a:t>
            </a:fld>
            <a:endParaRPr lang="it-IT"/>
          </a:p>
        </p:txBody>
      </p:sp>
      <p:sp>
        <p:nvSpPr>
          <p:cNvPr id="4" name="Segnaposto piè di pagina 3"/>
          <p:cNvSpPr>
            <a:spLocks noGrp="1"/>
          </p:cNvSpPr>
          <p:nvPr>
            <p:ph type="ftr" sz="quarter" idx="13"/>
          </p:nvPr>
        </p:nvSpPr>
        <p:spPr/>
        <p:txBody>
          <a:bodyPr/>
          <a:lstStyle/>
          <a:p>
            <a:r>
              <a:rPr lang="it-IT" dirty="0"/>
              <a:t>Alessandro Vaccarino - Data </a:t>
            </a:r>
            <a:r>
              <a:rPr lang="it-IT" dirty="0" err="1"/>
              <a:t>Scientist</a:t>
            </a:r>
            <a:r>
              <a:rPr lang="it-IT" dirty="0"/>
              <a:t> - "Data Science: come ci parlano i dati oggi?"</a:t>
            </a:r>
          </a:p>
        </p:txBody>
      </p:sp>
      <p:sp>
        <p:nvSpPr>
          <p:cNvPr id="5" name="Freeform 9"/>
          <p:cNvSpPr/>
          <p:nvPr/>
        </p:nvSpPr>
        <p:spPr>
          <a:xfrm>
            <a:off x="194289" y="2481845"/>
            <a:ext cx="1908000" cy="936000"/>
          </a:xfrm>
          <a:custGeom>
            <a:avLst/>
            <a:gdLst>
              <a:gd name="connsiteX0" fmla="*/ 2039029 w 4078058"/>
              <a:gd name="connsiteY0" fmla="*/ 0 h 2052315"/>
              <a:gd name="connsiteX1" fmla="*/ 4078058 w 4078058"/>
              <a:gd name="connsiteY1" fmla="*/ 2039029 h 2052315"/>
              <a:gd name="connsiteX2" fmla="*/ 4077387 w 4078058"/>
              <a:gd name="connsiteY2" fmla="*/ 2052315 h 2052315"/>
              <a:gd name="connsiteX3" fmla="*/ 3630636 w 4078058"/>
              <a:gd name="connsiteY3" fmla="*/ 2052315 h 2052315"/>
              <a:gd name="connsiteX4" fmla="*/ 3631307 w 4078058"/>
              <a:gd name="connsiteY4" fmla="*/ 2039029 h 2052315"/>
              <a:gd name="connsiteX5" fmla="*/ 2039029 w 4078058"/>
              <a:gd name="connsiteY5" fmla="*/ 446751 h 2052315"/>
              <a:gd name="connsiteX6" fmla="*/ 446751 w 4078058"/>
              <a:gd name="connsiteY6" fmla="*/ 2039029 h 2052315"/>
              <a:gd name="connsiteX7" fmla="*/ 447422 w 4078058"/>
              <a:gd name="connsiteY7" fmla="*/ 2052315 h 2052315"/>
              <a:gd name="connsiteX8" fmla="*/ 671 w 4078058"/>
              <a:gd name="connsiteY8" fmla="*/ 2052315 h 2052315"/>
              <a:gd name="connsiteX9" fmla="*/ 0 w 4078058"/>
              <a:gd name="connsiteY9" fmla="*/ 2039029 h 2052315"/>
              <a:gd name="connsiteX10" fmla="*/ 2039029 w 4078058"/>
              <a:gd name="connsiteY10" fmla="*/ 0 h 2052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78058" h="2052315">
                <a:moveTo>
                  <a:pt x="2039029" y="0"/>
                </a:moveTo>
                <a:cubicBezTo>
                  <a:pt x="3165154" y="0"/>
                  <a:pt x="4078058" y="912904"/>
                  <a:pt x="4078058" y="2039029"/>
                </a:cubicBezTo>
                <a:lnTo>
                  <a:pt x="4077387" y="2052315"/>
                </a:lnTo>
                <a:lnTo>
                  <a:pt x="3630636" y="2052315"/>
                </a:lnTo>
                <a:lnTo>
                  <a:pt x="3631307" y="2039029"/>
                </a:lnTo>
                <a:cubicBezTo>
                  <a:pt x="3631307" y="1159638"/>
                  <a:pt x="2918420" y="446751"/>
                  <a:pt x="2039029" y="446751"/>
                </a:cubicBezTo>
                <a:cubicBezTo>
                  <a:pt x="1159638" y="446751"/>
                  <a:pt x="446751" y="1159638"/>
                  <a:pt x="446751" y="2039029"/>
                </a:cubicBezTo>
                <a:lnTo>
                  <a:pt x="447422" y="2052315"/>
                </a:lnTo>
                <a:lnTo>
                  <a:pt x="671" y="2052315"/>
                </a:lnTo>
                <a:lnTo>
                  <a:pt x="0" y="2039029"/>
                </a:lnTo>
                <a:cubicBezTo>
                  <a:pt x="0" y="912904"/>
                  <a:pt x="912904" y="0"/>
                  <a:pt x="2039029" y="0"/>
                </a:cubicBezTo>
                <a:close/>
              </a:path>
            </a:pathLst>
          </a:custGeom>
          <a:solidFill>
            <a:srgbClr val="00E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6" name="Freeform 10"/>
          <p:cNvSpPr/>
          <p:nvPr/>
        </p:nvSpPr>
        <p:spPr>
          <a:xfrm rot="10800000">
            <a:off x="1898065" y="3445556"/>
            <a:ext cx="1908000" cy="936000"/>
          </a:xfrm>
          <a:custGeom>
            <a:avLst/>
            <a:gdLst>
              <a:gd name="connsiteX0" fmla="*/ 2039029 w 4078058"/>
              <a:gd name="connsiteY0" fmla="*/ 0 h 2052315"/>
              <a:gd name="connsiteX1" fmla="*/ 4078058 w 4078058"/>
              <a:gd name="connsiteY1" fmla="*/ 2039029 h 2052315"/>
              <a:gd name="connsiteX2" fmla="*/ 4077387 w 4078058"/>
              <a:gd name="connsiteY2" fmla="*/ 2052315 h 2052315"/>
              <a:gd name="connsiteX3" fmla="*/ 3630636 w 4078058"/>
              <a:gd name="connsiteY3" fmla="*/ 2052315 h 2052315"/>
              <a:gd name="connsiteX4" fmla="*/ 3631307 w 4078058"/>
              <a:gd name="connsiteY4" fmla="*/ 2039029 h 2052315"/>
              <a:gd name="connsiteX5" fmla="*/ 2039029 w 4078058"/>
              <a:gd name="connsiteY5" fmla="*/ 446751 h 2052315"/>
              <a:gd name="connsiteX6" fmla="*/ 446751 w 4078058"/>
              <a:gd name="connsiteY6" fmla="*/ 2039029 h 2052315"/>
              <a:gd name="connsiteX7" fmla="*/ 447422 w 4078058"/>
              <a:gd name="connsiteY7" fmla="*/ 2052315 h 2052315"/>
              <a:gd name="connsiteX8" fmla="*/ 671 w 4078058"/>
              <a:gd name="connsiteY8" fmla="*/ 2052315 h 2052315"/>
              <a:gd name="connsiteX9" fmla="*/ 0 w 4078058"/>
              <a:gd name="connsiteY9" fmla="*/ 2039029 h 2052315"/>
              <a:gd name="connsiteX10" fmla="*/ 2039029 w 4078058"/>
              <a:gd name="connsiteY10" fmla="*/ 0 h 2052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78058" h="2052315">
                <a:moveTo>
                  <a:pt x="2039029" y="0"/>
                </a:moveTo>
                <a:cubicBezTo>
                  <a:pt x="3165154" y="0"/>
                  <a:pt x="4078058" y="912904"/>
                  <a:pt x="4078058" y="2039029"/>
                </a:cubicBezTo>
                <a:lnTo>
                  <a:pt x="4077387" y="2052315"/>
                </a:lnTo>
                <a:lnTo>
                  <a:pt x="3630636" y="2052315"/>
                </a:lnTo>
                <a:lnTo>
                  <a:pt x="3631307" y="2039029"/>
                </a:lnTo>
                <a:cubicBezTo>
                  <a:pt x="3631307" y="1159638"/>
                  <a:pt x="2918420" y="446751"/>
                  <a:pt x="2039029" y="446751"/>
                </a:cubicBezTo>
                <a:cubicBezTo>
                  <a:pt x="1159638" y="446751"/>
                  <a:pt x="446751" y="1159638"/>
                  <a:pt x="446751" y="2039029"/>
                </a:cubicBezTo>
                <a:lnTo>
                  <a:pt x="447422" y="2052315"/>
                </a:lnTo>
                <a:lnTo>
                  <a:pt x="671" y="2052315"/>
                </a:lnTo>
                <a:lnTo>
                  <a:pt x="0" y="2039029"/>
                </a:lnTo>
                <a:cubicBezTo>
                  <a:pt x="0" y="912904"/>
                  <a:pt x="912904" y="0"/>
                  <a:pt x="2039029" y="0"/>
                </a:cubicBezTo>
                <a:close/>
              </a:path>
            </a:pathLst>
          </a:custGeom>
          <a:solidFill>
            <a:srgbClr val="00E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7" name="Freeform 13"/>
          <p:cNvSpPr/>
          <p:nvPr/>
        </p:nvSpPr>
        <p:spPr>
          <a:xfrm>
            <a:off x="3595083" y="2481845"/>
            <a:ext cx="1908000" cy="936000"/>
          </a:xfrm>
          <a:custGeom>
            <a:avLst/>
            <a:gdLst>
              <a:gd name="connsiteX0" fmla="*/ 2039029 w 4078058"/>
              <a:gd name="connsiteY0" fmla="*/ 0 h 2052315"/>
              <a:gd name="connsiteX1" fmla="*/ 4078058 w 4078058"/>
              <a:gd name="connsiteY1" fmla="*/ 2039029 h 2052315"/>
              <a:gd name="connsiteX2" fmla="*/ 4077387 w 4078058"/>
              <a:gd name="connsiteY2" fmla="*/ 2052315 h 2052315"/>
              <a:gd name="connsiteX3" fmla="*/ 3630636 w 4078058"/>
              <a:gd name="connsiteY3" fmla="*/ 2052315 h 2052315"/>
              <a:gd name="connsiteX4" fmla="*/ 3631307 w 4078058"/>
              <a:gd name="connsiteY4" fmla="*/ 2039029 h 2052315"/>
              <a:gd name="connsiteX5" fmla="*/ 2039029 w 4078058"/>
              <a:gd name="connsiteY5" fmla="*/ 446751 h 2052315"/>
              <a:gd name="connsiteX6" fmla="*/ 446751 w 4078058"/>
              <a:gd name="connsiteY6" fmla="*/ 2039029 h 2052315"/>
              <a:gd name="connsiteX7" fmla="*/ 447422 w 4078058"/>
              <a:gd name="connsiteY7" fmla="*/ 2052315 h 2052315"/>
              <a:gd name="connsiteX8" fmla="*/ 671 w 4078058"/>
              <a:gd name="connsiteY8" fmla="*/ 2052315 h 2052315"/>
              <a:gd name="connsiteX9" fmla="*/ 0 w 4078058"/>
              <a:gd name="connsiteY9" fmla="*/ 2039029 h 2052315"/>
              <a:gd name="connsiteX10" fmla="*/ 2039029 w 4078058"/>
              <a:gd name="connsiteY10" fmla="*/ 0 h 2052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78058" h="2052315">
                <a:moveTo>
                  <a:pt x="2039029" y="0"/>
                </a:moveTo>
                <a:cubicBezTo>
                  <a:pt x="3165154" y="0"/>
                  <a:pt x="4078058" y="912904"/>
                  <a:pt x="4078058" y="2039029"/>
                </a:cubicBezTo>
                <a:lnTo>
                  <a:pt x="4077387" y="2052315"/>
                </a:lnTo>
                <a:lnTo>
                  <a:pt x="3630636" y="2052315"/>
                </a:lnTo>
                <a:lnTo>
                  <a:pt x="3631307" y="2039029"/>
                </a:lnTo>
                <a:cubicBezTo>
                  <a:pt x="3631307" y="1159638"/>
                  <a:pt x="2918420" y="446751"/>
                  <a:pt x="2039029" y="446751"/>
                </a:cubicBezTo>
                <a:cubicBezTo>
                  <a:pt x="1159638" y="446751"/>
                  <a:pt x="446751" y="1159638"/>
                  <a:pt x="446751" y="2039029"/>
                </a:cubicBezTo>
                <a:lnTo>
                  <a:pt x="447422" y="2052315"/>
                </a:lnTo>
                <a:lnTo>
                  <a:pt x="671" y="2052315"/>
                </a:lnTo>
                <a:lnTo>
                  <a:pt x="0" y="2039029"/>
                </a:lnTo>
                <a:cubicBezTo>
                  <a:pt x="0" y="912904"/>
                  <a:pt x="912904" y="0"/>
                  <a:pt x="2039029" y="0"/>
                </a:cubicBezTo>
                <a:close/>
              </a:path>
            </a:pathLst>
          </a:custGeom>
          <a:solidFill>
            <a:srgbClr val="00E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8" name="Freeform 14"/>
          <p:cNvSpPr/>
          <p:nvPr/>
        </p:nvSpPr>
        <p:spPr>
          <a:xfrm rot="10800000">
            <a:off x="5307580" y="3440160"/>
            <a:ext cx="1908000" cy="936000"/>
          </a:xfrm>
          <a:custGeom>
            <a:avLst/>
            <a:gdLst>
              <a:gd name="connsiteX0" fmla="*/ 2039029 w 4078058"/>
              <a:gd name="connsiteY0" fmla="*/ 0 h 2052315"/>
              <a:gd name="connsiteX1" fmla="*/ 4078058 w 4078058"/>
              <a:gd name="connsiteY1" fmla="*/ 2039029 h 2052315"/>
              <a:gd name="connsiteX2" fmla="*/ 4077387 w 4078058"/>
              <a:gd name="connsiteY2" fmla="*/ 2052315 h 2052315"/>
              <a:gd name="connsiteX3" fmla="*/ 3630636 w 4078058"/>
              <a:gd name="connsiteY3" fmla="*/ 2052315 h 2052315"/>
              <a:gd name="connsiteX4" fmla="*/ 3631307 w 4078058"/>
              <a:gd name="connsiteY4" fmla="*/ 2039029 h 2052315"/>
              <a:gd name="connsiteX5" fmla="*/ 2039029 w 4078058"/>
              <a:gd name="connsiteY5" fmla="*/ 446751 h 2052315"/>
              <a:gd name="connsiteX6" fmla="*/ 446751 w 4078058"/>
              <a:gd name="connsiteY6" fmla="*/ 2039029 h 2052315"/>
              <a:gd name="connsiteX7" fmla="*/ 447422 w 4078058"/>
              <a:gd name="connsiteY7" fmla="*/ 2052315 h 2052315"/>
              <a:gd name="connsiteX8" fmla="*/ 671 w 4078058"/>
              <a:gd name="connsiteY8" fmla="*/ 2052315 h 2052315"/>
              <a:gd name="connsiteX9" fmla="*/ 0 w 4078058"/>
              <a:gd name="connsiteY9" fmla="*/ 2039029 h 2052315"/>
              <a:gd name="connsiteX10" fmla="*/ 2039029 w 4078058"/>
              <a:gd name="connsiteY10" fmla="*/ 0 h 2052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78058" h="2052315">
                <a:moveTo>
                  <a:pt x="2039029" y="0"/>
                </a:moveTo>
                <a:cubicBezTo>
                  <a:pt x="3165154" y="0"/>
                  <a:pt x="4078058" y="912904"/>
                  <a:pt x="4078058" y="2039029"/>
                </a:cubicBezTo>
                <a:lnTo>
                  <a:pt x="4077387" y="2052315"/>
                </a:lnTo>
                <a:lnTo>
                  <a:pt x="3630636" y="2052315"/>
                </a:lnTo>
                <a:lnTo>
                  <a:pt x="3631307" y="2039029"/>
                </a:lnTo>
                <a:cubicBezTo>
                  <a:pt x="3631307" y="1159638"/>
                  <a:pt x="2918420" y="446751"/>
                  <a:pt x="2039029" y="446751"/>
                </a:cubicBezTo>
                <a:cubicBezTo>
                  <a:pt x="1159638" y="446751"/>
                  <a:pt x="446751" y="1159638"/>
                  <a:pt x="446751" y="2039029"/>
                </a:cubicBezTo>
                <a:lnTo>
                  <a:pt x="447422" y="2052315"/>
                </a:lnTo>
                <a:lnTo>
                  <a:pt x="671" y="2052315"/>
                </a:lnTo>
                <a:lnTo>
                  <a:pt x="0" y="2039029"/>
                </a:lnTo>
                <a:cubicBezTo>
                  <a:pt x="0" y="912904"/>
                  <a:pt x="912904" y="0"/>
                  <a:pt x="2039029" y="0"/>
                </a:cubicBezTo>
                <a:close/>
              </a:path>
            </a:pathLst>
          </a:custGeom>
          <a:solidFill>
            <a:srgbClr val="00E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9" name="Freeform 16"/>
          <p:cNvSpPr/>
          <p:nvPr/>
        </p:nvSpPr>
        <p:spPr>
          <a:xfrm>
            <a:off x="7013975" y="2481845"/>
            <a:ext cx="1908000" cy="936000"/>
          </a:xfrm>
          <a:custGeom>
            <a:avLst/>
            <a:gdLst>
              <a:gd name="connsiteX0" fmla="*/ 2039029 w 4078058"/>
              <a:gd name="connsiteY0" fmla="*/ 0 h 2052315"/>
              <a:gd name="connsiteX1" fmla="*/ 4078058 w 4078058"/>
              <a:gd name="connsiteY1" fmla="*/ 2039029 h 2052315"/>
              <a:gd name="connsiteX2" fmla="*/ 4077387 w 4078058"/>
              <a:gd name="connsiteY2" fmla="*/ 2052315 h 2052315"/>
              <a:gd name="connsiteX3" fmla="*/ 3630636 w 4078058"/>
              <a:gd name="connsiteY3" fmla="*/ 2052315 h 2052315"/>
              <a:gd name="connsiteX4" fmla="*/ 3631307 w 4078058"/>
              <a:gd name="connsiteY4" fmla="*/ 2039029 h 2052315"/>
              <a:gd name="connsiteX5" fmla="*/ 2039029 w 4078058"/>
              <a:gd name="connsiteY5" fmla="*/ 446751 h 2052315"/>
              <a:gd name="connsiteX6" fmla="*/ 446751 w 4078058"/>
              <a:gd name="connsiteY6" fmla="*/ 2039029 h 2052315"/>
              <a:gd name="connsiteX7" fmla="*/ 447422 w 4078058"/>
              <a:gd name="connsiteY7" fmla="*/ 2052315 h 2052315"/>
              <a:gd name="connsiteX8" fmla="*/ 671 w 4078058"/>
              <a:gd name="connsiteY8" fmla="*/ 2052315 h 2052315"/>
              <a:gd name="connsiteX9" fmla="*/ 0 w 4078058"/>
              <a:gd name="connsiteY9" fmla="*/ 2039029 h 2052315"/>
              <a:gd name="connsiteX10" fmla="*/ 2039029 w 4078058"/>
              <a:gd name="connsiteY10" fmla="*/ 0 h 2052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78058" h="2052315">
                <a:moveTo>
                  <a:pt x="2039029" y="0"/>
                </a:moveTo>
                <a:cubicBezTo>
                  <a:pt x="3165154" y="0"/>
                  <a:pt x="4078058" y="912904"/>
                  <a:pt x="4078058" y="2039029"/>
                </a:cubicBezTo>
                <a:lnTo>
                  <a:pt x="4077387" y="2052315"/>
                </a:lnTo>
                <a:lnTo>
                  <a:pt x="3630636" y="2052315"/>
                </a:lnTo>
                <a:lnTo>
                  <a:pt x="3631307" y="2039029"/>
                </a:lnTo>
                <a:cubicBezTo>
                  <a:pt x="3631307" y="1159638"/>
                  <a:pt x="2918420" y="446751"/>
                  <a:pt x="2039029" y="446751"/>
                </a:cubicBezTo>
                <a:cubicBezTo>
                  <a:pt x="1159638" y="446751"/>
                  <a:pt x="446751" y="1159638"/>
                  <a:pt x="446751" y="2039029"/>
                </a:cubicBezTo>
                <a:lnTo>
                  <a:pt x="447422" y="2052315"/>
                </a:lnTo>
                <a:lnTo>
                  <a:pt x="671" y="2052315"/>
                </a:lnTo>
                <a:lnTo>
                  <a:pt x="0" y="2039029"/>
                </a:lnTo>
                <a:cubicBezTo>
                  <a:pt x="0" y="912904"/>
                  <a:pt x="912904" y="0"/>
                  <a:pt x="2039029" y="0"/>
                </a:cubicBezTo>
                <a:close/>
              </a:path>
            </a:pathLst>
          </a:custGeom>
          <a:solidFill>
            <a:srgbClr val="00E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grpSp>
        <p:nvGrpSpPr>
          <p:cNvPr id="10" name="Group 19"/>
          <p:cNvGrpSpPr>
            <a:grpSpLocks noChangeAspect="1"/>
          </p:cNvGrpSpPr>
          <p:nvPr/>
        </p:nvGrpSpPr>
        <p:grpSpPr>
          <a:xfrm>
            <a:off x="925987" y="3309798"/>
            <a:ext cx="468000" cy="468000"/>
            <a:chOff x="1382806" y="3668806"/>
            <a:chExt cx="3025588" cy="3025588"/>
          </a:xfrm>
        </p:grpSpPr>
        <p:sp>
          <p:nvSpPr>
            <p:cNvPr id="11" name="Rectangle 20"/>
            <p:cNvSpPr/>
            <p:nvPr/>
          </p:nvSpPr>
          <p:spPr>
            <a:xfrm>
              <a:off x="1382806" y="3668806"/>
              <a:ext cx="3025588" cy="3025588"/>
            </a:xfrm>
            <a:prstGeom prst="rect">
              <a:avLst/>
            </a:prstGeom>
            <a:solidFill>
              <a:srgbClr val="00E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2" name="Freeform 21"/>
            <p:cNvSpPr/>
            <p:nvPr/>
          </p:nvSpPr>
          <p:spPr>
            <a:xfrm>
              <a:off x="2338093" y="4265700"/>
              <a:ext cx="1180970" cy="1933171"/>
            </a:xfrm>
            <a:custGeom>
              <a:avLst/>
              <a:gdLst/>
              <a:ahLst/>
              <a:cxnLst/>
              <a:rect l="l" t="t" r="r" b="b"/>
              <a:pathLst>
                <a:path w="1180970" h="1933171">
                  <a:moveTo>
                    <a:pt x="634994" y="0"/>
                  </a:moveTo>
                  <a:cubicBezTo>
                    <a:pt x="672579" y="0"/>
                    <a:pt x="702993" y="742"/>
                    <a:pt x="726237" y="2226"/>
                  </a:cubicBezTo>
                  <a:cubicBezTo>
                    <a:pt x="749481" y="3709"/>
                    <a:pt x="767037" y="6182"/>
                    <a:pt x="778906" y="9644"/>
                  </a:cubicBezTo>
                  <a:cubicBezTo>
                    <a:pt x="790775" y="13106"/>
                    <a:pt x="798688" y="17804"/>
                    <a:pt x="802644" y="23738"/>
                  </a:cubicBezTo>
                  <a:cubicBezTo>
                    <a:pt x="806600" y="29673"/>
                    <a:pt x="808579" y="37091"/>
                    <a:pt x="808579" y="45993"/>
                  </a:cubicBezTo>
                  <a:lnTo>
                    <a:pt x="808579" y="1631994"/>
                  </a:lnTo>
                  <a:lnTo>
                    <a:pt x="1121624" y="1631994"/>
                  </a:lnTo>
                  <a:cubicBezTo>
                    <a:pt x="1130526" y="1631994"/>
                    <a:pt x="1138686" y="1634714"/>
                    <a:pt x="1146104" y="1640154"/>
                  </a:cubicBezTo>
                  <a:cubicBezTo>
                    <a:pt x="1153523" y="1645594"/>
                    <a:pt x="1159952" y="1654248"/>
                    <a:pt x="1165392" y="1666117"/>
                  </a:cubicBezTo>
                  <a:cubicBezTo>
                    <a:pt x="1170832" y="1677986"/>
                    <a:pt x="1174788" y="1693564"/>
                    <a:pt x="1177261" y="1712852"/>
                  </a:cubicBezTo>
                  <a:cubicBezTo>
                    <a:pt x="1179733" y="1732139"/>
                    <a:pt x="1180970" y="1756124"/>
                    <a:pt x="1180970" y="1784808"/>
                  </a:cubicBezTo>
                  <a:cubicBezTo>
                    <a:pt x="1180970" y="1812502"/>
                    <a:pt x="1179486" y="1835993"/>
                    <a:pt x="1176519" y="1855280"/>
                  </a:cubicBezTo>
                  <a:cubicBezTo>
                    <a:pt x="1173552" y="1874567"/>
                    <a:pt x="1169348" y="1889898"/>
                    <a:pt x="1163908" y="1901273"/>
                  </a:cubicBezTo>
                  <a:cubicBezTo>
                    <a:pt x="1158468" y="1912647"/>
                    <a:pt x="1152286" y="1920807"/>
                    <a:pt x="1145363" y="1925753"/>
                  </a:cubicBezTo>
                  <a:cubicBezTo>
                    <a:pt x="1138439" y="1930698"/>
                    <a:pt x="1130526" y="1933171"/>
                    <a:pt x="1121624" y="1933171"/>
                  </a:cubicBezTo>
                  <a:lnTo>
                    <a:pt x="62312" y="1933171"/>
                  </a:lnTo>
                  <a:cubicBezTo>
                    <a:pt x="54400" y="1933171"/>
                    <a:pt x="46982" y="1930698"/>
                    <a:pt x="40058" y="1925753"/>
                  </a:cubicBezTo>
                  <a:cubicBezTo>
                    <a:pt x="33134" y="1920807"/>
                    <a:pt x="26953" y="1912647"/>
                    <a:pt x="21513" y="1901273"/>
                  </a:cubicBezTo>
                  <a:cubicBezTo>
                    <a:pt x="16073" y="1889898"/>
                    <a:pt x="11869" y="1874567"/>
                    <a:pt x="8902" y="1855280"/>
                  </a:cubicBezTo>
                  <a:cubicBezTo>
                    <a:pt x="5934" y="1835993"/>
                    <a:pt x="4451" y="1812502"/>
                    <a:pt x="4451" y="1784808"/>
                  </a:cubicBezTo>
                  <a:cubicBezTo>
                    <a:pt x="4451" y="1756124"/>
                    <a:pt x="5687" y="1732139"/>
                    <a:pt x="8160" y="1712852"/>
                  </a:cubicBezTo>
                  <a:cubicBezTo>
                    <a:pt x="10633" y="1693564"/>
                    <a:pt x="14589" y="1677986"/>
                    <a:pt x="20029" y="1666117"/>
                  </a:cubicBezTo>
                  <a:cubicBezTo>
                    <a:pt x="25469" y="1654248"/>
                    <a:pt x="31651" y="1645594"/>
                    <a:pt x="38574" y="1640154"/>
                  </a:cubicBezTo>
                  <a:cubicBezTo>
                    <a:pt x="45498" y="1634714"/>
                    <a:pt x="53411" y="1631994"/>
                    <a:pt x="62312" y="1631994"/>
                  </a:cubicBezTo>
                  <a:lnTo>
                    <a:pt x="419867" y="1631994"/>
                  </a:lnTo>
                  <a:lnTo>
                    <a:pt x="419867" y="382777"/>
                  </a:lnTo>
                  <a:lnTo>
                    <a:pt x="111272" y="553394"/>
                  </a:lnTo>
                  <a:cubicBezTo>
                    <a:pt x="88523" y="564274"/>
                    <a:pt x="69978" y="570951"/>
                    <a:pt x="55636" y="573423"/>
                  </a:cubicBezTo>
                  <a:cubicBezTo>
                    <a:pt x="41294" y="575896"/>
                    <a:pt x="29920" y="572929"/>
                    <a:pt x="21513" y="564522"/>
                  </a:cubicBezTo>
                  <a:cubicBezTo>
                    <a:pt x="13105" y="556114"/>
                    <a:pt x="7418" y="541525"/>
                    <a:pt x="4451" y="520755"/>
                  </a:cubicBezTo>
                  <a:cubicBezTo>
                    <a:pt x="1484" y="499984"/>
                    <a:pt x="0" y="470806"/>
                    <a:pt x="0" y="433220"/>
                  </a:cubicBezTo>
                  <a:cubicBezTo>
                    <a:pt x="0" y="409482"/>
                    <a:pt x="494" y="389948"/>
                    <a:pt x="1484" y="374617"/>
                  </a:cubicBezTo>
                  <a:cubicBezTo>
                    <a:pt x="2473" y="359286"/>
                    <a:pt x="4945" y="346181"/>
                    <a:pt x="8902" y="335301"/>
                  </a:cubicBezTo>
                  <a:cubicBezTo>
                    <a:pt x="12858" y="324421"/>
                    <a:pt x="18298" y="315519"/>
                    <a:pt x="25222" y="308595"/>
                  </a:cubicBezTo>
                  <a:cubicBezTo>
                    <a:pt x="32145" y="301672"/>
                    <a:pt x="41542" y="294254"/>
                    <a:pt x="53411" y="286341"/>
                  </a:cubicBezTo>
                  <a:lnTo>
                    <a:pt x="465860" y="19288"/>
                  </a:lnTo>
                  <a:cubicBezTo>
                    <a:pt x="470805" y="15331"/>
                    <a:pt x="476987" y="12117"/>
                    <a:pt x="484405" y="9644"/>
                  </a:cubicBezTo>
                  <a:cubicBezTo>
                    <a:pt x="491823" y="7171"/>
                    <a:pt x="501467" y="5193"/>
                    <a:pt x="513336" y="3709"/>
                  </a:cubicBezTo>
                  <a:cubicBezTo>
                    <a:pt x="525205" y="2226"/>
                    <a:pt x="540783" y="1237"/>
                    <a:pt x="560070" y="742"/>
                  </a:cubicBezTo>
                  <a:cubicBezTo>
                    <a:pt x="579358" y="248"/>
                    <a:pt x="604332" y="0"/>
                    <a:pt x="63499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sp>
          <p:nvSpPr>
            <p:cNvPr id="13" name="Freeform 22"/>
            <p:cNvSpPr/>
            <p:nvPr/>
          </p:nvSpPr>
          <p:spPr>
            <a:xfrm>
              <a:off x="2361975" y="4296064"/>
              <a:ext cx="2046419" cy="2398330"/>
            </a:xfrm>
            <a:custGeom>
              <a:avLst/>
              <a:gdLst>
                <a:gd name="connsiteX0" fmla="*/ 395986 w 2046419"/>
                <a:gd name="connsiteY0" fmla="*/ 352414 h 2398330"/>
                <a:gd name="connsiteX1" fmla="*/ 395987 w 2046419"/>
                <a:gd name="connsiteY1" fmla="*/ 879025 h 2398330"/>
                <a:gd name="connsiteX2" fmla="*/ 0 w 2046419"/>
                <a:gd name="connsiteY2" fmla="*/ 535520 h 2398330"/>
                <a:gd name="connsiteX3" fmla="*/ 12468 w 2046419"/>
                <a:gd name="connsiteY3" fmla="*/ 542690 h 2398330"/>
                <a:gd name="connsiteX4" fmla="*/ 31755 w 2046419"/>
                <a:gd name="connsiteY4" fmla="*/ 543060 h 2398330"/>
                <a:gd name="connsiteX5" fmla="*/ 87391 w 2046419"/>
                <a:gd name="connsiteY5" fmla="*/ 523032 h 2398330"/>
                <a:gd name="connsiteX6" fmla="*/ 780529 w 2046419"/>
                <a:gd name="connsiteY6" fmla="*/ 0 h 2398330"/>
                <a:gd name="connsiteX7" fmla="*/ 2046419 w 2046419"/>
                <a:gd name="connsiteY7" fmla="*/ 1098117 h 2398330"/>
                <a:gd name="connsiteX8" fmla="*/ 2046419 w 2046419"/>
                <a:gd name="connsiteY8" fmla="*/ 2398330 h 2398330"/>
                <a:gd name="connsiteX9" fmla="*/ 599559 w 2046419"/>
                <a:gd name="connsiteY9" fmla="*/ 2398330 h 2398330"/>
                <a:gd name="connsiteX10" fmla="*/ 22023 w 2046419"/>
                <a:gd name="connsiteY10" fmla="*/ 1897337 h 2398330"/>
                <a:gd name="connsiteX11" fmla="*/ 38430 w 2046419"/>
                <a:gd name="connsiteY11" fmla="*/ 1902806 h 2398330"/>
                <a:gd name="connsiteX12" fmla="*/ 1097742 w 2046419"/>
                <a:gd name="connsiteY12" fmla="*/ 1902806 h 2398330"/>
                <a:gd name="connsiteX13" fmla="*/ 1121481 w 2046419"/>
                <a:gd name="connsiteY13" fmla="*/ 1895388 h 2398330"/>
                <a:gd name="connsiteX14" fmla="*/ 1140026 w 2046419"/>
                <a:gd name="connsiteY14" fmla="*/ 1870908 h 2398330"/>
                <a:gd name="connsiteX15" fmla="*/ 1152637 w 2046419"/>
                <a:gd name="connsiteY15" fmla="*/ 1824915 h 2398330"/>
                <a:gd name="connsiteX16" fmla="*/ 1157088 w 2046419"/>
                <a:gd name="connsiteY16" fmla="*/ 1754443 h 2398330"/>
                <a:gd name="connsiteX17" fmla="*/ 1153379 w 2046419"/>
                <a:gd name="connsiteY17" fmla="*/ 1682487 h 2398330"/>
                <a:gd name="connsiteX18" fmla="*/ 1141510 w 2046419"/>
                <a:gd name="connsiteY18" fmla="*/ 1635752 h 2398330"/>
                <a:gd name="connsiteX19" fmla="*/ 1122222 w 2046419"/>
                <a:gd name="connsiteY19" fmla="*/ 1609789 h 2398330"/>
                <a:gd name="connsiteX20" fmla="*/ 1097742 w 2046419"/>
                <a:gd name="connsiteY20" fmla="*/ 1601629 h 2398330"/>
                <a:gd name="connsiteX21" fmla="*/ 784697 w 2046419"/>
                <a:gd name="connsiteY21" fmla="*/ 1601629 h 2398330"/>
                <a:gd name="connsiteX22" fmla="*/ 784697 w 2046419"/>
                <a:gd name="connsiteY22" fmla="*/ 15628 h 2398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46419" h="2398330">
                  <a:moveTo>
                    <a:pt x="395986" y="352414"/>
                  </a:moveTo>
                  <a:lnTo>
                    <a:pt x="395987" y="879025"/>
                  </a:lnTo>
                  <a:lnTo>
                    <a:pt x="0" y="535520"/>
                  </a:lnTo>
                  <a:lnTo>
                    <a:pt x="12468" y="542690"/>
                  </a:lnTo>
                  <a:cubicBezTo>
                    <a:pt x="18154" y="544173"/>
                    <a:pt x="24585" y="544297"/>
                    <a:pt x="31755" y="543060"/>
                  </a:cubicBezTo>
                  <a:cubicBezTo>
                    <a:pt x="46097" y="540588"/>
                    <a:pt x="64642" y="533911"/>
                    <a:pt x="87391" y="523032"/>
                  </a:cubicBezTo>
                  <a:close/>
                  <a:moveTo>
                    <a:pt x="780529" y="0"/>
                  </a:moveTo>
                  <a:lnTo>
                    <a:pt x="2046419" y="1098117"/>
                  </a:lnTo>
                  <a:lnTo>
                    <a:pt x="2046419" y="2398330"/>
                  </a:lnTo>
                  <a:lnTo>
                    <a:pt x="599559" y="2398330"/>
                  </a:lnTo>
                  <a:lnTo>
                    <a:pt x="22023" y="1897337"/>
                  </a:lnTo>
                  <a:lnTo>
                    <a:pt x="38430" y="1902806"/>
                  </a:lnTo>
                  <a:lnTo>
                    <a:pt x="1097742" y="1902806"/>
                  </a:lnTo>
                  <a:cubicBezTo>
                    <a:pt x="1106644" y="1902806"/>
                    <a:pt x="1114557" y="1900333"/>
                    <a:pt x="1121481" y="1895388"/>
                  </a:cubicBezTo>
                  <a:cubicBezTo>
                    <a:pt x="1128404" y="1890442"/>
                    <a:pt x="1134586" y="1882282"/>
                    <a:pt x="1140026" y="1870908"/>
                  </a:cubicBezTo>
                  <a:cubicBezTo>
                    <a:pt x="1145466" y="1859533"/>
                    <a:pt x="1149670" y="1844202"/>
                    <a:pt x="1152637" y="1824915"/>
                  </a:cubicBezTo>
                  <a:cubicBezTo>
                    <a:pt x="1155604" y="1805628"/>
                    <a:pt x="1157088" y="1782137"/>
                    <a:pt x="1157088" y="1754443"/>
                  </a:cubicBezTo>
                  <a:cubicBezTo>
                    <a:pt x="1157088" y="1725759"/>
                    <a:pt x="1155851" y="1701774"/>
                    <a:pt x="1153379" y="1682487"/>
                  </a:cubicBezTo>
                  <a:cubicBezTo>
                    <a:pt x="1150906" y="1663199"/>
                    <a:pt x="1146950" y="1647621"/>
                    <a:pt x="1141510" y="1635752"/>
                  </a:cubicBezTo>
                  <a:cubicBezTo>
                    <a:pt x="1136070" y="1623883"/>
                    <a:pt x="1129641" y="1615229"/>
                    <a:pt x="1122222" y="1609789"/>
                  </a:cubicBezTo>
                  <a:cubicBezTo>
                    <a:pt x="1114804" y="1604349"/>
                    <a:pt x="1106644" y="1601629"/>
                    <a:pt x="1097742" y="1601629"/>
                  </a:cubicBezTo>
                  <a:lnTo>
                    <a:pt x="784697" y="1601629"/>
                  </a:lnTo>
                  <a:lnTo>
                    <a:pt x="784697" y="15628"/>
                  </a:lnTo>
                  <a:close/>
                </a:path>
              </a:pathLst>
            </a:custGeom>
            <a:solidFill>
              <a:srgbClr val="0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grpSp>
      <p:grpSp>
        <p:nvGrpSpPr>
          <p:cNvPr id="14" name="Group 23"/>
          <p:cNvGrpSpPr>
            <a:grpSpLocks noChangeAspect="1"/>
          </p:cNvGrpSpPr>
          <p:nvPr/>
        </p:nvGrpSpPr>
        <p:grpSpPr>
          <a:xfrm>
            <a:off x="2644827" y="3309798"/>
            <a:ext cx="468000" cy="468000"/>
            <a:chOff x="1382807" y="174388"/>
            <a:chExt cx="3025589" cy="3025589"/>
          </a:xfrm>
        </p:grpSpPr>
        <p:sp>
          <p:nvSpPr>
            <p:cNvPr id="15" name="Rectangle 24"/>
            <p:cNvSpPr/>
            <p:nvPr/>
          </p:nvSpPr>
          <p:spPr>
            <a:xfrm>
              <a:off x="1382807" y="174388"/>
              <a:ext cx="3025588" cy="3025588"/>
            </a:xfrm>
            <a:prstGeom prst="rect">
              <a:avLst/>
            </a:prstGeom>
            <a:solidFill>
              <a:srgbClr val="00E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6" name="Freeform 25"/>
            <p:cNvSpPr/>
            <p:nvPr/>
          </p:nvSpPr>
          <p:spPr>
            <a:xfrm>
              <a:off x="2249080" y="750510"/>
              <a:ext cx="1287791" cy="1953942"/>
            </a:xfrm>
            <a:custGeom>
              <a:avLst/>
              <a:gdLst/>
              <a:ahLst/>
              <a:cxnLst/>
              <a:rect l="l" t="t" r="r" b="b"/>
              <a:pathLst>
                <a:path w="1287791" h="1953942">
                  <a:moveTo>
                    <a:pt x="615707" y="0"/>
                  </a:moveTo>
                  <a:cubicBezTo>
                    <a:pt x="715605" y="0"/>
                    <a:pt x="802891" y="12611"/>
                    <a:pt x="877568" y="37833"/>
                  </a:cubicBezTo>
                  <a:cubicBezTo>
                    <a:pt x="952244" y="63055"/>
                    <a:pt x="1014309" y="98167"/>
                    <a:pt x="1063763" y="143171"/>
                  </a:cubicBezTo>
                  <a:cubicBezTo>
                    <a:pt x="1113217" y="188174"/>
                    <a:pt x="1150061" y="241585"/>
                    <a:pt x="1174294" y="303403"/>
                  </a:cubicBezTo>
                  <a:cubicBezTo>
                    <a:pt x="1198526" y="365221"/>
                    <a:pt x="1210642" y="431737"/>
                    <a:pt x="1210642" y="502951"/>
                  </a:cubicBezTo>
                  <a:cubicBezTo>
                    <a:pt x="1210642" y="565264"/>
                    <a:pt x="1204708" y="626587"/>
                    <a:pt x="1192839" y="686921"/>
                  </a:cubicBezTo>
                  <a:cubicBezTo>
                    <a:pt x="1180970" y="747256"/>
                    <a:pt x="1156243" y="812288"/>
                    <a:pt x="1118657" y="882019"/>
                  </a:cubicBezTo>
                  <a:cubicBezTo>
                    <a:pt x="1081072" y="951749"/>
                    <a:pt x="1028156" y="1028898"/>
                    <a:pt x="959909" y="1113465"/>
                  </a:cubicBezTo>
                  <a:cubicBezTo>
                    <a:pt x="891662" y="1198032"/>
                    <a:pt x="801161" y="1296199"/>
                    <a:pt x="688405" y="1407966"/>
                  </a:cubicBezTo>
                  <a:lnTo>
                    <a:pt x="464376" y="1637928"/>
                  </a:lnTo>
                  <a:lnTo>
                    <a:pt x="1221028" y="1637928"/>
                  </a:lnTo>
                  <a:cubicBezTo>
                    <a:pt x="1230919" y="1637928"/>
                    <a:pt x="1240068" y="1640896"/>
                    <a:pt x="1248475" y="1646830"/>
                  </a:cubicBezTo>
                  <a:cubicBezTo>
                    <a:pt x="1256882" y="1652765"/>
                    <a:pt x="1264053" y="1661914"/>
                    <a:pt x="1269988" y="1674277"/>
                  </a:cubicBezTo>
                  <a:cubicBezTo>
                    <a:pt x="1275922" y="1686641"/>
                    <a:pt x="1280373" y="1702961"/>
                    <a:pt x="1283340" y="1723237"/>
                  </a:cubicBezTo>
                  <a:cubicBezTo>
                    <a:pt x="1286308" y="1743513"/>
                    <a:pt x="1287791" y="1767499"/>
                    <a:pt x="1287791" y="1795193"/>
                  </a:cubicBezTo>
                  <a:cubicBezTo>
                    <a:pt x="1287791" y="1823877"/>
                    <a:pt x="1286555" y="1848357"/>
                    <a:pt x="1284082" y="1868633"/>
                  </a:cubicBezTo>
                  <a:cubicBezTo>
                    <a:pt x="1281609" y="1888909"/>
                    <a:pt x="1277900" y="1905476"/>
                    <a:pt x="1272955" y="1918335"/>
                  </a:cubicBezTo>
                  <a:cubicBezTo>
                    <a:pt x="1268010" y="1931193"/>
                    <a:pt x="1261580" y="1940342"/>
                    <a:pt x="1253668" y="1945782"/>
                  </a:cubicBezTo>
                  <a:cubicBezTo>
                    <a:pt x="1245755" y="1951222"/>
                    <a:pt x="1236853" y="1953942"/>
                    <a:pt x="1226962" y="1953942"/>
                  </a:cubicBezTo>
                  <a:lnTo>
                    <a:pt x="123141" y="1953942"/>
                  </a:lnTo>
                  <a:cubicBezTo>
                    <a:pt x="101382" y="1953942"/>
                    <a:pt x="82589" y="1951963"/>
                    <a:pt x="66764" y="1948007"/>
                  </a:cubicBezTo>
                  <a:cubicBezTo>
                    <a:pt x="50938" y="1944051"/>
                    <a:pt x="38080" y="1936385"/>
                    <a:pt x="28189" y="1925011"/>
                  </a:cubicBezTo>
                  <a:cubicBezTo>
                    <a:pt x="18298" y="1913636"/>
                    <a:pt x="11127" y="1897069"/>
                    <a:pt x="6676" y="1875309"/>
                  </a:cubicBezTo>
                  <a:cubicBezTo>
                    <a:pt x="2226" y="1853549"/>
                    <a:pt x="0" y="1825360"/>
                    <a:pt x="0" y="1790742"/>
                  </a:cubicBezTo>
                  <a:cubicBezTo>
                    <a:pt x="0" y="1758103"/>
                    <a:pt x="1484" y="1730161"/>
                    <a:pt x="4451" y="1706917"/>
                  </a:cubicBezTo>
                  <a:cubicBezTo>
                    <a:pt x="7418" y="1683674"/>
                    <a:pt x="12858" y="1662903"/>
                    <a:pt x="20771" y="1644605"/>
                  </a:cubicBezTo>
                  <a:cubicBezTo>
                    <a:pt x="28684" y="1626307"/>
                    <a:pt x="38822" y="1608503"/>
                    <a:pt x="51185" y="1591194"/>
                  </a:cubicBezTo>
                  <a:cubicBezTo>
                    <a:pt x="63549" y="1573885"/>
                    <a:pt x="79622" y="1554845"/>
                    <a:pt x="99403" y="1534074"/>
                  </a:cubicBezTo>
                  <a:lnTo>
                    <a:pt x="431737" y="1178003"/>
                  </a:lnTo>
                  <a:cubicBezTo>
                    <a:pt x="498005" y="1108767"/>
                    <a:pt x="551416" y="1045713"/>
                    <a:pt x="591969" y="988840"/>
                  </a:cubicBezTo>
                  <a:cubicBezTo>
                    <a:pt x="632521" y="931968"/>
                    <a:pt x="664172" y="880041"/>
                    <a:pt x="686921" y="833059"/>
                  </a:cubicBezTo>
                  <a:cubicBezTo>
                    <a:pt x="709670" y="786077"/>
                    <a:pt x="725248" y="742805"/>
                    <a:pt x="733655" y="703241"/>
                  </a:cubicBezTo>
                  <a:cubicBezTo>
                    <a:pt x="742063" y="663678"/>
                    <a:pt x="746266" y="626092"/>
                    <a:pt x="746266" y="590485"/>
                  </a:cubicBezTo>
                  <a:cubicBezTo>
                    <a:pt x="746266" y="557845"/>
                    <a:pt x="741074" y="526936"/>
                    <a:pt x="730688" y="497758"/>
                  </a:cubicBezTo>
                  <a:cubicBezTo>
                    <a:pt x="720303" y="468580"/>
                    <a:pt x="704972" y="443111"/>
                    <a:pt x="684696" y="421351"/>
                  </a:cubicBezTo>
                  <a:cubicBezTo>
                    <a:pt x="664419" y="399591"/>
                    <a:pt x="638950" y="382530"/>
                    <a:pt x="608289" y="370166"/>
                  </a:cubicBezTo>
                  <a:cubicBezTo>
                    <a:pt x="577627" y="357802"/>
                    <a:pt x="541525" y="351621"/>
                    <a:pt x="499984" y="351621"/>
                  </a:cubicBezTo>
                  <a:cubicBezTo>
                    <a:pt x="441627" y="351621"/>
                    <a:pt x="389948" y="359039"/>
                    <a:pt x="344944" y="373875"/>
                  </a:cubicBezTo>
                  <a:cubicBezTo>
                    <a:pt x="299941" y="388711"/>
                    <a:pt x="260377" y="405279"/>
                    <a:pt x="226254" y="423577"/>
                  </a:cubicBezTo>
                  <a:cubicBezTo>
                    <a:pt x="192130" y="441875"/>
                    <a:pt x="163694" y="458689"/>
                    <a:pt x="140945" y="474020"/>
                  </a:cubicBezTo>
                  <a:cubicBezTo>
                    <a:pt x="118196" y="489351"/>
                    <a:pt x="100392" y="497017"/>
                    <a:pt x="87534" y="497017"/>
                  </a:cubicBezTo>
                  <a:cubicBezTo>
                    <a:pt x="78633" y="497017"/>
                    <a:pt x="70967" y="494049"/>
                    <a:pt x="64538" y="488115"/>
                  </a:cubicBezTo>
                  <a:cubicBezTo>
                    <a:pt x="58109" y="482180"/>
                    <a:pt x="52916" y="472289"/>
                    <a:pt x="48960" y="458442"/>
                  </a:cubicBezTo>
                  <a:cubicBezTo>
                    <a:pt x="45004" y="444595"/>
                    <a:pt x="41789" y="426049"/>
                    <a:pt x="39316" y="402806"/>
                  </a:cubicBezTo>
                  <a:cubicBezTo>
                    <a:pt x="36844" y="379562"/>
                    <a:pt x="35607" y="351126"/>
                    <a:pt x="35607" y="317497"/>
                  </a:cubicBezTo>
                  <a:cubicBezTo>
                    <a:pt x="35607" y="294748"/>
                    <a:pt x="36349" y="275708"/>
                    <a:pt x="37833" y="260377"/>
                  </a:cubicBezTo>
                  <a:cubicBezTo>
                    <a:pt x="39316" y="245047"/>
                    <a:pt x="41542" y="231694"/>
                    <a:pt x="44509" y="220319"/>
                  </a:cubicBezTo>
                  <a:cubicBezTo>
                    <a:pt x="47476" y="208945"/>
                    <a:pt x="51433" y="199054"/>
                    <a:pt x="56378" y="190647"/>
                  </a:cubicBezTo>
                  <a:cubicBezTo>
                    <a:pt x="61324" y="182240"/>
                    <a:pt x="69978" y="172101"/>
                    <a:pt x="82342" y="160232"/>
                  </a:cubicBezTo>
                  <a:cubicBezTo>
                    <a:pt x="94705" y="148363"/>
                    <a:pt x="117454" y="133280"/>
                    <a:pt x="150589" y="114982"/>
                  </a:cubicBezTo>
                  <a:cubicBezTo>
                    <a:pt x="183723" y="96684"/>
                    <a:pt x="224523" y="78880"/>
                    <a:pt x="272988" y="61571"/>
                  </a:cubicBezTo>
                  <a:cubicBezTo>
                    <a:pt x="321453" y="44262"/>
                    <a:pt x="374864" y="29673"/>
                    <a:pt x="433220" y="17804"/>
                  </a:cubicBezTo>
                  <a:cubicBezTo>
                    <a:pt x="491576" y="5935"/>
                    <a:pt x="552405" y="0"/>
                    <a:pt x="61570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sp>
          <p:nvSpPr>
            <p:cNvPr id="17" name="TextBox 26"/>
            <p:cNvSpPr txBox="1"/>
            <p:nvPr/>
          </p:nvSpPr>
          <p:spPr>
            <a:xfrm>
              <a:off x="2292711" y="898530"/>
              <a:ext cx="2115685" cy="2301447"/>
            </a:xfrm>
            <a:custGeom>
              <a:avLst/>
              <a:gdLst>
                <a:gd name="connsiteX0" fmla="*/ 456353 w 2115685"/>
                <a:gd name="connsiteY0" fmla="*/ 203601 h 2301447"/>
                <a:gd name="connsiteX1" fmla="*/ 564658 w 2115685"/>
                <a:gd name="connsiteY1" fmla="*/ 222146 h 2301447"/>
                <a:gd name="connsiteX2" fmla="*/ 641065 w 2115685"/>
                <a:gd name="connsiteY2" fmla="*/ 273331 h 2301447"/>
                <a:gd name="connsiteX3" fmla="*/ 687057 w 2115685"/>
                <a:gd name="connsiteY3" fmla="*/ 349738 h 2301447"/>
                <a:gd name="connsiteX4" fmla="*/ 702635 w 2115685"/>
                <a:gd name="connsiteY4" fmla="*/ 442465 h 2301447"/>
                <a:gd name="connsiteX5" fmla="*/ 690024 w 2115685"/>
                <a:gd name="connsiteY5" fmla="*/ 555221 h 2301447"/>
                <a:gd name="connsiteX6" fmla="*/ 643290 w 2115685"/>
                <a:gd name="connsiteY6" fmla="*/ 685039 h 2301447"/>
                <a:gd name="connsiteX7" fmla="*/ 602490 w 2115685"/>
                <a:gd name="connsiteY7" fmla="*/ 759221 h 2301447"/>
                <a:gd name="connsiteX8" fmla="*/ 567532 w 2115685"/>
                <a:gd name="connsiteY8" fmla="*/ 811898 h 2301447"/>
                <a:gd name="connsiteX9" fmla="*/ 25852 w 2115685"/>
                <a:gd name="connsiteY9" fmla="*/ 342009 h 2301447"/>
                <a:gd name="connsiteX10" fmla="*/ 43903 w 2115685"/>
                <a:gd name="connsiteY10" fmla="*/ 348997 h 2301447"/>
                <a:gd name="connsiteX11" fmla="*/ 97314 w 2115685"/>
                <a:gd name="connsiteY11" fmla="*/ 326000 h 2301447"/>
                <a:gd name="connsiteX12" fmla="*/ 182623 w 2115685"/>
                <a:gd name="connsiteY12" fmla="*/ 275557 h 2301447"/>
                <a:gd name="connsiteX13" fmla="*/ 301313 w 2115685"/>
                <a:gd name="connsiteY13" fmla="*/ 225855 h 2301447"/>
                <a:gd name="connsiteX14" fmla="*/ 456353 w 2115685"/>
                <a:gd name="connsiteY14" fmla="*/ 203601 h 2301447"/>
                <a:gd name="connsiteX15" fmla="*/ 1024383 w 2115685"/>
                <a:gd name="connsiteY15" fmla="*/ 0 h 2301447"/>
                <a:gd name="connsiteX16" fmla="*/ 2115685 w 2115685"/>
                <a:gd name="connsiteY16" fmla="*/ 946668 h 2301447"/>
                <a:gd name="connsiteX17" fmla="*/ 2115685 w 2115685"/>
                <a:gd name="connsiteY17" fmla="*/ 2301447 h 2301447"/>
                <a:gd name="connsiteX18" fmla="*/ 593970 w 2115685"/>
                <a:gd name="connsiteY18" fmla="*/ 2301447 h 2301447"/>
                <a:gd name="connsiteX19" fmla="*/ 0 w 2115685"/>
                <a:gd name="connsiteY19" fmla="*/ 1786198 h 2301447"/>
                <a:gd name="connsiteX20" fmla="*/ 23133 w 2115685"/>
                <a:gd name="connsiteY20" fmla="*/ 1799988 h 2301447"/>
                <a:gd name="connsiteX21" fmla="*/ 79510 w 2115685"/>
                <a:gd name="connsiteY21" fmla="*/ 1805923 h 2301447"/>
                <a:gd name="connsiteX22" fmla="*/ 1183331 w 2115685"/>
                <a:gd name="connsiteY22" fmla="*/ 1805923 h 2301447"/>
                <a:gd name="connsiteX23" fmla="*/ 1210037 w 2115685"/>
                <a:gd name="connsiteY23" fmla="*/ 1797763 h 2301447"/>
                <a:gd name="connsiteX24" fmla="*/ 1229324 w 2115685"/>
                <a:gd name="connsiteY24" fmla="*/ 1770316 h 2301447"/>
                <a:gd name="connsiteX25" fmla="*/ 1240451 w 2115685"/>
                <a:gd name="connsiteY25" fmla="*/ 1720614 h 2301447"/>
                <a:gd name="connsiteX26" fmla="*/ 1244160 w 2115685"/>
                <a:gd name="connsiteY26" fmla="*/ 1647174 h 2301447"/>
                <a:gd name="connsiteX27" fmla="*/ 1239709 w 2115685"/>
                <a:gd name="connsiteY27" fmla="*/ 1575218 h 2301447"/>
                <a:gd name="connsiteX28" fmla="*/ 1226357 w 2115685"/>
                <a:gd name="connsiteY28" fmla="*/ 1526258 h 2301447"/>
                <a:gd name="connsiteX29" fmla="*/ 1204844 w 2115685"/>
                <a:gd name="connsiteY29" fmla="*/ 1498811 h 2301447"/>
                <a:gd name="connsiteX30" fmla="*/ 1177397 w 2115685"/>
                <a:gd name="connsiteY30" fmla="*/ 1489909 h 2301447"/>
                <a:gd name="connsiteX31" fmla="*/ 420745 w 2115685"/>
                <a:gd name="connsiteY31" fmla="*/ 1489909 h 2301447"/>
                <a:gd name="connsiteX32" fmla="*/ 644774 w 2115685"/>
                <a:gd name="connsiteY32" fmla="*/ 1259947 h 2301447"/>
                <a:gd name="connsiteX33" fmla="*/ 916278 w 2115685"/>
                <a:gd name="connsiteY33" fmla="*/ 965446 h 2301447"/>
                <a:gd name="connsiteX34" fmla="*/ 1075026 w 2115685"/>
                <a:gd name="connsiteY34" fmla="*/ 734000 h 2301447"/>
                <a:gd name="connsiteX35" fmla="*/ 1149208 w 2115685"/>
                <a:gd name="connsiteY35" fmla="*/ 538902 h 2301447"/>
                <a:gd name="connsiteX36" fmla="*/ 1167011 w 2115685"/>
                <a:gd name="connsiteY36" fmla="*/ 354932 h 2301447"/>
                <a:gd name="connsiteX37" fmla="*/ 1130663 w 2115685"/>
                <a:gd name="connsiteY37" fmla="*/ 155384 h 2301447"/>
                <a:gd name="connsiteX38" fmla="*/ 1084855 w 2115685"/>
                <a:gd name="connsiteY38" fmla="*/ 68962 h 230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115685" h="2301447">
                  <a:moveTo>
                    <a:pt x="456353" y="203601"/>
                  </a:moveTo>
                  <a:cubicBezTo>
                    <a:pt x="497894" y="203601"/>
                    <a:pt x="533996" y="209782"/>
                    <a:pt x="564658" y="222146"/>
                  </a:cubicBezTo>
                  <a:cubicBezTo>
                    <a:pt x="595319" y="234510"/>
                    <a:pt x="620788" y="251571"/>
                    <a:pt x="641065" y="273331"/>
                  </a:cubicBezTo>
                  <a:cubicBezTo>
                    <a:pt x="661341" y="295091"/>
                    <a:pt x="676672" y="320560"/>
                    <a:pt x="687057" y="349738"/>
                  </a:cubicBezTo>
                  <a:cubicBezTo>
                    <a:pt x="697443" y="378916"/>
                    <a:pt x="702635" y="409825"/>
                    <a:pt x="702635" y="442465"/>
                  </a:cubicBezTo>
                  <a:cubicBezTo>
                    <a:pt x="702635" y="478072"/>
                    <a:pt x="698432" y="515658"/>
                    <a:pt x="690024" y="555221"/>
                  </a:cubicBezTo>
                  <a:cubicBezTo>
                    <a:pt x="681617" y="594785"/>
                    <a:pt x="666039" y="638057"/>
                    <a:pt x="643290" y="685039"/>
                  </a:cubicBezTo>
                  <a:cubicBezTo>
                    <a:pt x="631916" y="708530"/>
                    <a:pt x="618316" y="733257"/>
                    <a:pt x="602490" y="759221"/>
                  </a:cubicBezTo>
                  <a:lnTo>
                    <a:pt x="567532" y="811898"/>
                  </a:lnTo>
                  <a:lnTo>
                    <a:pt x="25852" y="342009"/>
                  </a:lnTo>
                  <a:lnTo>
                    <a:pt x="43903" y="348997"/>
                  </a:lnTo>
                  <a:cubicBezTo>
                    <a:pt x="56761" y="348997"/>
                    <a:pt x="74565" y="341331"/>
                    <a:pt x="97314" y="326000"/>
                  </a:cubicBezTo>
                  <a:cubicBezTo>
                    <a:pt x="120063" y="310669"/>
                    <a:pt x="148499" y="293855"/>
                    <a:pt x="182623" y="275557"/>
                  </a:cubicBezTo>
                  <a:cubicBezTo>
                    <a:pt x="216746" y="257259"/>
                    <a:pt x="256310" y="240691"/>
                    <a:pt x="301313" y="225855"/>
                  </a:cubicBezTo>
                  <a:cubicBezTo>
                    <a:pt x="346317" y="211019"/>
                    <a:pt x="397996" y="203601"/>
                    <a:pt x="456353" y="203601"/>
                  </a:cubicBezTo>
                  <a:close/>
                  <a:moveTo>
                    <a:pt x="1024383" y="0"/>
                  </a:moveTo>
                  <a:lnTo>
                    <a:pt x="2115685" y="946668"/>
                  </a:lnTo>
                  <a:lnTo>
                    <a:pt x="2115685" y="2301447"/>
                  </a:lnTo>
                  <a:lnTo>
                    <a:pt x="593970" y="2301447"/>
                  </a:lnTo>
                  <a:lnTo>
                    <a:pt x="0" y="1786198"/>
                  </a:lnTo>
                  <a:lnTo>
                    <a:pt x="23133" y="1799988"/>
                  </a:lnTo>
                  <a:cubicBezTo>
                    <a:pt x="38958" y="1803944"/>
                    <a:pt x="57751" y="1805923"/>
                    <a:pt x="79510" y="1805923"/>
                  </a:cubicBezTo>
                  <a:lnTo>
                    <a:pt x="1183331" y="1805923"/>
                  </a:lnTo>
                  <a:cubicBezTo>
                    <a:pt x="1193222" y="1805923"/>
                    <a:pt x="1202124" y="1803203"/>
                    <a:pt x="1210037" y="1797763"/>
                  </a:cubicBezTo>
                  <a:cubicBezTo>
                    <a:pt x="1217949" y="1792323"/>
                    <a:pt x="1224379" y="1783174"/>
                    <a:pt x="1229324" y="1770316"/>
                  </a:cubicBezTo>
                  <a:cubicBezTo>
                    <a:pt x="1234269" y="1757457"/>
                    <a:pt x="1237978" y="1740890"/>
                    <a:pt x="1240451" y="1720614"/>
                  </a:cubicBezTo>
                  <a:cubicBezTo>
                    <a:pt x="1242924" y="1700338"/>
                    <a:pt x="1244160" y="1675858"/>
                    <a:pt x="1244160" y="1647174"/>
                  </a:cubicBezTo>
                  <a:cubicBezTo>
                    <a:pt x="1244160" y="1619480"/>
                    <a:pt x="1242677" y="1595494"/>
                    <a:pt x="1239709" y="1575218"/>
                  </a:cubicBezTo>
                  <a:cubicBezTo>
                    <a:pt x="1236742" y="1554942"/>
                    <a:pt x="1232291" y="1538622"/>
                    <a:pt x="1226357" y="1526258"/>
                  </a:cubicBezTo>
                  <a:cubicBezTo>
                    <a:pt x="1220422" y="1513895"/>
                    <a:pt x="1213251" y="1504746"/>
                    <a:pt x="1204844" y="1498811"/>
                  </a:cubicBezTo>
                  <a:cubicBezTo>
                    <a:pt x="1196437" y="1492877"/>
                    <a:pt x="1187288" y="1489909"/>
                    <a:pt x="1177397" y="1489909"/>
                  </a:cubicBezTo>
                  <a:lnTo>
                    <a:pt x="420745" y="1489909"/>
                  </a:lnTo>
                  <a:lnTo>
                    <a:pt x="644774" y="1259947"/>
                  </a:lnTo>
                  <a:cubicBezTo>
                    <a:pt x="757530" y="1148180"/>
                    <a:pt x="848031" y="1050013"/>
                    <a:pt x="916278" y="965446"/>
                  </a:cubicBezTo>
                  <a:cubicBezTo>
                    <a:pt x="984525" y="880879"/>
                    <a:pt x="1037441" y="803730"/>
                    <a:pt x="1075026" y="734000"/>
                  </a:cubicBezTo>
                  <a:cubicBezTo>
                    <a:pt x="1112612" y="664269"/>
                    <a:pt x="1137339" y="599237"/>
                    <a:pt x="1149208" y="538902"/>
                  </a:cubicBezTo>
                  <a:cubicBezTo>
                    <a:pt x="1161077" y="478568"/>
                    <a:pt x="1167011" y="417245"/>
                    <a:pt x="1167011" y="354932"/>
                  </a:cubicBezTo>
                  <a:cubicBezTo>
                    <a:pt x="1167011" y="283718"/>
                    <a:pt x="1154895" y="217202"/>
                    <a:pt x="1130663" y="155384"/>
                  </a:cubicBezTo>
                  <a:cubicBezTo>
                    <a:pt x="1118547" y="124475"/>
                    <a:pt x="1103277" y="95668"/>
                    <a:pt x="1084855" y="68962"/>
                  </a:cubicBezTo>
                  <a:close/>
                </a:path>
              </a:pathLst>
            </a:custGeom>
            <a:solidFill>
              <a:srgbClr val="0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sz="1200" dirty="0"/>
            </a:p>
          </p:txBody>
        </p:sp>
      </p:grpSp>
      <p:grpSp>
        <p:nvGrpSpPr>
          <p:cNvPr id="18" name="Group 27"/>
          <p:cNvGrpSpPr>
            <a:grpSpLocks noChangeAspect="1"/>
          </p:cNvGrpSpPr>
          <p:nvPr/>
        </p:nvGrpSpPr>
        <p:grpSpPr>
          <a:xfrm>
            <a:off x="4327571" y="3309798"/>
            <a:ext cx="468000" cy="468000"/>
            <a:chOff x="1382806" y="3668806"/>
            <a:chExt cx="3025589" cy="3025588"/>
          </a:xfrm>
        </p:grpSpPr>
        <p:sp>
          <p:nvSpPr>
            <p:cNvPr id="19" name="Rectangle 28"/>
            <p:cNvSpPr/>
            <p:nvPr/>
          </p:nvSpPr>
          <p:spPr>
            <a:xfrm>
              <a:off x="1382806" y="3668806"/>
              <a:ext cx="3025588" cy="3025588"/>
            </a:xfrm>
            <a:prstGeom prst="rect">
              <a:avLst/>
            </a:prstGeom>
            <a:solidFill>
              <a:srgbClr val="00E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0" name="TextBox 29"/>
            <p:cNvSpPr txBox="1"/>
            <p:nvPr/>
          </p:nvSpPr>
          <p:spPr>
            <a:xfrm>
              <a:off x="2301328" y="4390328"/>
              <a:ext cx="2107067" cy="2304066"/>
            </a:xfrm>
            <a:custGeom>
              <a:avLst/>
              <a:gdLst>
                <a:gd name="connsiteX0" fmla="*/ 163419 w 2107067"/>
                <a:gd name="connsiteY0" fmla="*/ 966904 h 2304066"/>
                <a:gd name="connsiteX1" fmla="*/ 194031 w 2107067"/>
                <a:gd name="connsiteY1" fmla="*/ 971774 h 2304066"/>
                <a:gd name="connsiteX2" fmla="*/ 360197 w 2107067"/>
                <a:gd name="connsiteY2" fmla="*/ 971774 h 2304066"/>
                <a:gd name="connsiteX3" fmla="*/ 543426 w 2107067"/>
                <a:gd name="connsiteY3" fmla="*/ 992545 h 2304066"/>
                <a:gd name="connsiteX4" fmla="*/ 672502 w 2107067"/>
                <a:gd name="connsiteY4" fmla="*/ 1051148 h 2304066"/>
                <a:gd name="connsiteX5" fmla="*/ 749650 w 2107067"/>
                <a:gd name="connsiteY5" fmla="*/ 1142392 h 2304066"/>
                <a:gd name="connsiteX6" fmla="*/ 775614 w 2107067"/>
                <a:gd name="connsiteY6" fmla="*/ 1262566 h 2304066"/>
                <a:gd name="connsiteX7" fmla="*/ 754101 w 2107067"/>
                <a:gd name="connsiteY7" fmla="*/ 1373096 h 2304066"/>
                <a:gd name="connsiteX8" fmla="*/ 727025 w 2107067"/>
                <a:gd name="connsiteY8" fmla="*/ 1419089 h 2304066"/>
                <a:gd name="connsiteX9" fmla="*/ 707462 w 2107067"/>
                <a:gd name="connsiteY9" fmla="*/ 1438843 h 2304066"/>
                <a:gd name="connsiteX10" fmla="*/ 449215 w 2107067"/>
                <a:gd name="connsiteY10" fmla="*/ 164679 h 2304066"/>
                <a:gd name="connsiteX11" fmla="*/ 567906 w 2107067"/>
                <a:gd name="connsiteY11" fmla="*/ 183225 h 2304066"/>
                <a:gd name="connsiteX12" fmla="*/ 650247 w 2107067"/>
                <a:gd name="connsiteY12" fmla="*/ 233668 h 2304066"/>
                <a:gd name="connsiteX13" fmla="*/ 698465 w 2107067"/>
                <a:gd name="connsiteY13" fmla="*/ 309333 h 2304066"/>
                <a:gd name="connsiteX14" fmla="*/ 714785 w 2107067"/>
                <a:gd name="connsiteY14" fmla="*/ 402060 h 2304066"/>
                <a:gd name="connsiteX15" fmla="*/ 691047 w 2107067"/>
                <a:gd name="connsiteY15" fmla="*/ 518525 h 2304066"/>
                <a:gd name="connsiteX16" fmla="*/ 622058 w 2107067"/>
                <a:gd name="connsiteY16" fmla="*/ 608285 h 2304066"/>
                <a:gd name="connsiteX17" fmla="*/ 510044 w 2107067"/>
                <a:gd name="connsiteY17" fmla="*/ 665404 h 2304066"/>
                <a:gd name="connsiteX18" fmla="*/ 447542 w 2107067"/>
                <a:gd name="connsiteY18" fmla="*/ 678520 h 2304066"/>
                <a:gd name="connsiteX19" fmla="*/ 23160 w 2107067"/>
                <a:gd name="connsiteY19" fmla="*/ 310383 h 2304066"/>
                <a:gd name="connsiteX20" fmla="*/ 33799 w 2107067"/>
                <a:gd name="connsiteY20" fmla="*/ 313042 h 2304066"/>
                <a:gd name="connsiteX21" fmla="*/ 89435 w 2107067"/>
                <a:gd name="connsiteY21" fmla="*/ 289304 h 2304066"/>
                <a:gd name="connsiteX22" fmla="*/ 181420 w 2107067"/>
                <a:gd name="connsiteY22" fmla="*/ 238119 h 2304066"/>
                <a:gd name="connsiteX23" fmla="*/ 303819 w 2107067"/>
                <a:gd name="connsiteY23" fmla="*/ 187675 h 2304066"/>
                <a:gd name="connsiteX24" fmla="*/ 449215 w 2107067"/>
                <a:gd name="connsiteY24" fmla="*/ 164679 h 2304066"/>
                <a:gd name="connsiteX25" fmla="*/ 1007444 w 2107067"/>
                <a:gd name="connsiteY25" fmla="*/ 0 h 2304066"/>
                <a:gd name="connsiteX26" fmla="*/ 2107067 w 2107067"/>
                <a:gd name="connsiteY26" fmla="*/ 953887 h 2304066"/>
                <a:gd name="connsiteX27" fmla="*/ 2107067 w 2107067"/>
                <a:gd name="connsiteY27" fmla="*/ 2304066 h 2304066"/>
                <a:gd name="connsiteX28" fmla="*/ 665098 w 2107067"/>
                <a:gd name="connsiteY28" fmla="*/ 2304066 h 2304066"/>
                <a:gd name="connsiteX29" fmla="*/ 0 w 2107067"/>
                <a:gd name="connsiteY29" fmla="*/ 1727116 h 2304066"/>
                <a:gd name="connsiteX30" fmla="*/ 5610 w 2107067"/>
                <a:gd name="connsiteY30" fmla="*/ 1731022 h 2304066"/>
                <a:gd name="connsiteX31" fmla="*/ 41217 w 2107067"/>
                <a:gd name="connsiteY31" fmla="*/ 1750680 h 2304066"/>
                <a:gd name="connsiteX32" fmla="*/ 150264 w 2107067"/>
                <a:gd name="connsiteY32" fmla="*/ 1793705 h 2304066"/>
                <a:gd name="connsiteX33" fmla="*/ 302336 w 2107067"/>
                <a:gd name="connsiteY33" fmla="*/ 1828571 h 2304066"/>
                <a:gd name="connsiteX34" fmla="*/ 486306 w 2107067"/>
                <a:gd name="connsiteY34" fmla="*/ 1842665 h 2304066"/>
                <a:gd name="connsiteX35" fmla="*/ 784516 w 2107067"/>
                <a:gd name="connsiteY35" fmla="*/ 1803349 h 2304066"/>
                <a:gd name="connsiteX36" fmla="*/ 1018929 w 2107067"/>
                <a:gd name="connsiteY36" fmla="*/ 1688368 h 2304066"/>
                <a:gd name="connsiteX37" fmla="*/ 1171743 w 2107067"/>
                <a:gd name="connsiteY37" fmla="*/ 1501430 h 2304066"/>
                <a:gd name="connsiteX38" fmla="*/ 1226637 w 2107067"/>
                <a:gd name="connsiteY38" fmla="*/ 1246246 h 2304066"/>
                <a:gd name="connsiteX39" fmla="*/ 1196965 w 2107067"/>
                <a:gd name="connsiteY39" fmla="*/ 1085272 h 2304066"/>
                <a:gd name="connsiteX40" fmla="*/ 1111656 w 2107067"/>
                <a:gd name="connsiteY40" fmla="*/ 951003 h 2304066"/>
                <a:gd name="connsiteX41" fmla="*/ 975904 w 2107067"/>
                <a:gd name="connsiteY41" fmla="*/ 852342 h 2304066"/>
                <a:gd name="connsiteX42" fmla="*/ 794901 w 2107067"/>
                <a:gd name="connsiteY42" fmla="*/ 801157 h 2304066"/>
                <a:gd name="connsiteX43" fmla="*/ 794901 w 2107067"/>
                <a:gd name="connsiteY43" fmla="*/ 796706 h 2304066"/>
                <a:gd name="connsiteX44" fmla="*/ 944006 w 2107067"/>
                <a:gd name="connsiteY44" fmla="*/ 734393 h 2304066"/>
                <a:gd name="connsiteX45" fmla="*/ 1051569 w 2107067"/>
                <a:gd name="connsiteY45" fmla="*/ 633507 h 2304066"/>
                <a:gd name="connsiteX46" fmla="*/ 1116849 w 2107067"/>
                <a:gd name="connsiteY46" fmla="*/ 498496 h 2304066"/>
                <a:gd name="connsiteX47" fmla="*/ 1139103 w 2107067"/>
                <a:gd name="connsiteY47" fmla="*/ 335297 h 2304066"/>
                <a:gd name="connsiteX48" fmla="*/ 1101271 w 2107067"/>
                <a:gd name="connsiteY48" fmla="*/ 132781 h 2304066"/>
                <a:gd name="connsiteX49" fmla="*/ 1054536 w 2107067"/>
                <a:gd name="connsiteY49" fmla="*/ 50069 h 230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107067" h="2304066">
                  <a:moveTo>
                    <a:pt x="163419" y="966904"/>
                  </a:moveTo>
                  <a:lnTo>
                    <a:pt x="194031" y="971774"/>
                  </a:lnTo>
                  <a:lnTo>
                    <a:pt x="360197" y="971774"/>
                  </a:lnTo>
                  <a:cubicBezTo>
                    <a:pt x="430423" y="971774"/>
                    <a:pt x="491499" y="978698"/>
                    <a:pt x="543426" y="992545"/>
                  </a:cubicBezTo>
                  <a:cubicBezTo>
                    <a:pt x="595353" y="1006392"/>
                    <a:pt x="638378" y="1025927"/>
                    <a:pt x="672502" y="1051148"/>
                  </a:cubicBezTo>
                  <a:cubicBezTo>
                    <a:pt x="706625" y="1076370"/>
                    <a:pt x="732341" y="1106784"/>
                    <a:pt x="749650" y="1142392"/>
                  </a:cubicBezTo>
                  <a:cubicBezTo>
                    <a:pt x="766959" y="1177999"/>
                    <a:pt x="775614" y="1218057"/>
                    <a:pt x="775614" y="1262566"/>
                  </a:cubicBezTo>
                  <a:cubicBezTo>
                    <a:pt x="775614" y="1303118"/>
                    <a:pt x="768443" y="1339962"/>
                    <a:pt x="754101" y="1373096"/>
                  </a:cubicBezTo>
                  <a:cubicBezTo>
                    <a:pt x="746930" y="1389664"/>
                    <a:pt x="737905" y="1404995"/>
                    <a:pt x="727025" y="1419089"/>
                  </a:cubicBezTo>
                  <a:lnTo>
                    <a:pt x="707462" y="1438843"/>
                  </a:lnTo>
                  <a:close/>
                  <a:moveTo>
                    <a:pt x="449215" y="164679"/>
                  </a:moveTo>
                  <a:cubicBezTo>
                    <a:pt x="494713" y="164679"/>
                    <a:pt x="534277" y="170861"/>
                    <a:pt x="567906" y="183225"/>
                  </a:cubicBezTo>
                  <a:cubicBezTo>
                    <a:pt x="601535" y="195588"/>
                    <a:pt x="628982" y="212403"/>
                    <a:pt x="650247" y="233668"/>
                  </a:cubicBezTo>
                  <a:cubicBezTo>
                    <a:pt x="671512" y="254933"/>
                    <a:pt x="687585" y="280155"/>
                    <a:pt x="698465" y="309333"/>
                  </a:cubicBezTo>
                  <a:cubicBezTo>
                    <a:pt x="709345" y="338511"/>
                    <a:pt x="714785" y="369420"/>
                    <a:pt x="714785" y="402060"/>
                  </a:cubicBezTo>
                  <a:cubicBezTo>
                    <a:pt x="714785" y="444591"/>
                    <a:pt x="706872" y="483412"/>
                    <a:pt x="691047" y="518525"/>
                  </a:cubicBezTo>
                  <a:cubicBezTo>
                    <a:pt x="675222" y="553638"/>
                    <a:pt x="652225" y="583557"/>
                    <a:pt x="622058" y="608285"/>
                  </a:cubicBezTo>
                  <a:cubicBezTo>
                    <a:pt x="591891" y="633012"/>
                    <a:pt x="554553" y="652052"/>
                    <a:pt x="510044" y="665404"/>
                  </a:cubicBezTo>
                  <a:lnTo>
                    <a:pt x="447542" y="678520"/>
                  </a:lnTo>
                  <a:lnTo>
                    <a:pt x="23160" y="310383"/>
                  </a:lnTo>
                  <a:lnTo>
                    <a:pt x="33799" y="313042"/>
                  </a:lnTo>
                  <a:cubicBezTo>
                    <a:pt x="45668" y="313042"/>
                    <a:pt x="64213" y="305130"/>
                    <a:pt x="89435" y="289304"/>
                  </a:cubicBezTo>
                  <a:cubicBezTo>
                    <a:pt x="114657" y="273479"/>
                    <a:pt x="145318" y="256417"/>
                    <a:pt x="181420" y="238119"/>
                  </a:cubicBezTo>
                  <a:cubicBezTo>
                    <a:pt x="217522" y="219821"/>
                    <a:pt x="258321" y="203006"/>
                    <a:pt x="303819" y="187675"/>
                  </a:cubicBezTo>
                  <a:cubicBezTo>
                    <a:pt x="349317" y="172345"/>
                    <a:pt x="397783" y="164679"/>
                    <a:pt x="449215" y="164679"/>
                  </a:cubicBezTo>
                  <a:close/>
                  <a:moveTo>
                    <a:pt x="1007444" y="0"/>
                  </a:moveTo>
                  <a:lnTo>
                    <a:pt x="2107067" y="953887"/>
                  </a:lnTo>
                  <a:lnTo>
                    <a:pt x="2107067" y="2304066"/>
                  </a:lnTo>
                  <a:lnTo>
                    <a:pt x="665098" y="2304066"/>
                  </a:lnTo>
                  <a:lnTo>
                    <a:pt x="0" y="1727116"/>
                  </a:lnTo>
                  <a:lnTo>
                    <a:pt x="5610" y="1731022"/>
                  </a:lnTo>
                  <a:cubicBezTo>
                    <a:pt x="15006" y="1736709"/>
                    <a:pt x="26875" y="1743262"/>
                    <a:pt x="41217" y="1750680"/>
                  </a:cubicBezTo>
                  <a:cubicBezTo>
                    <a:pt x="69900" y="1765516"/>
                    <a:pt x="106249" y="1779858"/>
                    <a:pt x="150264" y="1793705"/>
                  </a:cubicBezTo>
                  <a:cubicBezTo>
                    <a:pt x="194278" y="1807553"/>
                    <a:pt x="244969" y="1819174"/>
                    <a:pt x="302336" y="1828571"/>
                  </a:cubicBezTo>
                  <a:cubicBezTo>
                    <a:pt x="359703" y="1837967"/>
                    <a:pt x="421026" y="1842665"/>
                    <a:pt x="486306" y="1842665"/>
                  </a:cubicBezTo>
                  <a:cubicBezTo>
                    <a:pt x="594116" y="1842665"/>
                    <a:pt x="693520" y="1829560"/>
                    <a:pt x="784516" y="1803349"/>
                  </a:cubicBezTo>
                  <a:cubicBezTo>
                    <a:pt x="875512" y="1777138"/>
                    <a:pt x="953650" y="1738811"/>
                    <a:pt x="1018929" y="1688368"/>
                  </a:cubicBezTo>
                  <a:cubicBezTo>
                    <a:pt x="1084209" y="1637924"/>
                    <a:pt x="1135147" y="1575612"/>
                    <a:pt x="1171743" y="1501430"/>
                  </a:cubicBezTo>
                  <a:cubicBezTo>
                    <a:pt x="1208339" y="1427249"/>
                    <a:pt x="1226637" y="1342187"/>
                    <a:pt x="1226637" y="1246246"/>
                  </a:cubicBezTo>
                  <a:cubicBezTo>
                    <a:pt x="1226637" y="1188879"/>
                    <a:pt x="1216747" y="1135221"/>
                    <a:pt x="1196965" y="1085272"/>
                  </a:cubicBezTo>
                  <a:cubicBezTo>
                    <a:pt x="1177183" y="1035323"/>
                    <a:pt x="1148747" y="990567"/>
                    <a:pt x="1111656" y="951003"/>
                  </a:cubicBezTo>
                  <a:cubicBezTo>
                    <a:pt x="1074565" y="911440"/>
                    <a:pt x="1029315" y="878553"/>
                    <a:pt x="975904" y="852342"/>
                  </a:cubicBezTo>
                  <a:cubicBezTo>
                    <a:pt x="922493" y="826131"/>
                    <a:pt x="862159" y="809069"/>
                    <a:pt x="794901" y="801157"/>
                  </a:cubicBezTo>
                  <a:lnTo>
                    <a:pt x="794901" y="796706"/>
                  </a:lnTo>
                  <a:cubicBezTo>
                    <a:pt x="851279" y="782859"/>
                    <a:pt x="900981" y="762088"/>
                    <a:pt x="944006" y="734393"/>
                  </a:cubicBezTo>
                  <a:cubicBezTo>
                    <a:pt x="987031" y="706699"/>
                    <a:pt x="1022886" y="673070"/>
                    <a:pt x="1051569" y="633507"/>
                  </a:cubicBezTo>
                  <a:cubicBezTo>
                    <a:pt x="1080253" y="593943"/>
                    <a:pt x="1102013" y="548939"/>
                    <a:pt x="1116849" y="498496"/>
                  </a:cubicBezTo>
                  <a:cubicBezTo>
                    <a:pt x="1131685" y="448053"/>
                    <a:pt x="1139103" y="393653"/>
                    <a:pt x="1139103" y="335297"/>
                  </a:cubicBezTo>
                  <a:cubicBezTo>
                    <a:pt x="1139103" y="260126"/>
                    <a:pt x="1126492" y="192621"/>
                    <a:pt x="1101271" y="132781"/>
                  </a:cubicBezTo>
                  <a:cubicBezTo>
                    <a:pt x="1088660" y="102861"/>
                    <a:pt x="1073082" y="75290"/>
                    <a:pt x="1054536" y="50069"/>
                  </a:cubicBezTo>
                  <a:close/>
                </a:path>
              </a:pathLst>
            </a:custGeom>
            <a:solidFill>
              <a:srgbClr val="0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sz="1200" dirty="0"/>
            </a:p>
          </p:txBody>
        </p:sp>
        <p:sp>
          <p:nvSpPr>
            <p:cNvPr id="21" name="Freeform 30"/>
            <p:cNvSpPr/>
            <p:nvPr/>
          </p:nvSpPr>
          <p:spPr>
            <a:xfrm>
              <a:off x="2244624" y="4244929"/>
              <a:ext cx="1283340" cy="1988065"/>
            </a:xfrm>
            <a:custGeom>
              <a:avLst/>
              <a:gdLst/>
              <a:ahLst/>
              <a:cxnLst/>
              <a:rect l="l" t="t" r="r" b="b"/>
              <a:pathLst>
                <a:path w="1283340" h="1988065">
                  <a:moveTo>
                    <a:pt x="618674" y="0"/>
                  </a:moveTo>
                  <a:cubicBezTo>
                    <a:pt x="711648" y="0"/>
                    <a:pt x="793990" y="10880"/>
                    <a:pt x="865699" y="32640"/>
                  </a:cubicBezTo>
                  <a:cubicBezTo>
                    <a:pt x="937407" y="54400"/>
                    <a:pt x="997742" y="85804"/>
                    <a:pt x="1046701" y="126851"/>
                  </a:cubicBezTo>
                  <a:cubicBezTo>
                    <a:pt x="1095661" y="167898"/>
                    <a:pt x="1132752" y="218341"/>
                    <a:pt x="1157974" y="278181"/>
                  </a:cubicBezTo>
                  <a:cubicBezTo>
                    <a:pt x="1183195" y="338021"/>
                    <a:pt x="1195806" y="405526"/>
                    <a:pt x="1195806" y="480697"/>
                  </a:cubicBezTo>
                  <a:cubicBezTo>
                    <a:pt x="1195806" y="539053"/>
                    <a:pt x="1188388" y="593453"/>
                    <a:pt x="1173552" y="643896"/>
                  </a:cubicBezTo>
                  <a:cubicBezTo>
                    <a:pt x="1158716" y="694339"/>
                    <a:pt x="1136956" y="739343"/>
                    <a:pt x="1108272" y="778907"/>
                  </a:cubicBezTo>
                  <a:cubicBezTo>
                    <a:pt x="1079589" y="818470"/>
                    <a:pt x="1043734" y="852099"/>
                    <a:pt x="1000709" y="879793"/>
                  </a:cubicBezTo>
                  <a:cubicBezTo>
                    <a:pt x="957684" y="907488"/>
                    <a:pt x="907982" y="928259"/>
                    <a:pt x="851604" y="942106"/>
                  </a:cubicBezTo>
                  <a:lnTo>
                    <a:pt x="851604" y="946557"/>
                  </a:lnTo>
                  <a:cubicBezTo>
                    <a:pt x="918862" y="954469"/>
                    <a:pt x="979196" y="971531"/>
                    <a:pt x="1032607" y="997742"/>
                  </a:cubicBezTo>
                  <a:cubicBezTo>
                    <a:pt x="1086018" y="1023953"/>
                    <a:pt x="1131268" y="1056840"/>
                    <a:pt x="1168359" y="1096403"/>
                  </a:cubicBezTo>
                  <a:cubicBezTo>
                    <a:pt x="1205450" y="1135967"/>
                    <a:pt x="1233886" y="1180723"/>
                    <a:pt x="1253668" y="1230672"/>
                  </a:cubicBezTo>
                  <a:cubicBezTo>
                    <a:pt x="1273450" y="1280621"/>
                    <a:pt x="1283340" y="1334279"/>
                    <a:pt x="1283340" y="1391646"/>
                  </a:cubicBezTo>
                  <a:cubicBezTo>
                    <a:pt x="1283340" y="1487587"/>
                    <a:pt x="1265042" y="1572649"/>
                    <a:pt x="1228446" y="1646830"/>
                  </a:cubicBezTo>
                  <a:cubicBezTo>
                    <a:pt x="1191850" y="1721012"/>
                    <a:pt x="1140912" y="1783324"/>
                    <a:pt x="1075632" y="1833768"/>
                  </a:cubicBezTo>
                  <a:cubicBezTo>
                    <a:pt x="1010353" y="1884211"/>
                    <a:pt x="932215" y="1922538"/>
                    <a:pt x="841219" y="1948749"/>
                  </a:cubicBezTo>
                  <a:cubicBezTo>
                    <a:pt x="750223" y="1974960"/>
                    <a:pt x="650819" y="1988065"/>
                    <a:pt x="543009" y="1988065"/>
                  </a:cubicBezTo>
                  <a:cubicBezTo>
                    <a:pt x="477729" y="1988065"/>
                    <a:pt x="416406" y="1983367"/>
                    <a:pt x="359039" y="1973971"/>
                  </a:cubicBezTo>
                  <a:cubicBezTo>
                    <a:pt x="301672" y="1964574"/>
                    <a:pt x="250981" y="1952953"/>
                    <a:pt x="206967" y="1939105"/>
                  </a:cubicBezTo>
                  <a:cubicBezTo>
                    <a:pt x="162952" y="1925258"/>
                    <a:pt x="126603" y="1910916"/>
                    <a:pt x="97920" y="1896080"/>
                  </a:cubicBezTo>
                  <a:cubicBezTo>
                    <a:pt x="69236" y="1881244"/>
                    <a:pt x="50444" y="1869869"/>
                    <a:pt x="41542" y="1861957"/>
                  </a:cubicBezTo>
                  <a:cubicBezTo>
                    <a:pt x="32640" y="1854044"/>
                    <a:pt x="25964" y="1845142"/>
                    <a:pt x="21513" y="1835251"/>
                  </a:cubicBezTo>
                  <a:cubicBezTo>
                    <a:pt x="17062" y="1825360"/>
                    <a:pt x="13106" y="1813739"/>
                    <a:pt x="9644" y="1800386"/>
                  </a:cubicBezTo>
                  <a:cubicBezTo>
                    <a:pt x="6182" y="1787033"/>
                    <a:pt x="3709" y="1770219"/>
                    <a:pt x="2226" y="1749943"/>
                  </a:cubicBezTo>
                  <a:cubicBezTo>
                    <a:pt x="742" y="1729666"/>
                    <a:pt x="0" y="1705186"/>
                    <a:pt x="0" y="1676503"/>
                  </a:cubicBezTo>
                  <a:cubicBezTo>
                    <a:pt x="0" y="1629027"/>
                    <a:pt x="3957" y="1596139"/>
                    <a:pt x="11869" y="1577841"/>
                  </a:cubicBezTo>
                  <a:cubicBezTo>
                    <a:pt x="19782" y="1559543"/>
                    <a:pt x="31651" y="1550394"/>
                    <a:pt x="47476" y="1550394"/>
                  </a:cubicBezTo>
                  <a:cubicBezTo>
                    <a:pt x="57367" y="1550394"/>
                    <a:pt x="74429" y="1557071"/>
                    <a:pt x="98662" y="1570423"/>
                  </a:cubicBezTo>
                  <a:cubicBezTo>
                    <a:pt x="122894" y="1583776"/>
                    <a:pt x="153803" y="1598118"/>
                    <a:pt x="191389" y="1613449"/>
                  </a:cubicBezTo>
                  <a:cubicBezTo>
                    <a:pt x="228974" y="1628779"/>
                    <a:pt x="272988" y="1643121"/>
                    <a:pt x="323432" y="1656474"/>
                  </a:cubicBezTo>
                  <a:cubicBezTo>
                    <a:pt x="373875" y="1669827"/>
                    <a:pt x="431242" y="1676503"/>
                    <a:pt x="495533" y="1676503"/>
                  </a:cubicBezTo>
                  <a:cubicBezTo>
                    <a:pt x="549933" y="1676503"/>
                    <a:pt x="597903" y="1670074"/>
                    <a:pt x="639445" y="1657216"/>
                  </a:cubicBezTo>
                  <a:cubicBezTo>
                    <a:pt x="680987" y="1644357"/>
                    <a:pt x="716346" y="1626307"/>
                    <a:pt x="745525" y="1603063"/>
                  </a:cubicBezTo>
                  <a:cubicBezTo>
                    <a:pt x="774703" y="1579820"/>
                    <a:pt x="796462" y="1551631"/>
                    <a:pt x="810804" y="1518496"/>
                  </a:cubicBezTo>
                  <a:cubicBezTo>
                    <a:pt x="825146" y="1485362"/>
                    <a:pt x="832317" y="1448518"/>
                    <a:pt x="832317" y="1407966"/>
                  </a:cubicBezTo>
                  <a:cubicBezTo>
                    <a:pt x="832317" y="1363457"/>
                    <a:pt x="823662" y="1323399"/>
                    <a:pt x="806353" y="1287792"/>
                  </a:cubicBezTo>
                  <a:cubicBezTo>
                    <a:pt x="789044" y="1252184"/>
                    <a:pt x="763328" y="1221770"/>
                    <a:pt x="729205" y="1196548"/>
                  </a:cubicBezTo>
                  <a:cubicBezTo>
                    <a:pt x="695081" y="1171327"/>
                    <a:pt x="652056" y="1151792"/>
                    <a:pt x="600129" y="1137945"/>
                  </a:cubicBezTo>
                  <a:cubicBezTo>
                    <a:pt x="548202" y="1124098"/>
                    <a:pt x="487126" y="1117174"/>
                    <a:pt x="416900" y="1117174"/>
                  </a:cubicBezTo>
                  <a:lnTo>
                    <a:pt x="250734" y="1117174"/>
                  </a:lnTo>
                  <a:cubicBezTo>
                    <a:pt x="237876" y="1117174"/>
                    <a:pt x="226996" y="1115443"/>
                    <a:pt x="218094" y="1111981"/>
                  </a:cubicBezTo>
                  <a:cubicBezTo>
                    <a:pt x="209192" y="1108520"/>
                    <a:pt x="201774" y="1101349"/>
                    <a:pt x="195839" y="1090469"/>
                  </a:cubicBezTo>
                  <a:cubicBezTo>
                    <a:pt x="189905" y="1079589"/>
                    <a:pt x="185701" y="1064505"/>
                    <a:pt x="183229" y="1045218"/>
                  </a:cubicBezTo>
                  <a:cubicBezTo>
                    <a:pt x="180756" y="1025931"/>
                    <a:pt x="179519" y="1000957"/>
                    <a:pt x="179519" y="970295"/>
                  </a:cubicBezTo>
                  <a:cubicBezTo>
                    <a:pt x="179519" y="941611"/>
                    <a:pt x="180756" y="918120"/>
                    <a:pt x="183229" y="899822"/>
                  </a:cubicBezTo>
                  <a:cubicBezTo>
                    <a:pt x="185701" y="881524"/>
                    <a:pt x="189658" y="867430"/>
                    <a:pt x="195098" y="857539"/>
                  </a:cubicBezTo>
                  <a:cubicBezTo>
                    <a:pt x="200538" y="847648"/>
                    <a:pt x="207461" y="840724"/>
                    <a:pt x="215868" y="836768"/>
                  </a:cubicBezTo>
                  <a:cubicBezTo>
                    <a:pt x="224276" y="832812"/>
                    <a:pt x="234414" y="830833"/>
                    <a:pt x="246283" y="830833"/>
                  </a:cubicBezTo>
                  <a:lnTo>
                    <a:pt x="413933" y="830833"/>
                  </a:lnTo>
                  <a:cubicBezTo>
                    <a:pt x="471300" y="830833"/>
                    <a:pt x="522238" y="824157"/>
                    <a:pt x="566747" y="810804"/>
                  </a:cubicBezTo>
                  <a:cubicBezTo>
                    <a:pt x="611256" y="797452"/>
                    <a:pt x="648594" y="778412"/>
                    <a:pt x="678761" y="753685"/>
                  </a:cubicBezTo>
                  <a:cubicBezTo>
                    <a:pt x="708928" y="728957"/>
                    <a:pt x="731925" y="699038"/>
                    <a:pt x="747750" y="663925"/>
                  </a:cubicBezTo>
                  <a:cubicBezTo>
                    <a:pt x="763575" y="628812"/>
                    <a:pt x="771488" y="589991"/>
                    <a:pt x="771488" y="547460"/>
                  </a:cubicBezTo>
                  <a:cubicBezTo>
                    <a:pt x="771488" y="514820"/>
                    <a:pt x="766048" y="483911"/>
                    <a:pt x="755168" y="454733"/>
                  </a:cubicBezTo>
                  <a:cubicBezTo>
                    <a:pt x="744288" y="425555"/>
                    <a:pt x="728215" y="400333"/>
                    <a:pt x="706950" y="379068"/>
                  </a:cubicBezTo>
                  <a:cubicBezTo>
                    <a:pt x="685685" y="357803"/>
                    <a:pt x="658238" y="340988"/>
                    <a:pt x="624609" y="328625"/>
                  </a:cubicBezTo>
                  <a:cubicBezTo>
                    <a:pt x="590980" y="316261"/>
                    <a:pt x="551416" y="310079"/>
                    <a:pt x="505918" y="310079"/>
                  </a:cubicBezTo>
                  <a:cubicBezTo>
                    <a:pt x="454486" y="310079"/>
                    <a:pt x="406020" y="317745"/>
                    <a:pt x="360522" y="333075"/>
                  </a:cubicBezTo>
                  <a:cubicBezTo>
                    <a:pt x="315024" y="348406"/>
                    <a:pt x="274225" y="365221"/>
                    <a:pt x="238123" y="383519"/>
                  </a:cubicBezTo>
                  <a:cubicBezTo>
                    <a:pt x="202021" y="401817"/>
                    <a:pt x="171360" y="418879"/>
                    <a:pt x="146138" y="434704"/>
                  </a:cubicBezTo>
                  <a:cubicBezTo>
                    <a:pt x="120916" y="450530"/>
                    <a:pt x="102371" y="458442"/>
                    <a:pt x="90502" y="458442"/>
                  </a:cubicBezTo>
                  <a:cubicBezTo>
                    <a:pt x="82589" y="458442"/>
                    <a:pt x="75665" y="456711"/>
                    <a:pt x="69731" y="453250"/>
                  </a:cubicBezTo>
                  <a:cubicBezTo>
                    <a:pt x="63796" y="449788"/>
                    <a:pt x="58851" y="443111"/>
                    <a:pt x="54895" y="433221"/>
                  </a:cubicBezTo>
                  <a:cubicBezTo>
                    <a:pt x="50938" y="423330"/>
                    <a:pt x="47971" y="408988"/>
                    <a:pt x="45993" y="390195"/>
                  </a:cubicBezTo>
                  <a:cubicBezTo>
                    <a:pt x="44015" y="371403"/>
                    <a:pt x="43026" y="347170"/>
                    <a:pt x="43026" y="317497"/>
                  </a:cubicBezTo>
                  <a:cubicBezTo>
                    <a:pt x="43026" y="292770"/>
                    <a:pt x="43520" y="272247"/>
                    <a:pt x="44509" y="255927"/>
                  </a:cubicBezTo>
                  <a:cubicBezTo>
                    <a:pt x="45498" y="239607"/>
                    <a:pt x="47476" y="226007"/>
                    <a:pt x="50444" y="215127"/>
                  </a:cubicBezTo>
                  <a:cubicBezTo>
                    <a:pt x="53411" y="204247"/>
                    <a:pt x="57120" y="194851"/>
                    <a:pt x="61571" y="186938"/>
                  </a:cubicBezTo>
                  <a:cubicBezTo>
                    <a:pt x="66022" y="179025"/>
                    <a:pt x="73193" y="170371"/>
                    <a:pt x="83084" y="160974"/>
                  </a:cubicBezTo>
                  <a:cubicBezTo>
                    <a:pt x="92974" y="151578"/>
                    <a:pt x="113251" y="137483"/>
                    <a:pt x="143912" y="118691"/>
                  </a:cubicBezTo>
                  <a:cubicBezTo>
                    <a:pt x="174574" y="99898"/>
                    <a:pt x="213148" y="81600"/>
                    <a:pt x="259636" y="63797"/>
                  </a:cubicBezTo>
                  <a:cubicBezTo>
                    <a:pt x="306123" y="45993"/>
                    <a:pt x="359781" y="30910"/>
                    <a:pt x="420609" y="18546"/>
                  </a:cubicBezTo>
                  <a:cubicBezTo>
                    <a:pt x="481438" y="6182"/>
                    <a:pt x="547460" y="0"/>
                    <a:pt x="6186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grpSp>
      <p:grpSp>
        <p:nvGrpSpPr>
          <p:cNvPr id="22" name="Group 31"/>
          <p:cNvGrpSpPr>
            <a:grpSpLocks noChangeAspect="1"/>
          </p:cNvGrpSpPr>
          <p:nvPr/>
        </p:nvGrpSpPr>
        <p:grpSpPr>
          <a:xfrm>
            <a:off x="5999531" y="3309798"/>
            <a:ext cx="468000" cy="468000"/>
            <a:chOff x="1382807" y="174388"/>
            <a:chExt cx="3025588" cy="3025588"/>
          </a:xfrm>
        </p:grpSpPr>
        <p:sp>
          <p:nvSpPr>
            <p:cNvPr id="23" name="Rectangle 32"/>
            <p:cNvSpPr/>
            <p:nvPr/>
          </p:nvSpPr>
          <p:spPr>
            <a:xfrm>
              <a:off x="1382807" y="174388"/>
              <a:ext cx="3025588" cy="3025588"/>
            </a:xfrm>
            <a:prstGeom prst="rect">
              <a:avLst/>
            </a:prstGeom>
            <a:solidFill>
              <a:srgbClr val="00E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4" name="Freeform 33"/>
            <p:cNvSpPr/>
            <p:nvPr/>
          </p:nvSpPr>
          <p:spPr>
            <a:xfrm>
              <a:off x="2171931" y="775732"/>
              <a:ext cx="1424285" cy="1937622"/>
            </a:xfrm>
            <a:custGeom>
              <a:avLst/>
              <a:gdLst/>
              <a:ahLst/>
              <a:cxnLst/>
              <a:rect l="l" t="t" r="r" b="b"/>
              <a:pathLst>
                <a:path w="1424285" h="1937622">
                  <a:moveTo>
                    <a:pt x="919851" y="0"/>
                  </a:moveTo>
                  <a:cubicBezTo>
                    <a:pt x="970295" y="0"/>
                    <a:pt x="1013320" y="1236"/>
                    <a:pt x="1048927" y="3709"/>
                  </a:cubicBezTo>
                  <a:cubicBezTo>
                    <a:pt x="1084534" y="6182"/>
                    <a:pt x="1112970" y="10138"/>
                    <a:pt x="1134236" y="15578"/>
                  </a:cubicBezTo>
                  <a:cubicBezTo>
                    <a:pt x="1155501" y="21018"/>
                    <a:pt x="1171079" y="27694"/>
                    <a:pt x="1180970" y="35607"/>
                  </a:cubicBezTo>
                  <a:cubicBezTo>
                    <a:pt x="1190861" y="43520"/>
                    <a:pt x="1195806" y="52916"/>
                    <a:pt x="1195806" y="63796"/>
                  </a:cubicBezTo>
                  <a:lnTo>
                    <a:pt x="1195806" y="1219544"/>
                  </a:lnTo>
                  <a:lnTo>
                    <a:pt x="1366424" y="1219544"/>
                  </a:lnTo>
                  <a:cubicBezTo>
                    <a:pt x="1382249" y="1219544"/>
                    <a:pt x="1395849" y="1231661"/>
                    <a:pt x="1407224" y="1255893"/>
                  </a:cubicBezTo>
                  <a:cubicBezTo>
                    <a:pt x="1418598" y="1280126"/>
                    <a:pt x="1424285" y="1320431"/>
                    <a:pt x="1424285" y="1376809"/>
                  </a:cubicBezTo>
                  <a:cubicBezTo>
                    <a:pt x="1424285" y="1427253"/>
                    <a:pt x="1419093" y="1465580"/>
                    <a:pt x="1408707" y="1491791"/>
                  </a:cubicBezTo>
                  <a:cubicBezTo>
                    <a:pt x="1398322" y="1518001"/>
                    <a:pt x="1384227" y="1531107"/>
                    <a:pt x="1366424" y="1531107"/>
                  </a:cubicBezTo>
                  <a:lnTo>
                    <a:pt x="1195806" y="1531107"/>
                  </a:lnTo>
                  <a:lnTo>
                    <a:pt x="1195806" y="1878276"/>
                  </a:lnTo>
                  <a:cubicBezTo>
                    <a:pt x="1195806" y="1888167"/>
                    <a:pt x="1192839" y="1896822"/>
                    <a:pt x="1186905" y="1904240"/>
                  </a:cubicBezTo>
                  <a:cubicBezTo>
                    <a:pt x="1180970" y="1911658"/>
                    <a:pt x="1170585" y="1917840"/>
                    <a:pt x="1155748" y="1922785"/>
                  </a:cubicBezTo>
                  <a:cubicBezTo>
                    <a:pt x="1140912" y="1927731"/>
                    <a:pt x="1121625" y="1931440"/>
                    <a:pt x="1097887" y="1933912"/>
                  </a:cubicBezTo>
                  <a:cubicBezTo>
                    <a:pt x="1074149" y="1936385"/>
                    <a:pt x="1043487" y="1937622"/>
                    <a:pt x="1005902" y="1937622"/>
                  </a:cubicBezTo>
                  <a:cubicBezTo>
                    <a:pt x="970295" y="1937622"/>
                    <a:pt x="940375" y="1936385"/>
                    <a:pt x="916142" y="1933912"/>
                  </a:cubicBezTo>
                  <a:cubicBezTo>
                    <a:pt x="891910" y="1931440"/>
                    <a:pt x="872622" y="1927731"/>
                    <a:pt x="858281" y="1922785"/>
                  </a:cubicBezTo>
                  <a:cubicBezTo>
                    <a:pt x="843939" y="1917840"/>
                    <a:pt x="834048" y="1911658"/>
                    <a:pt x="828608" y="1904240"/>
                  </a:cubicBezTo>
                  <a:cubicBezTo>
                    <a:pt x="823168" y="1896822"/>
                    <a:pt x="820448" y="1888167"/>
                    <a:pt x="820448" y="1878276"/>
                  </a:cubicBezTo>
                  <a:lnTo>
                    <a:pt x="820448" y="1531107"/>
                  </a:lnTo>
                  <a:lnTo>
                    <a:pt x="86051" y="1531107"/>
                  </a:lnTo>
                  <a:cubicBezTo>
                    <a:pt x="72204" y="1531107"/>
                    <a:pt x="59840" y="1529376"/>
                    <a:pt x="48960" y="1525914"/>
                  </a:cubicBezTo>
                  <a:cubicBezTo>
                    <a:pt x="38080" y="1522452"/>
                    <a:pt x="28931" y="1514540"/>
                    <a:pt x="21513" y="1502176"/>
                  </a:cubicBezTo>
                  <a:cubicBezTo>
                    <a:pt x="14095" y="1489812"/>
                    <a:pt x="8655" y="1472009"/>
                    <a:pt x="5193" y="1448765"/>
                  </a:cubicBezTo>
                  <a:cubicBezTo>
                    <a:pt x="1731" y="1425522"/>
                    <a:pt x="0" y="1394613"/>
                    <a:pt x="0" y="1356038"/>
                  </a:cubicBezTo>
                  <a:cubicBezTo>
                    <a:pt x="0" y="1324387"/>
                    <a:pt x="742" y="1296940"/>
                    <a:pt x="2226" y="1273697"/>
                  </a:cubicBezTo>
                  <a:cubicBezTo>
                    <a:pt x="3709" y="1250453"/>
                    <a:pt x="6182" y="1229435"/>
                    <a:pt x="9644" y="1210642"/>
                  </a:cubicBezTo>
                  <a:cubicBezTo>
                    <a:pt x="13106" y="1191850"/>
                    <a:pt x="18051" y="1174046"/>
                    <a:pt x="24480" y="1157232"/>
                  </a:cubicBezTo>
                  <a:cubicBezTo>
                    <a:pt x="30909" y="1140417"/>
                    <a:pt x="39069" y="1122614"/>
                    <a:pt x="48960" y="1103821"/>
                  </a:cubicBezTo>
                  <a:lnTo>
                    <a:pt x="645380" y="51927"/>
                  </a:lnTo>
                  <a:cubicBezTo>
                    <a:pt x="650325" y="43025"/>
                    <a:pt x="658732" y="35360"/>
                    <a:pt x="670601" y="28931"/>
                  </a:cubicBezTo>
                  <a:cubicBezTo>
                    <a:pt x="682470" y="22502"/>
                    <a:pt x="699038" y="17062"/>
                    <a:pt x="720303" y="12611"/>
                  </a:cubicBezTo>
                  <a:cubicBezTo>
                    <a:pt x="741568" y="8160"/>
                    <a:pt x="768521" y="4946"/>
                    <a:pt x="801161" y="2967"/>
                  </a:cubicBezTo>
                  <a:cubicBezTo>
                    <a:pt x="833801" y="989"/>
                    <a:pt x="873364" y="0"/>
                    <a:pt x="919851" y="0"/>
                  </a:cubicBezTo>
                  <a:close/>
                  <a:moveTo>
                    <a:pt x="817481" y="336784"/>
                  </a:moveTo>
                  <a:lnTo>
                    <a:pt x="311563" y="1219544"/>
                  </a:lnTo>
                  <a:lnTo>
                    <a:pt x="820448" y="1219544"/>
                  </a:lnTo>
                  <a:lnTo>
                    <a:pt x="820448" y="336784"/>
                  </a:lnTo>
                  <a:lnTo>
                    <a:pt x="817481" y="33678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sp>
          <p:nvSpPr>
            <p:cNvPr id="25" name="Freeform 34"/>
            <p:cNvSpPr/>
            <p:nvPr/>
          </p:nvSpPr>
          <p:spPr>
            <a:xfrm>
              <a:off x="2222756" y="818764"/>
              <a:ext cx="2185638" cy="2381212"/>
            </a:xfrm>
            <a:custGeom>
              <a:avLst/>
              <a:gdLst>
                <a:gd name="connsiteX0" fmla="*/ 766655 w 2185638"/>
                <a:gd name="connsiteY0" fmla="*/ 293752 h 2381212"/>
                <a:gd name="connsiteX1" fmla="*/ 769622 w 2185638"/>
                <a:gd name="connsiteY1" fmla="*/ 293752 h 2381212"/>
                <a:gd name="connsiteX2" fmla="*/ 769622 w 2185638"/>
                <a:gd name="connsiteY2" fmla="*/ 1176512 h 2381212"/>
                <a:gd name="connsiteX3" fmla="*/ 260737 w 2185638"/>
                <a:gd name="connsiteY3" fmla="*/ 1176512 h 2381212"/>
                <a:gd name="connsiteX4" fmla="*/ 1134051 w 2185638"/>
                <a:gd name="connsiteY4" fmla="*/ 0 h 2381212"/>
                <a:gd name="connsiteX5" fmla="*/ 2185638 w 2185638"/>
                <a:gd name="connsiteY5" fmla="*/ 912217 h 2381212"/>
                <a:gd name="connsiteX6" fmla="*/ 2185638 w 2185638"/>
                <a:gd name="connsiteY6" fmla="*/ 2381212 h 2381212"/>
                <a:gd name="connsiteX7" fmla="*/ 1035278 w 2185638"/>
                <a:gd name="connsiteY7" fmla="*/ 2381212 h 2381212"/>
                <a:gd name="connsiteX8" fmla="*/ 0 w 2185638"/>
                <a:gd name="connsiteY8" fmla="*/ 1483143 h 2381212"/>
                <a:gd name="connsiteX9" fmla="*/ 35224 w 2185638"/>
                <a:gd name="connsiteY9" fmla="*/ 1488075 h 2381212"/>
                <a:gd name="connsiteX10" fmla="*/ 769621 w 2185638"/>
                <a:gd name="connsiteY10" fmla="*/ 1488075 h 2381212"/>
                <a:gd name="connsiteX11" fmla="*/ 769621 w 2185638"/>
                <a:gd name="connsiteY11" fmla="*/ 1835244 h 2381212"/>
                <a:gd name="connsiteX12" fmla="*/ 777781 w 2185638"/>
                <a:gd name="connsiteY12" fmla="*/ 1861208 h 2381212"/>
                <a:gd name="connsiteX13" fmla="*/ 807454 w 2185638"/>
                <a:gd name="connsiteY13" fmla="*/ 1879753 h 2381212"/>
                <a:gd name="connsiteX14" fmla="*/ 865315 w 2185638"/>
                <a:gd name="connsiteY14" fmla="*/ 1890880 h 2381212"/>
                <a:gd name="connsiteX15" fmla="*/ 955075 w 2185638"/>
                <a:gd name="connsiteY15" fmla="*/ 1894590 h 2381212"/>
                <a:gd name="connsiteX16" fmla="*/ 1047060 w 2185638"/>
                <a:gd name="connsiteY16" fmla="*/ 1890880 h 2381212"/>
                <a:gd name="connsiteX17" fmla="*/ 1104921 w 2185638"/>
                <a:gd name="connsiteY17" fmla="*/ 1879753 h 2381212"/>
                <a:gd name="connsiteX18" fmla="*/ 1136078 w 2185638"/>
                <a:gd name="connsiteY18" fmla="*/ 1861208 h 2381212"/>
                <a:gd name="connsiteX19" fmla="*/ 1144979 w 2185638"/>
                <a:gd name="connsiteY19" fmla="*/ 1835244 h 2381212"/>
                <a:gd name="connsiteX20" fmla="*/ 1144979 w 2185638"/>
                <a:gd name="connsiteY20" fmla="*/ 1488075 h 2381212"/>
                <a:gd name="connsiteX21" fmla="*/ 1315597 w 2185638"/>
                <a:gd name="connsiteY21" fmla="*/ 1488075 h 2381212"/>
                <a:gd name="connsiteX22" fmla="*/ 1357880 w 2185638"/>
                <a:gd name="connsiteY22" fmla="*/ 1448759 h 2381212"/>
                <a:gd name="connsiteX23" fmla="*/ 1373458 w 2185638"/>
                <a:gd name="connsiteY23" fmla="*/ 1333777 h 2381212"/>
                <a:gd name="connsiteX24" fmla="*/ 1356397 w 2185638"/>
                <a:gd name="connsiteY24" fmla="*/ 1212861 h 2381212"/>
                <a:gd name="connsiteX25" fmla="*/ 1315597 w 2185638"/>
                <a:gd name="connsiteY25" fmla="*/ 1176512 h 2381212"/>
                <a:gd name="connsiteX26" fmla="*/ 1144979 w 2185638"/>
                <a:gd name="connsiteY26" fmla="*/ 1176512 h 2381212"/>
                <a:gd name="connsiteX27" fmla="*/ 1144979 w 2185638"/>
                <a:gd name="connsiteY27" fmla="*/ 20764 h 2381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85638" h="2381212">
                  <a:moveTo>
                    <a:pt x="766655" y="293752"/>
                  </a:moveTo>
                  <a:lnTo>
                    <a:pt x="769622" y="293752"/>
                  </a:lnTo>
                  <a:lnTo>
                    <a:pt x="769622" y="1176512"/>
                  </a:lnTo>
                  <a:lnTo>
                    <a:pt x="260737" y="1176512"/>
                  </a:lnTo>
                  <a:close/>
                  <a:moveTo>
                    <a:pt x="1134051" y="0"/>
                  </a:moveTo>
                  <a:lnTo>
                    <a:pt x="2185638" y="912217"/>
                  </a:lnTo>
                  <a:lnTo>
                    <a:pt x="2185638" y="2381212"/>
                  </a:lnTo>
                  <a:lnTo>
                    <a:pt x="1035278" y="2381212"/>
                  </a:lnTo>
                  <a:lnTo>
                    <a:pt x="0" y="1483143"/>
                  </a:lnTo>
                  <a:lnTo>
                    <a:pt x="35224" y="1488075"/>
                  </a:lnTo>
                  <a:lnTo>
                    <a:pt x="769621" y="1488075"/>
                  </a:lnTo>
                  <a:lnTo>
                    <a:pt x="769621" y="1835244"/>
                  </a:lnTo>
                  <a:cubicBezTo>
                    <a:pt x="769621" y="1845135"/>
                    <a:pt x="772341" y="1853790"/>
                    <a:pt x="777781" y="1861208"/>
                  </a:cubicBezTo>
                  <a:cubicBezTo>
                    <a:pt x="783221" y="1868626"/>
                    <a:pt x="793112" y="1874808"/>
                    <a:pt x="807454" y="1879753"/>
                  </a:cubicBezTo>
                  <a:cubicBezTo>
                    <a:pt x="821795" y="1884699"/>
                    <a:pt x="841083" y="1888408"/>
                    <a:pt x="865315" y="1890880"/>
                  </a:cubicBezTo>
                  <a:cubicBezTo>
                    <a:pt x="889548" y="1893353"/>
                    <a:pt x="919468" y="1894590"/>
                    <a:pt x="955075" y="1894590"/>
                  </a:cubicBezTo>
                  <a:cubicBezTo>
                    <a:pt x="992660" y="1894590"/>
                    <a:pt x="1023322" y="1893353"/>
                    <a:pt x="1047060" y="1890880"/>
                  </a:cubicBezTo>
                  <a:cubicBezTo>
                    <a:pt x="1070798" y="1888408"/>
                    <a:pt x="1090085" y="1884699"/>
                    <a:pt x="1104921" y="1879753"/>
                  </a:cubicBezTo>
                  <a:cubicBezTo>
                    <a:pt x="1119758" y="1874808"/>
                    <a:pt x="1130143" y="1868626"/>
                    <a:pt x="1136078" y="1861208"/>
                  </a:cubicBezTo>
                  <a:cubicBezTo>
                    <a:pt x="1142012" y="1853790"/>
                    <a:pt x="1144979" y="1845135"/>
                    <a:pt x="1144979" y="1835244"/>
                  </a:cubicBezTo>
                  <a:lnTo>
                    <a:pt x="1144979" y="1488075"/>
                  </a:lnTo>
                  <a:lnTo>
                    <a:pt x="1315597" y="1488075"/>
                  </a:lnTo>
                  <a:cubicBezTo>
                    <a:pt x="1333400" y="1488075"/>
                    <a:pt x="1347495" y="1474969"/>
                    <a:pt x="1357880" y="1448759"/>
                  </a:cubicBezTo>
                  <a:cubicBezTo>
                    <a:pt x="1368266" y="1422548"/>
                    <a:pt x="1373458" y="1384221"/>
                    <a:pt x="1373458" y="1333777"/>
                  </a:cubicBezTo>
                  <a:cubicBezTo>
                    <a:pt x="1373458" y="1277399"/>
                    <a:pt x="1367771" y="1237094"/>
                    <a:pt x="1356397" y="1212861"/>
                  </a:cubicBezTo>
                  <a:cubicBezTo>
                    <a:pt x="1345022" y="1188629"/>
                    <a:pt x="1331422" y="1176512"/>
                    <a:pt x="1315597" y="1176512"/>
                  </a:cubicBezTo>
                  <a:lnTo>
                    <a:pt x="1144979" y="1176512"/>
                  </a:lnTo>
                  <a:lnTo>
                    <a:pt x="1144979" y="20764"/>
                  </a:lnTo>
                  <a:close/>
                </a:path>
              </a:pathLst>
            </a:custGeom>
            <a:solidFill>
              <a:srgbClr val="0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grpSp>
      <p:grpSp>
        <p:nvGrpSpPr>
          <p:cNvPr id="26" name="Group 35"/>
          <p:cNvGrpSpPr>
            <a:grpSpLocks noChangeAspect="1"/>
          </p:cNvGrpSpPr>
          <p:nvPr/>
        </p:nvGrpSpPr>
        <p:grpSpPr>
          <a:xfrm>
            <a:off x="7719175" y="3309798"/>
            <a:ext cx="468000" cy="468000"/>
            <a:chOff x="1382806" y="3668806"/>
            <a:chExt cx="3025589" cy="3025589"/>
          </a:xfrm>
        </p:grpSpPr>
        <p:sp>
          <p:nvSpPr>
            <p:cNvPr id="27" name="Rectangle 36"/>
            <p:cNvSpPr/>
            <p:nvPr/>
          </p:nvSpPr>
          <p:spPr>
            <a:xfrm>
              <a:off x="1382806" y="3668806"/>
              <a:ext cx="3025588" cy="3025588"/>
            </a:xfrm>
            <a:prstGeom prst="rect">
              <a:avLst/>
            </a:prstGeom>
            <a:solidFill>
              <a:srgbClr val="00E8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8" name="Freeform 37"/>
            <p:cNvSpPr/>
            <p:nvPr/>
          </p:nvSpPr>
          <p:spPr>
            <a:xfrm>
              <a:off x="2260945" y="4279053"/>
              <a:ext cx="1258119" cy="1953941"/>
            </a:xfrm>
            <a:custGeom>
              <a:avLst/>
              <a:gdLst/>
              <a:ahLst/>
              <a:cxnLst/>
              <a:rect l="l" t="t" r="r" b="b"/>
              <a:pathLst>
                <a:path w="1258119" h="1953941">
                  <a:moveTo>
                    <a:pt x="172101" y="0"/>
                  </a:moveTo>
                  <a:lnTo>
                    <a:pt x="1081567" y="0"/>
                  </a:lnTo>
                  <a:cubicBezTo>
                    <a:pt x="1090468" y="0"/>
                    <a:pt x="1098876" y="2967"/>
                    <a:pt x="1106788" y="8902"/>
                  </a:cubicBezTo>
                  <a:cubicBezTo>
                    <a:pt x="1114701" y="14836"/>
                    <a:pt x="1121377" y="24233"/>
                    <a:pt x="1126817" y="37091"/>
                  </a:cubicBezTo>
                  <a:cubicBezTo>
                    <a:pt x="1132257" y="49949"/>
                    <a:pt x="1136214" y="67011"/>
                    <a:pt x="1138686" y="88276"/>
                  </a:cubicBezTo>
                  <a:cubicBezTo>
                    <a:pt x="1141159" y="109541"/>
                    <a:pt x="1142396" y="135010"/>
                    <a:pt x="1142396" y="164683"/>
                  </a:cubicBezTo>
                  <a:cubicBezTo>
                    <a:pt x="1142396" y="224028"/>
                    <a:pt x="1137203" y="267053"/>
                    <a:pt x="1126817" y="293759"/>
                  </a:cubicBezTo>
                  <a:cubicBezTo>
                    <a:pt x="1116432" y="320464"/>
                    <a:pt x="1101348" y="333817"/>
                    <a:pt x="1081567" y="333817"/>
                  </a:cubicBezTo>
                  <a:lnTo>
                    <a:pt x="399097" y="333817"/>
                  </a:lnTo>
                  <a:lnTo>
                    <a:pt x="399097" y="744782"/>
                  </a:lnTo>
                  <a:cubicBezTo>
                    <a:pt x="433715" y="740826"/>
                    <a:pt x="468086" y="738353"/>
                    <a:pt x="502209" y="737364"/>
                  </a:cubicBezTo>
                  <a:cubicBezTo>
                    <a:pt x="536333" y="736375"/>
                    <a:pt x="572187" y="735881"/>
                    <a:pt x="609772" y="735881"/>
                  </a:cubicBezTo>
                  <a:cubicBezTo>
                    <a:pt x="713626" y="735881"/>
                    <a:pt x="805859" y="747997"/>
                    <a:pt x="886469" y="772230"/>
                  </a:cubicBezTo>
                  <a:cubicBezTo>
                    <a:pt x="967080" y="796462"/>
                    <a:pt x="1034832" y="832069"/>
                    <a:pt x="1089727" y="879051"/>
                  </a:cubicBezTo>
                  <a:cubicBezTo>
                    <a:pt x="1144621" y="926033"/>
                    <a:pt x="1186410" y="984389"/>
                    <a:pt x="1215093" y="1054119"/>
                  </a:cubicBezTo>
                  <a:cubicBezTo>
                    <a:pt x="1243777" y="1123850"/>
                    <a:pt x="1258119" y="1204708"/>
                    <a:pt x="1258119" y="1296693"/>
                  </a:cubicBezTo>
                  <a:cubicBezTo>
                    <a:pt x="1258119" y="1400547"/>
                    <a:pt x="1240068" y="1493274"/>
                    <a:pt x="1203966" y="1574874"/>
                  </a:cubicBezTo>
                  <a:cubicBezTo>
                    <a:pt x="1167865" y="1656473"/>
                    <a:pt x="1116926" y="1725215"/>
                    <a:pt x="1051152" y="1781098"/>
                  </a:cubicBezTo>
                  <a:cubicBezTo>
                    <a:pt x="985378" y="1836982"/>
                    <a:pt x="906251" y="1879760"/>
                    <a:pt x="813771" y="1909432"/>
                  </a:cubicBezTo>
                  <a:cubicBezTo>
                    <a:pt x="721292" y="1939105"/>
                    <a:pt x="618674" y="1953941"/>
                    <a:pt x="505918" y="1953941"/>
                  </a:cubicBezTo>
                  <a:cubicBezTo>
                    <a:pt x="446573" y="1953941"/>
                    <a:pt x="390195" y="1950232"/>
                    <a:pt x="336784" y="1942814"/>
                  </a:cubicBezTo>
                  <a:cubicBezTo>
                    <a:pt x="283374" y="1935396"/>
                    <a:pt x="235403" y="1925999"/>
                    <a:pt x="192872" y="1914625"/>
                  </a:cubicBezTo>
                  <a:cubicBezTo>
                    <a:pt x="150341" y="1903250"/>
                    <a:pt x="115476" y="1891876"/>
                    <a:pt x="88276" y="1880502"/>
                  </a:cubicBezTo>
                  <a:cubicBezTo>
                    <a:pt x="61076" y="1869127"/>
                    <a:pt x="43273" y="1859731"/>
                    <a:pt x="34865" y="1852313"/>
                  </a:cubicBezTo>
                  <a:cubicBezTo>
                    <a:pt x="26458" y="1844894"/>
                    <a:pt x="20276" y="1836734"/>
                    <a:pt x="16320" y="1827833"/>
                  </a:cubicBezTo>
                  <a:cubicBezTo>
                    <a:pt x="12364" y="1818931"/>
                    <a:pt x="9149" y="1808298"/>
                    <a:pt x="6677" y="1795935"/>
                  </a:cubicBezTo>
                  <a:cubicBezTo>
                    <a:pt x="4204" y="1783571"/>
                    <a:pt x="2473" y="1767993"/>
                    <a:pt x="1484" y="1749200"/>
                  </a:cubicBezTo>
                  <a:cubicBezTo>
                    <a:pt x="495" y="1730408"/>
                    <a:pt x="0" y="1708153"/>
                    <a:pt x="0" y="1682437"/>
                  </a:cubicBezTo>
                  <a:cubicBezTo>
                    <a:pt x="0" y="1654742"/>
                    <a:pt x="989" y="1631252"/>
                    <a:pt x="2967" y="1611964"/>
                  </a:cubicBezTo>
                  <a:cubicBezTo>
                    <a:pt x="4946" y="1592677"/>
                    <a:pt x="8160" y="1577099"/>
                    <a:pt x="12611" y="1565230"/>
                  </a:cubicBezTo>
                  <a:cubicBezTo>
                    <a:pt x="17062" y="1553361"/>
                    <a:pt x="22255" y="1544954"/>
                    <a:pt x="28189" y="1540008"/>
                  </a:cubicBezTo>
                  <a:cubicBezTo>
                    <a:pt x="34124" y="1535063"/>
                    <a:pt x="41047" y="1532590"/>
                    <a:pt x="48960" y="1532590"/>
                  </a:cubicBezTo>
                  <a:cubicBezTo>
                    <a:pt x="58851" y="1532590"/>
                    <a:pt x="73934" y="1538277"/>
                    <a:pt x="94211" y="1549652"/>
                  </a:cubicBezTo>
                  <a:cubicBezTo>
                    <a:pt x="114487" y="1561026"/>
                    <a:pt x="141192" y="1573637"/>
                    <a:pt x="174327" y="1587485"/>
                  </a:cubicBezTo>
                  <a:cubicBezTo>
                    <a:pt x="207461" y="1601332"/>
                    <a:pt x="247766" y="1613943"/>
                    <a:pt x="295243" y="1625317"/>
                  </a:cubicBezTo>
                  <a:cubicBezTo>
                    <a:pt x="342719" y="1636691"/>
                    <a:pt x="399591" y="1642379"/>
                    <a:pt x="465860" y="1642379"/>
                  </a:cubicBezTo>
                  <a:cubicBezTo>
                    <a:pt x="523227" y="1642379"/>
                    <a:pt x="575402" y="1636444"/>
                    <a:pt x="622383" y="1624575"/>
                  </a:cubicBezTo>
                  <a:cubicBezTo>
                    <a:pt x="669365" y="1612706"/>
                    <a:pt x="709176" y="1593666"/>
                    <a:pt x="741815" y="1567456"/>
                  </a:cubicBezTo>
                  <a:cubicBezTo>
                    <a:pt x="774455" y="1541245"/>
                    <a:pt x="799677" y="1508357"/>
                    <a:pt x="817481" y="1468794"/>
                  </a:cubicBezTo>
                  <a:cubicBezTo>
                    <a:pt x="835284" y="1429231"/>
                    <a:pt x="844186" y="1381754"/>
                    <a:pt x="844186" y="1326365"/>
                  </a:cubicBezTo>
                  <a:cubicBezTo>
                    <a:pt x="844186" y="1278889"/>
                    <a:pt x="836768" y="1236606"/>
                    <a:pt x="821931" y="1199515"/>
                  </a:cubicBezTo>
                  <a:cubicBezTo>
                    <a:pt x="807095" y="1162424"/>
                    <a:pt x="783852" y="1131021"/>
                    <a:pt x="752201" y="1105305"/>
                  </a:cubicBezTo>
                  <a:cubicBezTo>
                    <a:pt x="720550" y="1079588"/>
                    <a:pt x="679503" y="1060301"/>
                    <a:pt x="629059" y="1047443"/>
                  </a:cubicBezTo>
                  <a:cubicBezTo>
                    <a:pt x="578616" y="1034585"/>
                    <a:pt x="517293" y="1028156"/>
                    <a:pt x="445089" y="1028156"/>
                  </a:cubicBezTo>
                  <a:cubicBezTo>
                    <a:pt x="387722" y="1028156"/>
                    <a:pt x="335548" y="1031123"/>
                    <a:pt x="288566" y="1037058"/>
                  </a:cubicBezTo>
                  <a:cubicBezTo>
                    <a:pt x="241585" y="1042992"/>
                    <a:pt x="197323" y="1045959"/>
                    <a:pt x="155781" y="1045959"/>
                  </a:cubicBezTo>
                  <a:cubicBezTo>
                    <a:pt x="127098" y="1045959"/>
                    <a:pt x="106574" y="1038789"/>
                    <a:pt x="94211" y="1024447"/>
                  </a:cubicBezTo>
                  <a:cubicBezTo>
                    <a:pt x="81847" y="1010105"/>
                    <a:pt x="75665" y="983647"/>
                    <a:pt x="75665" y="945073"/>
                  </a:cubicBezTo>
                  <a:lnTo>
                    <a:pt x="75665" y="111272"/>
                  </a:lnTo>
                  <a:cubicBezTo>
                    <a:pt x="75665" y="71709"/>
                    <a:pt x="83331" y="43272"/>
                    <a:pt x="98662" y="25964"/>
                  </a:cubicBezTo>
                  <a:cubicBezTo>
                    <a:pt x="113992" y="8655"/>
                    <a:pt x="138472" y="0"/>
                    <a:pt x="17210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sp>
          <p:nvSpPr>
            <p:cNvPr id="29" name="Freeform 38"/>
            <p:cNvSpPr/>
            <p:nvPr/>
          </p:nvSpPr>
          <p:spPr>
            <a:xfrm>
              <a:off x="2325672" y="4294612"/>
              <a:ext cx="2082723" cy="2399783"/>
            </a:xfrm>
            <a:custGeom>
              <a:avLst/>
              <a:gdLst>
                <a:gd name="connsiteX0" fmla="*/ 380362 w 2082723"/>
                <a:gd name="connsiteY0" fmla="*/ 1012596 h 2399783"/>
                <a:gd name="connsiteX1" fmla="*/ 564332 w 2082723"/>
                <a:gd name="connsiteY1" fmla="*/ 1031883 h 2399783"/>
                <a:gd name="connsiteX2" fmla="*/ 687474 w 2082723"/>
                <a:gd name="connsiteY2" fmla="*/ 1089745 h 2399783"/>
                <a:gd name="connsiteX3" fmla="*/ 757204 w 2082723"/>
                <a:gd name="connsiteY3" fmla="*/ 1183955 h 2399783"/>
                <a:gd name="connsiteX4" fmla="*/ 779459 w 2082723"/>
                <a:gd name="connsiteY4" fmla="*/ 1310805 h 2399783"/>
                <a:gd name="connsiteX5" fmla="*/ 752754 w 2082723"/>
                <a:gd name="connsiteY5" fmla="*/ 1453234 h 2399783"/>
                <a:gd name="connsiteX6" fmla="*/ 677088 w 2082723"/>
                <a:gd name="connsiteY6" fmla="*/ 1551896 h 2399783"/>
                <a:gd name="connsiteX7" fmla="*/ 666374 w 2082723"/>
                <a:gd name="connsiteY7" fmla="*/ 1558588 h 2399783"/>
                <a:gd name="connsiteX8" fmla="*/ 42518 w 2082723"/>
                <a:gd name="connsiteY8" fmla="*/ 1017413 h 2399783"/>
                <a:gd name="connsiteX9" fmla="*/ 54149 w 2082723"/>
                <a:gd name="connsiteY9" fmla="*/ 1025021 h 2399783"/>
                <a:gd name="connsiteX10" fmla="*/ 91054 w 2082723"/>
                <a:gd name="connsiteY10" fmla="*/ 1030399 h 2399783"/>
                <a:gd name="connsiteX11" fmla="*/ 223839 w 2082723"/>
                <a:gd name="connsiteY11" fmla="*/ 1021498 h 2399783"/>
                <a:gd name="connsiteX12" fmla="*/ 380362 w 2082723"/>
                <a:gd name="connsiteY12" fmla="*/ 1012596 h 2399783"/>
                <a:gd name="connsiteX13" fmla="*/ 1046791 w 2082723"/>
                <a:gd name="connsiteY13" fmla="*/ 0 h 2399783"/>
                <a:gd name="connsiteX14" fmla="*/ 2082723 w 2082723"/>
                <a:gd name="connsiteY14" fmla="*/ 898637 h 2399783"/>
                <a:gd name="connsiteX15" fmla="*/ 2082723 w 2082723"/>
                <a:gd name="connsiteY15" fmla="*/ 2399783 h 2399783"/>
                <a:gd name="connsiteX16" fmla="*/ 629084 w 2082723"/>
                <a:gd name="connsiteY16" fmla="*/ 2399783 h 2399783"/>
                <a:gd name="connsiteX17" fmla="*/ 0 w 2082723"/>
                <a:gd name="connsiteY17" fmla="*/ 1854074 h 2399783"/>
                <a:gd name="connsiteX18" fmla="*/ 23549 w 2082723"/>
                <a:gd name="connsiteY18" fmla="*/ 1864943 h 2399783"/>
                <a:gd name="connsiteX19" fmla="*/ 128145 w 2082723"/>
                <a:gd name="connsiteY19" fmla="*/ 1899066 h 2399783"/>
                <a:gd name="connsiteX20" fmla="*/ 272057 w 2082723"/>
                <a:gd name="connsiteY20" fmla="*/ 1927255 h 2399783"/>
                <a:gd name="connsiteX21" fmla="*/ 441191 w 2082723"/>
                <a:gd name="connsiteY21" fmla="*/ 1938382 h 2399783"/>
                <a:gd name="connsiteX22" fmla="*/ 749044 w 2082723"/>
                <a:gd name="connsiteY22" fmla="*/ 1893873 h 2399783"/>
                <a:gd name="connsiteX23" fmla="*/ 986425 w 2082723"/>
                <a:gd name="connsiteY23" fmla="*/ 1765539 h 2399783"/>
                <a:gd name="connsiteX24" fmla="*/ 1139239 w 2082723"/>
                <a:gd name="connsiteY24" fmla="*/ 1559315 h 2399783"/>
                <a:gd name="connsiteX25" fmla="*/ 1193392 w 2082723"/>
                <a:gd name="connsiteY25" fmla="*/ 1281134 h 2399783"/>
                <a:gd name="connsiteX26" fmla="*/ 1150366 w 2082723"/>
                <a:gd name="connsiteY26" fmla="*/ 1038560 h 2399783"/>
                <a:gd name="connsiteX27" fmla="*/ 1025000 w 2082723"/>
                <a:gd name="connsiteY27" fmla="*/ 863492 h 2399783"/>
                <a:gd name="connsiteX28" fmla="*/ 821742 w 2082723"/>
                <a:gd name="connsiteY28" fmla="*/ 756671 h 2399783"/>
                <a:gd name="connsiteX29" fmla="*/ 545045 w 2082723"/>
                <a:gd name="connsiteY29" fmla="*/ 720322 h 2399783"/>
                <a:gd name="connsiteX30" fmla="*/ 437482 w 2082723"/>
                <a:gd name="connsiteY30" fmla="*/ 721805 h 2399783"/>
                <a:gd name="connsiteX31" fmla="*/ 334370 w 2082723"/>
                <a:gd name="connsiteY31" fmla="*/ 729223 h 2399783"/>
                <a:gd name="connsiteX32" fmla="*/ 334370 w 2082723"/>
                <a:gd name="connsiteY32" fmla="*/ 318258 h 2399783"/>
                <a:gd name="connsiteX33" fmla="*/ 1016840 w 2082723"/>
                <a:gd name="connsiteY33" fmla="*/ 318258 h 2399783"/>
                <a:gd name="connsiteX34" fmla="*/ 1062090 w 2082723"/>
                <a:gd name="connsiteY34" fmla="*/ 278200 h 2399783"/>
                <a:gd name="connsiteX35" fmla="*/ 1077669 w 2082723"/>
                <a:gd name="connsiteY35" fmla="*/ 149124 h 2399783"/>
                <a:gd name="connsiteX36" fmla="*/ 1073959 w 2082723"/>
                <a:gd name="connsiteY36" fmla="*/ 72717 h 2399783"/>
                <a:gd name="connsiteX37" fmla="*/ 1062090 w 2082723"/>
                <a:gd name="connsiteY37" fmla="*/ 21532 h 239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082723" h="2399783">
                  <a:moveTo>
                    <a:pt x="380362" y="1012596"/>
                  </a:moveTo>
                  <a:cubicBezTo>
                    <a:pt x="452566" y="1012596"/>
                    <a:pt x="513889" y="1019025"/>
                    <a:pt x="564332" y="1031883"/>
                  </a:cubicBezTo>
                  <a:cubicBezTo>
                    <a:pt x="614776" y="1044741"/>
                    <a:pt x="655823" y="1064028"/>
                    <a:pt x="687474" y="1089745"/>
                  </a:cubicBezTo>
                  <a:cubicBezTo>
                    <a:pt x="719125" y="1115461"/>
                    <a:pt x="742368" y="1146864"/>
                    <a:pt x="757204" y="1183955"/>
                  </a:cubicBezTo>
                  <a:cubicBezTo>
                    <a:pt x="772041" y="1221046"/>
                    <a:pt x="779459" y="1263329"/>
                    <a:pt x="779459" y="1310805"/>
                  </a:cubicBezTo>
                  <a:cubicBezTo>
                    <a:pt x="779459" y="1366194"/>
                    <a:pt x="770557" y="1413671"/>
                    <a:pt x="752754" y="1453234"/>
                  </a:cubicBezTo>
                  <a:cubicBezTo>
                    <a:pt x="734950" y="1492797"/>
                    <a:pt x="709728" y="1525685"/>
                    <a:pt x="677088" y="1551896"/>
                  </a:cubicBezTo>
                  <a:lnTo>
                    <a:pt x="666374" y="1558588"/>
                  </a:lnTo>
                  <a:lnTo>
                    <a:pt x="42518" y="1017413"/>
                  </a:lnTo>
                  <a:lnTo>
                    <a:pt x="54149" y="1025021"/>
                  </a:lnTo>
                  <a:cubicBezTo>
                    <a:pt x="64411" y="1028607"/>
                    <a:pt x="76713" y="1030399"/>
                    <a:pt x="91054" y="1030399"/>
                  </a:cubicBezTo>
                  <a:cubicBezTo>
                    <a:pt x="132596" y="1030399"/>
                    <a:pt x="176858" y="1027432"/>
                    <a:pt x="223839" y="1021498"/>
                  </a:cubicBezTo>
                  <a:cubicBezTo>
                    <a:pt x="270821" y="1015563"/>
                    <a:pt x="322995" y="1012596"/>
                    <a:pt x="380362" y="1012596"/>
                  </a:cubicBezTo>
                  <a:close/>
                  <a:moveTo>
                    <a:pt x="1046791" y="0"/>
                  </a:moveTo>
                  <a:lnTo>
                    <a:pt x="2082723" y="898637"/>
                  </a:lnTo>
                  <a:lnTo>
                    <a:pt x="2082723" y="2399783"/>
                  </a:lnTo>
                  <a:lnTo>
                    <a:pt x="629084" y="2399783"/>
                  </a:lnTo>
                  <a:lnTo>
                    <a:pt x="0" y="1854074"/>
                  </a:lnTo>
                  <a:lnTo>
                    <a:pt x="23549" y="1864943"/>
                  </a:lnTo>
                  <a:cubicBezTo>
                    <a:pt x="50749" y="1876317"/>
                    <a:pt x="85614" y="1887691"/>
                    <a:pt x="128145" y="1899066"/>
                  </a:cubicBezTo>
                  <a:cubicBezTo>
                    <a:pt x="170676" y="1910440"/>
                    <a:pt x="218647" y="1919837"/>
                    <a:pt x="272057" y="1927255"/>
                  </a:cubicBezTo>
                  <a:cubicBezTo>
                    <a:pt x="325468" y="1934673"/>
                    <a:pt x="381846" y="1938382"/>
                    <a:pt x="441191" y="1938382"/>
                  </a:cubicBezTo>
                  <a:cubicBezTo>
                    <a:pt x="553947" y="1938382"/>
                    <a:pt x="656565" y="1923546"/>
                    <a:pt x="749044" y="1893873"/>
                  </a:cubicBezTo>
                  <a:cubicBezTo>
                    <a:pt x="841524" y="1864201"/>
                    <a:pt x="920651" y="1821423"/>
                    <a:pt x="986425" y="1765539"/>
                  </a:cubicBezTo>
                  <a:cubicBezTo>
                    <a:pt x="1052199" y="1709656"/>
                    <a:pt x="1103138" y="1640914"/>
                    <a:pt x="1139239" y="1559315"/>
                  </a:cubicBezTo>
                  <a:cubicBezTo>
                    <a:pt x="1175341" y="1477715"/>
                    <a:pt x="1193392" y="1384988"/>
                    <a:pt x="1193392" y="1281134"/>
                  </a:cubicBezTo>
                  <a:cubicBezTo>
                    <a:pt x="1193392" y="1189149"/>
                    <a:pt x="1179050" y="1108291"/>
                    <a:pt x="1150366" y="1038560"/>
                  </a:cubicBezTo>
                  <a:cubicBezTo>
                    <a:pt x="1121683" y="968830"/>
                    <a:pt x="1079894" y="910474"/>
                    <a:pt x="1025000" y="863492"/>
                  </a:cubicBezTo>
                  <a:cubicBezTo>
                    <a:pt x="970105" y="816510"/>
                    <a:pt x="902353" y="780903"/>
                    <a:pt x="821742" y="756671"/>
                  </a:cubicBezTo>
                  <a:cubicBezTo>
                    <a:pt x="741132" y="732438"/>
                    <a:pt x="648899" y="720322"/>
                    <a:pt x="545045" y="720322"/>
                  </a:cubicBezTo>
                  <a:cubicBezTo>
                    <a:pt x="507460" y="720322"/>
                    <a:pt x="471606" y="720816"/>
                    <a:pt x="437482" y="721805"/>
                  </a:cubicBezTo>
                  <a:cubicBezTo>
                    <a:pt x="403359" y="722794"/>
                    <a:pt x="368988" y="725267"/>
                    <a:pt x="334370" y="729223"/>
                  </a:cubicBezTo>
                  <a:lnTo>
                    <a:pt x="334370" y="318258"/>
                  </a:lnTo>
                  <a:lnTo>
                    <a:pt x="1016840" y="318258"/>
                  </a:lnTo>
                  <a:cubicBezTo>
                    <a:pt x="1036621" y="318258"/>
                    <a:pt x="1051705" y="304905"/>
                    <a:pt x="1062090" y="278200"/>
                  </a:cubicBezTo>
                  <a:cubicBezTo>
                    <a:pt x="1072476" y="251494"/>
                    <a:pt x="1077669" y="208469"/>
                    <a:pt x="1077669" y="149124"/>
                  </a:cubicBezTo>
                  <a:cubicBezTo>
                    <a:pt x="1077669" y="119451"/>
                    <a:pt x="1076432" y="93982"/>
                    <a:pt x="1073959" y="72717"/>
                  </a:cubicBezTo>
                  <a:cubicBezTo>
                    <a:pt x="1071487" y="51452"/>
                    <a:pt x="1067530" y="34390"/>
                    <a:pt x="1062090" y="21532"/>
                  </a:cubicBezTo>
                  <a:close/>
                </a:path>
              </a:pathLst>
            </a:custGeom>
            <a:solidFill>
              <a:srgbClr val="0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grpSp>
      <p:grpSp>
        <p:nvGrpSpPr>
          <p:cNvPr id="30" name="Group 39"/>
          <p:cNvGrpSpPr/>
          <p:nvPr/>
        </p:nvGrpSpPr>
        <p:grpSpPr>
          <a:xfrm>
            <a:off x="100593" y="4104654"/>
            <a:ext cx="2089152" cy="1736289"/>
            <a:chOff x="82106" y="4350945"/>
            <a:chExt cx="2089152" cy="1736289"/>
          </a:xfrm>
        </p:grpSpPr>
        <p:sp>
          <p:nvSpPr>
            <p:cNvPr id="31" name="TextBox 40"/>
            <p:cNvSpPr txBox="1"/>
            <p:nvPr/>
          </p:nvSpPr>
          <p:spPr>
            <a:xfrm>
              <a:off x="129441" y="4350945"/>
              <a:ext cx="1993221" cy="523220"/>
            </a:xfrm>
            <a:prstGeom prst="rect">
              <a:avLst/>
            </a:prstGeom>
            <a:noFill/>
          </p:spPr>
          <p:txBody>
            <a:bodyPr wrap="square" lIns="0" rtlCol="0" anchor="ctr">
              <a:spAutoFit/>
            </a:bodyPr>
            <a:lstStyle/>
            <a:p>
              <a:pPr algn="ctr"/>
              <a:r>
                <a:rPr lang="it-IT" b="1" dirty="0">
                  <a:solidFill>
                    <a:srgbClr val="00E8B5"/>
                  </a:solidFill>
                </a:rPr>
                <a:t>Raccolta delle Offerte di lavoro online</a:t>
              </a:r>
            </a:p>
          </p:txBody>
        </p:sp>
        <p:sp>
          <p:nvSpPr>
            <p:cNvPr id="32" name="TextBox 41"/>
            <p:cNvSpPr txBox="1"/>
            <p:nvPr/>
          </p:nvSpPr>
          <p:spPr>
            <a:xfrm>
              <a:off x="82106" y="4809961"/>
              <a:ext cx="2089152" cy="1277273"/>
            </a:xfrm>
            <a:prstGeom prst="rect">
              <a:avLst/>
            </a:prstGeom>
            <a:noFill/>
          </p:spPr>
          <p:txBody>
            <a:bodyPr wrap="square" lIns="0" rtlCol="0">
              <a:spAutoFit/>
            </a:bodyPr>
            <a:lstStyle/>
            <a:p>
              <a:pPr algn="ctr"/>
              <a:r>
                <a:rPr lang="it-IT" sz="1100" b="1" dirty="0">
                  <a:solidFill>
                    <a:schemeClr val="tx1"/>
                  </a:solidFill>
                </a:rPr>
                <a:t>Raccogliere i dati </a:t>
              </a:r>
              <a:r>
                <a:rPr lang="it-IT" sz="1100" dirty="0">
                  <a:solidFill>
                    <a:schemeClr val="tx1"/>
                  </a:solidFill>
                </a:rPr>
                <a:t>(ossia le offerte di lavoro) dai diversi siti della cui credibilità ci si è precedentemente accertati (controllo frequenza con cui sono aggiornati, presenza della data di pubblicazione, ecc.)</a:t>
              </a:r>
            </a:p>
          </p:txBody>
        </p:sp>
      </p:grpSp>
      <p:grpSp>
        <p:nvGrpSpPr>
          <p:cNvPr id="33" name="Group 42"/>
          <p:cNvGrpSpPr/>
          <p:nvPr/>
        </p:nvGrpSpPr>
        <p:grpSpPr>
          <a:xfrm>
            <a:off x="1835432" y="1589223"/>
            <a:ext cx="2038449" cy="1631216"/>
            <a:chOff x="2435121" y="1656448"/>
            <a:chExt cx="2038449" cy="1631216"/>
          </a:xfrm>
        </p:grpSpPr>
        <p:sp>
          <p:nvSpPr>
            <p:cNvPr id="34" name="TextBox 43"/>
            <p:cNvSpPr txBox="1"/>
            <p:nvPr/>
          </p:nvSpPr>
          <p:spPr>
            <a:xfrm>
              <a:off x="2435121" y="1656448"/>
              <a:ext cx="2038449" cy="523220"/>
            </a:xfrm>
            <a:prstGeom prst="rect">
              <a:avLst/>
            </a:prstGeom>
            <a:noFill/>
          </p:spPr>
          <p:txBody>
            <a:bodyPr wrap="square" lIns="0" rtlCol="0" anchor="ctr">
              <a:spAutoFit/>
            </a:bodyPr>
            <a:lstStyle/>
            <a:p>
              <a:pPr algn="ctr"/>
              <a:r>
                <a:rPr lang="it-IT" b="1" dirty="0">
                  <a:solidFill>
                    <a:srgbClr val="00E8B5"/>
                  </a:solidFill>
                </a:rPr>
                <a:t>Trasformazione e pulizia dei dati</a:t>
              </a:r>
            </a:p>
          </p:txBody>
        </p:sp>
        <p:sp>
          <p:nvSpPr>
            <p:cNvPr id="35" name="TextBox 44"/>
            <p:cNvSpPr txBox="1"/>
            <p:nvPr/>
          </p:nvSpPr>
          <p:spPr>
            <a:xfrm>
              <a:off x="2634901" y="2179668"/>
              <a:ext cx="1638930" cy="1107996"/>
            </a:xfrm>
            <a:prstGeom prst="rect">
              <a:avLst/>
            </a:prstGeom>
            <a:noFill/>
          </p:spPr>
          <p:txBody>
            <a:bodyPr wrap="square" lIns="0" rtlCol="0">
              <a:spAutoFit/>
            </a:bodyPr>
            <a:lstStyle/>
            <a:p>
              <a:pPr algn="ctr"/>
              <a:r>
                <a:rPr lang="it-IT" sz="1100" dirty="0">
                  <a:solidFill>
                    <a:schemeClr val="tx1"/>
                  </a:solidFill>
                </a:rPr>
                <a:t>Svolgere attività per mettere gli annunci in </a:t>
              </a:r>
              <a:r>
                <a:rPr lang="it-IT" sz="1100" b="1" dirty="0">
                  <a:solidFill>
                    <a:schemeClr val="tx1"/>
                  </a:solidFill>
                </a:rPr>
                <a:t>qualità</a:t>
              </a:r>
              <a:r>
                <a:rPr lang="it-IT" sz="1100" dirty="0">
                  <a:solidFill>
                    <a:schemeClr val="tx1"/>
                  </a:solidFill>
                </a:rPr>
                <a:t> (e.g., individuare i duplicati quando lo stesso annuncio è stato postato su più siti)</a:t>
              </a:r>
            </a:p>
          </p:txBody>
        </p:sp>
      </p:grpSp>
      <p:grpSp>
        <p:nvGrpSpPr>
          <p:cNvPr id="36" name="Group 45"/>
          <p:cNvGrpSpPr/>
          <p:nvPr/>
        </p:nvGrpSpPr>
        <p:grpSpPr>
          <a:xfrm>
            <a:off x="3562819" y="4115863"/>
            <a:ext cx="1958703" cy="1387587"/>
            <a:chOff x="4593757" y="5333234"/>
            <a:chExt cx="1737816" cy="1387587"/>
          </a:xfrm>
        </p:grpSpPr>
        <p:sp>
          <p:nvSpPr>
            <p:cNvPr id="37" name="TextBox 46"/>
            <p:cNvSpPr txBox="1"/>
            <p:nvPr/>
          </p:nvSpPr>
          <p:spPr>
            <a:xfrm>
              <a:off x="4838588" y="5333234"/>
              <a:ext cx="1228237" cy="307777"/>
            </a:xfrm>
            <a:prstGeom prst="rect">
              <a:avLst/>
            </a:prstGeom>
            <a:noFill/>
          </p:spPr>
          <p:txBody>
            <a:bodyPr wrap="none" lIns="0" rtlCol="0" anchor="ctr">
              <a:spAutoFit/>
            </a:bodyPr>
            <a:lstStyle/>
            <a:p>
              <a:r>
                <a:rPr lang="it-IT" b="1" dirty="0">
                  <a:solidFill>
                    <a:srgbClr val="00E8B5"/>
                  </a:solidFill>
                </a:rPr>
                <a:t>Classificazione</a:t>
              </a:r>
            </a:p>
          </p:txBody>
        </p:sp>
        <p:sp>
          <p:nvSpPr>
            <p:cNvPr id="38" name="TextBox 47"/>
            <p:cNvSpPr txBox="1"/>
            <p:nvPr/>
          </p:nvSpPr>
          <p:spPr>
            <a:xfrm>
              <a:off x="4593757" y="5612825"/>
              <a:ext cx="1737816" cy="1107996"/>
            </a:xfrm>
            <a:prstGeom prst="rect">
              <a:avLst/>
            </a:prstGeom>
            <a:noFill/>
          </p:spPr>
          <p:txBody>
            <a:bodyPr wrap="square" lIns="0" rtlCol="0">
              <a:spAutoFit/>
            </a:bodyPr>
            <a:lstStyle/>
            <a:p>
              <a:pPr algn="ctr"/>
              <a:r>
                <a:rPr lang="it-IT" sz="1100" dirty="0">
                  <a:solidFill>
                    <a:schemeClr val="tx1"/>
                  </a:solidFill>
                </a:rPr>
                <a:t>Classificare le informazioni contenute nelle offerte di lavoro (come le professioni richieste e le competenze) in accordo con i </a:t>
              </a:r>
              <a:r>
                <a:rPr lang="it-IT" sz="1100" b="1" dirty="0">
                  <a:solidFill>
                    <a:schemeClr val="tx1"/>
                  </a:solidFill>
                </a:rPr>
                <a:t>sistemi di classificazione europei</a:t>
              </a:r>
              <a:endParaRPr lang="en-US" sz="1100" b="1" dirty="0">
                <a:solidFill>
                  <a:schemeClr val="tx1"/>
                </a:solidFill>
              </a:endParaRPr>
            </a:p>
          </p:txBody>
        </p:sp>
      </p:grpSp>
      <p:grpSp>
        <p:nvGrpSpPr>
          <p:cNvPr id="39" name="Group 48"/>
          <p:cNvGrpSpPr/>
          <p:nvPr/>
        </p:nvGrpSpPr>
        <p:grpSpPr>
          <a:xfrm>
            <a:off x="5238625" y="1860383"/>
            <a:ext cx="1987845" cy="1233940"/>
            <a:chOff x="6638828" y="1756225"/>
            <a:chExt cx="1382750" cy="1233940"/>
          </a:xfrm>
        </p:grpSpPr>
        <p:sp>
          <p:nvSpPr>
            <p:cNvPr id="40" name="TextBox 49"/>
            <p:cNvSpPr txBox="1"/>
            <p:nvPr/>
          </p:nvSpPr>
          <p:spPr>
            <a:xfrm>
              <a:off x="6678676" y="1756225"/>
              <a:ext cx="1303052" cy="307777"/>
            </a:xfrm>
            <a:prstGeom prst="rect">
              <a:avLst/>
            </a:prstGeom>
            <a:noFill/>
          </p:spPr>
          <p:txBody>
            <a:bodyPr wrap="none" lIns="0" rtlCol="0" anchor="ctr">
              <a:spAutoFit/>
            </a:bodyPr>
            <a:lstStyle/>
            <a:p>
              <a:r>
                <a:rPr lang="it-IT" b="1" dirty="0">
                  <a:solidFill>
                    <a:srgbClr val="00E8B5"/>
                  </a:solidFill>
                </a:rPr>
                <a:t>Estrazione delle </a:t>
              </a:r>
              <a:r>
                <a:rPr lang="it-IT" b="1" dirty="0" err="1">
                  <a:solidFill>
                    <a:srgbClr val="00E8B5"/>
                  </a:solidFill>
                </a:rPr>
                <a:t>Skill</a:t>
              </a:r>
              <a:endParaRPr lang="it-IT" b="1" dirty="0">
                <a:solidFill>
                  <a:srgbClr val="00E8B5"/>
                </a:solidFill>
              </a:endParaRPr>
            </a:p>
          </p:txBody>
        </p:sp>
        <p:sp>
          <p:nvSpPr>
            <p:cNvPr id="41" name="TextBox 50"/>
            <p:cNvSpPr txBox="1"/>
            <p:nvPr/>
          </p:nvSpPr>
          <p:spPr>
            <a:xfrm>
              <a:off x="6638828" y="2051446"/>
              <a:ext cx="1382750" cy="938719"/>
            </a:xfrm>
            <a:prstGeom prst="rect">
              <a:avLst/>
            </a:prstGeom>
            <a:noFill/>
          </p:spPr>
          <p:txBody>
            <a:bodyPr wrap="square" lIns="0" rtlCol="0">
              <a:spAutoFit/>
            </a:bodyPr>
            <a:lstStyle/>
            <a:p>
              <a:pPr algn="ctr"/>
              <a:r>
                <a:rPr lang="it-IT" sz="1100" dirty="0">
                  <a:solidFill>
                    <a:schemeClr val="tx1"/>
                  </a:solidFill>
                </a:rPr>
                <a:t>Usare algoritmi top (e.g., semantica, tecniche IE, </a:t>
              </a:r>
              <a:r>
                <a:rPr lang="en-US" sz="1100" dirty="0">
                  <a:solidFill>
                    <a:schemeClr val="tx1"/>
                  </a:solidFill>
                </a:rPr>
                <a:t>NLP) per </a:t>
              </a:r>
              <a:r>
                <a:rPr lang="it-IT" sz="1100" b="1" dirty="0">
                  <a:solidFill>
                    <a:schemeClr val="tx1"/>
                  </a:solidFill>
                </a:rPr>
                <a:t>estrarre, riconoscere e collegare le </a:t>
              </a:r>
              <a:r>
                <a:rPr lang="it-IT" sz="1100" b="1" dirty="0" err="1">
                  <a:solidFill>
                    <a:schemeClr val="tx1"/>
                  </a:solidFill>
                </a:rPr>
                <a:t>skill</a:t>
              </a:r>
              <a:r>
                <a:rPr lang="it-IT" sz="1100" b="1" dirty="0">
                  <a:solidFill>
                    <a:schemeClr val="tx1"/>
                  </a:solidFill>
                </a:rPr>
                <a:t> ai profili occupazionali</a:t>
              </a:r>
            </a:p>
          </p:txBody>
        </p:sp>
      </p:grpSp>
      <p:grpSp>
        <p:nvGrpSpPr>
          <p:cNvPr id="42" name="Group 51"/>
          <p:cNvGrpSpPr/>
          <p:nvPr/>
        </p:nvGrpSpPr>
        <p:grpSpPr>
          <a:xfrm>
            <a:off x="6957357" y="4108187"/>
            <a:ext cx="2100896" cy="1732757"/>
            <a:chOff x="8763179" y="5344124"/>
            <a:chExt cx="2100896" cy="1732757"/>
          </a:xfrm>
        </p:grpSpPr>
        <p:sp>
          <p:nvSpPr>
            <p:cNvPr id="43" name="TextBox 52"/>
            <p:cNvSpPr txBox="1"/>
            <p:nvPr/>
          </p:nvSpPr>
          <p:spPr>
            <a:xfrm>
              <a:off x="8763179" y="5344124"/>
              <a:ext cx="2100896" cy="307777"/>
            </a:xfrm>
            <a:prstGeom prst="rect">
              <a:avLst/>
            </a:prstGeom>
            <a:noFill/>
          </p:spPr>
          <p:txBody>
            <a:bodyPr wrap="none" lIns="0" rtlCol="0" anchor="ctr">
              <a:spAutoFit/>
            </a:bodyPr>
            <a:lstStyle/>
            <a:p>
              <a:r>
                <a:rPr lang="it-IT" b="1" dirty="0">
                  <a:solidFill>
                    <a:srgbClr val="00E8B5"/>
                  </a:solidFill>
                </a:rPr>
                <a:t>Visualizzazione dei Dati</a:t>
              </a:r>
            </a:p>
          </p:txBody>
        </p:sp>
        <p:sp>
          <p:nvSpPr>
            <p:cNvPr id="44" name="TextBox 53"/>
            <p:cNvSpPr txBox="1"/>
            <p:nvPr/>
          </p:nvSpPr>
          <p:spPr>
            <a:xfrm>
              <a:off x="8819797" y="5630331"/>
              <a:ext cx="1987661" cy="1446550"/>
            </a:xfrm>
            <a:prstGeom prst="rect">
              <a:avLst/>
            </a:prstGeom>
            <a:noFill/>
          </p:spPr>
          <p:txBody>
            <a:bodyPr wrap="square" lIns="0" rtlCol="0">
              <a:spAutoFit/>
            </a:bodyPr>
            <a:lstStyle/>
            <a:p>
              <a:pPr algn="ctr"/>
              <a:r>
                <a:rPr lang="it-IT" sz="1100" b="1" dirty="0">
                  <a:solidFill>
                    <a:schemeClr val="tx1"/>
                  </a:solidFill>
                </a:rPr>
                <a:t>Rappresentare la conoscenza dell'evoluzione dati </a:t>
              </a:r>
              <a:r>
                <a:rPr lang="it-IT" sz="1100" dirty="0">
                  <a:solidFill>
                    <a:schemeClr val="tx1"/>
                  </a:solidFill>
                </a:rPr>
                <a:t>nel tempo attraverso un modello di </a:t>
              </a:r>
              <a:r>
                <a:rPr lang="it-IT" sz="1100" b="1" dirty="0">
                  <a:solidFill>
                    <a:schemeClr val="tx1"/>
                  </a:solidFill>
                </a:rPr>
                <a:t>visualizzazione dei dati, </a:t>
              </a:r>
              <a:r>
                <a:rPr lang="it-IT" sz="1100" dirty="0">
                  <a:solidFill>
                    <a:schemeClr val="tx1"/>
                  </a:solidFill>
                </a:rPr>
                <a:t>avendo in mente le peculiarità delle parti interessate e le abilità nella lettura dei dati</a:t>
              </a:r>
            </a:p>
          </p:txBody>
        </p:sp>
      </p:grpSp>
    </p:spTree>
    <p:extLst>
      <p:ext uri="{BB962C8B-B14F-4D97-AF65-F5344CB8AC3E}">
        <p14:creationId xmlns:p14="http://schemas.microsoft.com/office/powerpoint/2010/main" val="1748272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par>
                                <p:cTn id="11" presetID="22" presetClass="entr" presetSubtype="8"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left)">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wipe(left)">
                                      <p:cBhvr>
                                        <p:cTn id="18" dur="1000"/>
                                        <p:tgtEl>
                                          <p:spTgt spid="33"/>
                                        </p:tgtEl>
                                      </p:cBhvr>
                                    </p:animEffect>
                                  </p:childTnLst>
                                </p:cTn>
                              </p:par>
                              <p:par>
                                <p:cTn id="19" presetID="22" presetClass="entr" presetSubtype="8"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left)">
                                      <p:cBhvr>
                                        <p:cTn id="21" dur="1000"/>
                                        <p:tgtEl>
                                          <p:spTgt spid="14"/>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10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left)">
                                      <p:cBhvr>
                                        <p:cTn id="29" dur="1000"/>
                                        <p:tgtEl>
                                          <p:spTgt spid="18"/>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1000"/>
                                        <p:tgtEl>
                                          <p:spTgt spid="7"/>
                                        </p:tgtEl>
                                      </p:cBhvr>
                                    </p:animEffect>
                                  </p:childTnLst>
                                </p:cTn>
                              </p:par>
                              <p:par>
                                <p:cTn id="33" presetID="22" presetClass="entr" presetSubtype="8" fill="hold" nodeType="with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left)">
                                      <p:cBhvr>
                                        <p:cTn id="35" dur="1000"/>
                                        <p:tgtEl>
                                          <p:spTgt spid="36"/>
                                        </p:tgtEl>
                                      </p:cBhvr>
                                    </p:animEffect>
                                  </p:childTnLst>
                                </p:cTn>
                              </p:par>
                            </p:childTnLst>
                          </p:cTn>
                        </p:par>
                        <p:par>
                          <p:cTn id="36" fill="hold">
                            <p:stCondLst>
                              <p:cond delay="1000"/>
                            </p:stCondLst>
                            <p:childTnLst>
                              <p:par>
                                <p:cTn id="37" presetID="22" presetClass="entr" presetSubtype="8" fill="hold" grpId="0"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left)">
                                      <p:cBhvr>
                                        <p:cTn id="39" dur="1000"/>
                                        <p:tgtEl>
                                          <p:spTgt spid="8"/>
                                        </p:tgtEl>
                                      </p:cBhvr>
                                    </p:animEffect>
                                  </p:childTnLst>
                                </p:cTn>
                              </p:par>
                              <p:par>
                                <p:cTn id="40" presetID="22" presetClass="entr" presetSubtype="8"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1000"/>
                                        <p:tgtEl>
                                          <p:spTgt spid="22"/>
                                        </p:tgtEl>
                                      </p:cBhvr>
                                    </p:animEffect>
                                  </p:childTnLst>
                                </p:cTn>
                              </p:par>
                              <p:par>
                                <p:cTn id="43" presetID="22" presetClass="entr" presetSubtype="8" fill="hold" nodeType="withEffect">
                                  <p:stCondLst>
                                    <p:cond delay="0"/>
                                  </p:stCondLst>
                                  <p:childTnLst>
                                    <p:set>
                                      <p:cBhvr>
                                        <p:cTn id="44" dur="1" fill="hold">
                                          <p:stCondLst>
                                            <p:cond delay="0"/>
                                          </p:stCondLst>
                                        </p:cTn>
                                        <p:tgtEl>
                                          <p:spTgt spid="39"/>
                                        </p:tgtEl>
                                        <p:attrNameLst>
                                          <p:attrName>style.visibility</p:attrName>
                                        </p:attrNameLst>
                                      </p:cBhvr>
                                      <p:to>
                                        <p:strVal val="visible"/>
                                      </p:to>
                                    </p:set>
                                    <p:animEffect transition="in" filter="wipe(left)">
                                      <p:cBhvr>
                                        <p:cTn id="45" dur="1000"/>
                                        <p:tgtEl>
                                          <p:spTgt spid="39"/>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1000"/>
                                        <p:tgtEl>
                                          <p:spTgt spid="9"/>
                                        </p:tgtEl>
                                      </p:cBhvr>
                                    </p:animEffect>
                                  </p:childTnLst>
                                </p:cTn>
                              </p:par>
                              <p:par>
                                <p:cTn id="51" presetID="22" presetClass="entr" presetSubtype="8"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wipe(left)">
                                      <p:cBhvr>
                                        <p:cTn id="53" dur="1000"/>
                                        <p:tgtEl>
                                          <p:spTgt spid="26"/>
                                        </p:tgtEl>
                                      </p:cBhvr>
                                    </p:animEffect>
                                  </p:childTnLst>
                                </p:cTn>
                              </p:par>
                              <p:par>
                                <p:cTn id="54" presetID="22" presetClass="entr" presetSubtype="8" fill="hold" nodeType="withEffect">
                                  <p:stCondLst>
                                    <p:cond delay="0"/>
                                  </p:stCondLst>
                                  <p:childTnLst>
                                    <p:set>
                                      <p:cBhvr>
                                        <p:cTn id="55" dur="1" fill="hold">
                                          <p:stCondLst>
                                            <p:cond delay="0"/>
                                          </p:stCondLst>
                                        </p:cTn>
                                        <p:tgtEl>
                                          <p:spTgt spid="42"/>
                                        </p:tgtEl>
                                        <p:attrNameLst>
                                          <p:attrName>style.visibility</p:attrName>
                                        </p:attrNameLst>
                                      </p:cBhvr>
                                      <p:to>
                                        <p:strVal val="visible"/>
                                      </p:to>
                                    </p:set>
                                    <p:animEffect transition="in" filter="wipe(left)">
                                      <p:cBhvr>
                                        <p:cTn id="56"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b="0" i="0" dirty="0">
                <a:ln>
                  <a:noFill/>
                </a:ln>
                <a:solidFill>
                  <a:srgbClr val="FFFFFF">
                    <a:alpha val="26920"/>
                  </a:srgbClr>
                </a:solidFill>
                <a:latin typeface="Oswald"/>
              </a:rPr>
              <a:t>4</a:t>
            </a:r>
            <a:endParaRPr b="0" i="0" dirty="0">
              <a:ln>
                <a:noFill/>
              </a:ln>
              <a:solidFill>
                <a:srgbClr val="FFFFFF">
                  <a:alpha val="26920"/>
                </a:srgbClr>
              </a:solidFill>
              <a:latin typeface="Oswald"/>
            </a:endParaRPr>
          </a:p>
        </p:txBody>
      </p:sp>
      <p:sp>
        <p:nvSpPr>
          <p:cNvPr id="70" name="Shape 70"/>
          <p:cNvSpPr txBox="1">
            <a:spLocks noGrp="1"/>
          </p:cNvSpPr>
          <p:nvPr>
            <p:ph type="ctrTitle"/>
          </p:nvPr>
        </p:nvSpPr>
        <p:spPr>
          <a:xfrm>
            <a:off x="838200" y="3482725"/>
            <a:ext cx="4332900" cy="15465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it-IT" dirty="0"/>
              <a:t>FORMAZIONE</a:t>
            </a:r>
            <a:br>
              <a:rPr lang="it-IT" dirty="0"/>
            </a:br>
            <a:endParaRPr dirty="0"/>
          </a:p>
        </p:txBody>
      </p:sp>
      <p:sp>
        <p:nvSpPr>
          <p:cNvPr id="71" name="Shape 71"/>
          <p:cNvSpPr txBox="1">
            <a:spLocks noGrp="1"/>
          </p:cNvSpPr>
          <p:nvPr>
            <p:ph type="subTitle" idx="1"/>
          </p:nvPr>
        </p:nvSpPr>
        <p:spPr>
          <a:xfrm>
            <a:off x="838200" y="5082150"/>
            <a:ext cx="4332900" cy="10464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it-IT" dirty="0"/>
              <a:t>Che percorso intraprendere?</a:t>
            </a:r>
            <a:endParaRPr dirty="0"/>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a:t>Alessandro Vaccarino - Data Scientist - "Data Science: come ci parlano i dati oggi?"</a:t>
            </a:r>
            <a:endParaRPr lang="it-IT" dirty="0"/>
          </a:p>
        </p:txBody>
      </p:sp>
    </p:spTree>
    <p:extLst>
      <p:ext uri="{BB962C8B-B14F-4D97-AF65-F5344CB8AC3E}">
        <p14:creationId xmlns:p14="http://schemas.microsoft.com/office/powerpoint/2010/main" val="320008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827250" y="788425"/>
            <a:ext cx="4109400" cy="935400"/>
          </a:xfrm>
          <a:prstGeom prst="rect">
            <a:avLst/>
          </a:prstGeom>
        </p:spPr>
        <p:txBody>
          <a:bodyPr spcFirstLastPara="1" wrap="square" lIns="91425" tIns="91425" rIns="91425" bIns="91425" anchor="t" anchorCtr="0">
            <a:noAutofit/>
          </a:bodyPr>
          <a:lstStyle/>
          <a:p>
            <a:pPr lvl="0"/>
            <a:r>
              <a:rPr lang="it-IT" dirty="0"/>
              <a:t>2 PERCORSI DI FORMAZIONE COMPLEMENTARI</a:t>
            </a:r>
            <a:endParaRPr dirty="0"/>
          </a:p>
        </p:txBody>
      </p:sp>
      <p:sp>
        <p:nvSpPr>
          <p:cNvPr id="84" name="Shape 84"/>
          <p:cNvSpPr txBox="1">
            <a:spLocks noGrp="1"/>
          </p:cNvSpPr>
          <p:nvPr>
            <p:ph type="body" idx="4294967295"/>
          </p:nvPr>
        </p:nvSpPr>
        <p:spPr>
          <a:xfrm>
            <a:off x="726750" y="1600200"/>
            <a:ext cx="7690500" cy="4967700"/>
          </a:xfrm>
          <a:prstGeom prst="rect">
            <a:avLst/>
          </a:prstGeom>
        </p:spPr>
        <p:txBody>
          <a:bodyPr spcFirstLastPara="1" wrap="square" lIns="91425" tIns="91425" rIns="91425" bIns="91425" anchor="t" anchorCtr="0">
            <a:noAutofit/>
          </a:bodyPr>
          <a:lstStyle/>
          <a:p>
            <a:pPr lvl="0" rtl="0">
              <a:lnSpc>
                <a:spcPct val="150000"/>
              </a:lnSpc>
              <a:spcBef>
                <a:spcPts val="600"/>
              </a:spcBef>
              <a:spcAft>
                <a:spcPts val="0"/>
              </a:spcAft>
              <a:buClr>
                <a:srgbClr val="00E8B5"/>
              </a:buClr>
              <a:buSzPts val="3000"/>
              <a:buFont typeface="Courier New" panose="02070309020205020404" pitchFamily="49" charset="0"/>
              <a:buChar char="o"/>
            </a:pPr>
            <a:r>
              <a:rPr lang="it-IT" sz="2400" spc="-150" dirty="0">
                <a:solidFill>
                  <a:srgbClr val="212131"/>
                </a:solidFill>
                <a:latin typeface="+mn-lt"/>
              </a:rPr>
              <a:t>Accademica</a:t>
            </a:r>
            <a:endParaRPr sz="2400" spc="-150" dirty="0">
              <a:solidFill>
                <a:srgbClr val="212131"/>
              </a:solidFill>
              <a:latin typeface="+mn-lt"/>
            </a:endParaRPr>
          </a:p>
          <a:p>
            <a:pPr lvl="1">
              <a:lnSpc>
                <a:spcPct val="150000"/>
              </a:lnSpc>
              <a:buClr>
                <a:srgbClr val="00E8B5"/>
              </a:buClr>
              <a:buFont typeface="Courier New" panose="02070309020205020404" pitchFamily="49" charset="0"/>
              <a:buChar char="o"/>
            </a:pPr>
            <a:r>
              <a:rPr lang="it-IT" sz="1800" spc="-150" dirty="0">
                <a:solidFill>
                  <a:srgbClr val="212131"/>
                </a:solidFill>
                <a:latin typeface="+mn-lt"/>
              </a:rPr>
              <a:t>Corso di laurea magistrale in Data Science @</a:t>
            </a:r>
            <a:r>
              <a:rPr lang="it-IT" sz="1800" spc="-150" dirty="0" err="1">
                <a:solidFill>
                  <a:srgbClr val="212131"/>
                </a:solidFill>
                <a:latin typeface="+mn-lt"/>
              </a:rPr>
              <a:t>UnimiB</a:t>
            </a:r>
            <a:endParaRPr lang="it-IT" sz="1800" spc="-150" dirty="0">
              <a:solidFill>
                <a:srgbClr val="212131"/>
              </a:solidFill>
              <a:latin typeface="+mn-lt"/>
            </a:endParaRPr>
          </a:p>
          <a:p>
            <a:pPr lvl="1">
              <a:lnSpc>
                <a:spcPct val="150000"/>
              </a:lnSpc>
              <a:buClr>
                <a:srgbClr val="00E8B5"/>
              </a:buClr>
              <a:buFont typeface="Courier New" panose="02070309020205020404" pitchFamily="49" charset="0"/>
              <a:buChar char="o"/>
            </a:pPr>
            <a:r>
              <a:rPr lang="it-IT" sz="1800" spc="-150" dirty="0">
                <a:solidFill>
                  <a:srgbClr val="212131"/>
                </a:solidFill>
                <a:latin typeface="+mn-lt"/>
              </a:rPr>
              <a:t>Master in Business Intelligence &amp; Big Data Analytics @</a:t>
            </a:r>
            <a:r>
              <a:rPr lang="it-IT" sz="1800" spc="-150" dirty="0" err="1">
                <a:solidFill>
                  <a:srgbClr val="212131"/>
                </a:solidFill>
                <a:latin typeface="+mn-lt"/>
              </a:rPr>
              <a:t>UnimiB</a:t>
            </a:r>
            <a:endParaRPr lang="it-IT" sz="1800" spc="-150" dirty="0">
              <a:solidFill>
                <a:srgbClr val="212131"/>
              </a:solidFill>
              <a:latin typeface="+mn-lt"/>
            </a:endParaRPr>
          </a:p>
          <a:p>
            <a:pPr marL="38100" indent="0">
              <a:lnSpc>
                <a:spcPct val="150000"/>
              </a:lnSpc>
              <a:buClr>
                <a:srgbClr val="00E8B5"/>
              </a:buClr>
              <a:buNone/>
            </a:pPr>
            <a:endParaRPr lang="it-IT" sz="1100" spc="-150" dirty="0">
              <a:solidFill>
                <a:srgbClr val="212131"/>
              </a:solidFill>
              <a:latin typeface="+mn-lt"/>
            </a:endParaRPr>
          </a:p>
          <a:p>
            <a:pPr>
              <a:lnSpc>
                <a:spcPct val="150000"/>
              </a:lnSpc>
              <a:buClr>
                <a:srgbClr val="00E8B5"/>
              </a:buClr>
              <a:buFont typeface="Courier New" panose="02070309020205020404" pitchFamily="49" charset="0"/>
              <a:buChar char="o"/>
            </a:pPr>
            <a:r>
              <a:rPr lang="it-IT" sz="2400" spc="-150" dirty="0">
                <a:solidFill>
                  <a:srgbClr val="212131"/>
                </a:solidFill>
                <a:latin typeface="+mn-lt"/>
              </a:rPr>
              <a:t>Web-</a:t>
            </a:r>
            <a:r>
              <a:rPr lang="it-IT" sz="2400" spc="-150" dirty="0" err="1">
                <a:solidFill>
                  <a:srgbClr val="212131"/>
                </a:solidFill>
                <a:latin typeface="+mn-lt"/>
              </a:rPr>
              <a:t>based</a:t>
            </a:r>
            <a:endParaRPr lang="it-IT" sz="2400" spc="-150" dirty="0">
              <a:solidFill>
                <a:srgbClr val="212131"/>
              </a:solidFill>
              <a:latin typeface="+mn-lt"/>
            </a:endParaRPr>
          </a:p>
          <a:p>
            <a:pPr lvl="1">
              <a:lnSpc>
                <a:spcPct val="150000"/>
              </a:lnSpc>
              <a:buClr>
                <a:srgbClr val="00E8B5"/>
              </a:buClr>
              <a:buFont typeface="Courier New" panose="02070309020205020404" pitchFamily="49" charset="0"/>
              <a:buChar char="o"/>
            </a:pPr>
            <a:r>
              <a:rPr lang="it-IT" sz="1800" spc="-150" dirty="0">
                <a:solidFill>
                  <a:srgbClr val="212131"/>
                </a:solidFill>
                <a:latin typeface="+mn-lt"/>
              </a:rPr>
              <a:t>MOOC (Massive Open Online Courses)</a:t>
            </a:r>
          </a:p>
          <a:p>
            <a:pPr lvl="1">
              <a:lnSpc>
                <a:spcPct val="150000"/>
              </a:lnSpc>
              <a:buClr>
                <a:srgbClr val="00E8B5"/>
              </a:buClr>
              <a:buFont typeface="Courier New" panose="02070309020205020404" pitchFamily="49" charset="0"/>
              <a:buChar char="o"/>
            </a:pPr>
            <a:r>
              <a:rPr lang="it-IT" sz="1800" spc="-150" dirty="0">
                <a:solidFill>
                  <a:srgbClr val="212131"/>
                </a:solidFill>
                <a:latin typeface="+mn-lt"/>
              </a:rPr>
              <a:t>Altre risorse web:</a:t>
            </a:r>
          </a:p>
          <a:p>
            <a:pPr lvl="2">
              <a:lnSpc>
                <a:spcPct val="150000"/>
              </a:lnSpc>
              <a:buClr>
                <a:srgbClr val="00E8B5"/>
              </a:buClr>
              <a:buFont typeface="Courier New" panose="02070309020205020404" pitchFamily="49" charset="0"/>
              <a:buChar char="o"/>
            </a:pPr>
            <a:r>
              <a:rPr lang="it-IT" sz="1800" spc="-150" dirty="0">
                <a:solidFill>
                  <a:srgbClr val="212131"/>
                </a:solidFill>
                <a:latin typeface="+mn-lt"/>
              </a:rPr>
              <a:t>Blog</a:t>
            </a:r>
          </a:p>
          <a:p>
            <a:pPr lvl="2">
              <a:lnSpc>
                <a:spcPct val="150000"/>
              </a:lnSpc>
              <a:buClr>
                <a:srgbClr val="00E8B5"/>
              </a:buClr>
              <a:buFont typeface="Courier New" panose="02070309020205020404" pitchFamily="49" charset="0"/>
              <a:buChar char="o"/>
            </a:pPr>
            <a:r>
              <a:rPr lang="it-IT" sz="1800" spc="-150" dirty="0">
                <a:solidFill>
                  <a:srgbClr val="212131"/>
                </a:solidFill>
                <a:latin typeface="+mn-lt"/>
              </a:rPr>
              <a:t>Piattaforme di condivisione</a:t>
            </a:r>
          </a:p>
          <a:p>
            <a:pPr lvl="2">
              <a:lnSpc>
                <a:spcPct val="150000"/>
              </a:lnSpc>
              <a:buClr>
                <a:srgbClr val="00E8B5"/>
              </a:buClr>
              <a:buFont typeface="Courier New" panose="02070309020205020404" pitchFamily="49" charset="0"/>
              <a:buChar char="o"/>
            </a:pPr>
            <a:r>
              <a:rPr lang="it-IT" sz="1800" spc="-150" dirty="0" err="1">
                <a:solidFill>
                  <a:srgbClr val="212131"/>
                </a:solidFill>
                <a:latin typeface="+mn-lt"/>
              </a:rPr>
              <a:t>YouTube</a:t>
            </a:r>
            <a:endParaRPr sz="1800" spc="-150" dirty="0">
              <a:solidFill>
                <a:srgbClr val="212131"/>
              </a:solidFill>
              <a:latin typeface="+mn-lt"/>
            </a:endParaRPr>
          </a:p>
          <a:p>
            <a:pPr lvl="0">
              <a:lnSpc>
                <a:spcPct val="150000"/>
              </a:lnSpc>
              <a:spcBef>
                <a:spcPts val="0"/>
              </a:spcBef>
              <a:buClr>
                <a:srgbClr val="00E8B5"/>
              </a:buClr>
              <a:buFont typeface="Courier New" panose="02070309020205020404" pitchFamily="49" charset="0"/>
              <a:buChar char="o"/>
            </a:pPr>
            <a:endParaRPr dirty="0"/>
          </a:p>
        </p:txBody>
      </p:sp>
      <p:sp>
        <p:nvSpPr>
          <p:cNvPr id="2" name="Segnaposto piè di pagina 1">
            <a:extLst>
              <a:ext uri="{FF2B5EF4-FFF2-40B4-BE49-F238E27FC236}">
                <a16:creationId xmlns:a16="http://schemas.microsoft.com/office/drawing/2014/main" xmlns="" id="{96943329-DF78-449F-9CD2-97F0093264C6}"/>
              </a:ext>
            </a:extLst>
          </p:cNvPr>
          <p:cNvSpPr>
            <a:spLocks noGrp="1"/>
          </p:cNvSpPr>
          <p:nvPr>
            <p:ph type="ftr" sz="quarter" idx="13"/>
          </p:nvPr>
        </p:nvSpPr>
        <p:spPr/>
        <p:txBody>
          <a:bodyPr/>
          <a:lstStyle/>
          <a:p>
            <a:r>
              <a:rPr lang="it-IT"/>
              <a:t>Alessandro Vaccarino - Data Scientist - "Data Science: come ci parlano i dati oggi?"</a:t>
            </a:r>
            <a:endParaRPr lang="it-IT" dirty="0"/>
          </a:p>
        </p:txBody>
      </p:sp>
    </p:spTree>
    <p:extLst>
      <p:ext uri="{BB962C8B-B14F-4D97-AF65-F5344CB8AC3E}">
        <p14:creationId xmlns:p14="http://schemas.microsoft.com/office/powerpoint/2010/main" val="934281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Shape 218"/>
          <p:cNvSpPr txBox="1">
            <a:spLocks noGrp="1"/>
          </p:cNvSpPr>
          <p:nvPr>
            <p:ph type="ctrTitle" idx="4294967295"/>
          </p:nvPr>
        </p:nvSpPr>
        <p:spPr>
          <a:xfrm>
            <a:off x="838200" y="864000"/>
            <a:ext cx="7772400" cy="119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IT" sz="7200" dirty="0">
                <a:solidFill>
                  <a:srgbClr val="00E8B5"/>
                </a:solidFill>
                <a:latin typeface="+mj-lt"/>
              </a:rPr>
              <a:t>Eterogeneità</a:t>
            </a:r>
          </a:p>
        </p:txBody>
      </p:sp>
      <p:sp>
        <p:nvSpPr>
          <p:cNvPr id="219" name="Shape 219"/>
          <p:cNvSpPr txBox="1">
            <a:spLocks noGrp="1"/>
          </p:cNvSpPr>
          <p:nvPr>
            <p:ph type="subTitle" idx="4294967295"/>
          </p:nvPr>
        </p:nvSpPr>
        <p:spPr>
          <a:xfrm>
            <a:off x="838200" y="1881745"/>
            <a:ext cx="7772400" cy="617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it-IT" sz="2400" dirty="0"/>
              <a:t>Di competenze e professionalità</a:t>
            </a:r>
            <a:endParaRPr sz="2400" dirty="0"/>
          </a:p>
        </p:txBody>
      </p:sp>
      <p:sp>
        <p:nvSpPr>
          <p:cNvPr id="220" name="Shape 220"/>
          <p:cNvSpPr txBox="1">
            <a:spLocks noGrp="1"/>
          </p:cNvSpPr>
          <p:nvPr>
            <p:ph type="ctrTitle" idx="4294967295"/>
          </p:nvPr>
        </p:nvSpPr>
        <p:spPr>
          <a:xfrm>
            <a:off x="838200" y="4369200"/>
            <a:ext cx="7772400" cy="119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7200" dirty="0">
                <a:solidFill>
                  <a:srgbClr val="00E8B5"/>
                </a:solidFill>
                <a:latin typeface="+mj-lt"/>
              </a:rPr>
              <a:t>+172%</a:t>
            </a:r>
            <a:endParaRPr sz="7200" dirty="0">
              <a:solidFill>
                <a:srgbClr val="00E8B5"/>
              </a:solidFill>
              <a:latin typeface="+mj-lt"/>
            </a:endParaRPr>
          </a:p>
        </p:txBody>
      </p:sp>
      <p:sp>
        <p:nvSpPr>
          <p:cNvPr id="221" name="Shape 221"/>
          <p:cNvSpPr txBox="1">
            <a:spLocks noGrp="1"/>
          </p:cNvSpPr>
          <p:nvPr>
            <p:ph type="subTitle" idx="4294967295"/>
          </p:nvPr>
        </p:nvSpPr>
        <p:spPr>
          <a:xfrm>
            <a:off x="838200" y="5386945"/>
            <a:ext cx="7772400" cy="617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it-IT" sz="2400" dirty="0"/>
              <a:t>Annunci per Data </a:t>
            </a:r>
            <a:r>
              <a:rPr lang="it-IT" sz="2400" dirty="0" err="1"/>
              <a:t>Scientist</a:t>
            </a:r>
            <a:r>
              <a:rPr lang="it-IT" sz="2400" dirty="0"/>
              <a:t> tra il 2015 ed il 2017</a:t>
            </a:r>
            <a:endParaRPr sz="2400" dirty="0"/>
          </a:p>
        </p:txBody>
      </p:sp>
      <p:sp>
        <p:nvSpPr>
          <p:cNvPr id="222" name="Shape 222"/>
          <p:cNvSpPr txBox="1">
            <a:spLocks noGrp="1"/>
          </p:cNvSpPr>
          <p:nvPr>
            <p:ph type="ctrTitle" idx="4294967295"/>
          </p:nvPr>
        </p:nvSpPr>
        <p:spPr>
          <a:xfrm>
            <a:off x="838200" y="2616600"/>
            <a:ext cx="7772400" cy="119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IT" sz="7200" dirty="0">
                <a:solidFill>
                  <a:srgbClr val="00E8B5"/>
                </a:solidFill>
                <a:latin typeface="+mj-lt"/>
              </a:rPr>
              <a:t>Formazione</a:t>
            </a:r>
            <a:endParaRPr sz="7200" dirty="0">
              <a:solidFill>
                <a:srgbClr val="00E8B5"/>
              </a:solidFill>
              <a:latin typeface="+mj-lt"/>
            </a:endParaRPr>
          </a:p>
        </p:txBody>
      </p:sp>
      <p:sp>
        <p:nvSpPr>
          <p:cNvPr id="223" name="Shape 223"/>
          <p:cNvSpPr txBox="1">
            <a:spLocks noGrp="1"/>
          </p:cNvSpPr>
          <p:nvPr>
            <p:ph type="subTitle" idx="4294967295"/>
          </p:nvPr>
        </p:nvSpPr>
        <p:spPr>
          <a:xfrm>
            <a:off x="838200" y="3634345"/>
            <a:ext cx="7772400" cy="617700"/>
          </a:xfrm>
          <a:prstGeom prst="rect">
            <a:avLst/>
          </a:prstGeom>
        </p:spPr>
        <p:txBody>
          <a:bodyPr spcFirstLastPara="1" wrap="square" lIns="91425" tIns="91425" rIns="91425" bIns="91425" anchor="t" anchorCtr="0">
            <a:noAutofit/>
          </a:bodyPr>
          <a:lstStyle/>
          <a:p>
            <a:pPr marL="0" indent="0">
              <a:buNone/>
            </a:pPr>
            <a:r>
              <a:rPr lang="it-IT" sz="2400" dirty="0"/>
              <a:t>Mirata e continua, in costante evoluzione</a:t>
            </a:r>
          </a:p>
        </p:txBody>
      </p:sp>
      <p:sp>
        <p:nvSpPr>
          <p:cNvPr id="2" name="Segnaposto piè di pagina 1">
            <a:extLst>
              <a:ext uri="{FF2B5EF4-FFF2-40B4-BE49-F238E27FC236}">
                <a16:creationId xmlns:a16="http://schemas.microsoft.com/office/drawing/2014/main" xmlns="" id="{9742186A-443E-4574-828B-49421161DEE8}"/>
              </a:ext>
            </a:extLst>
          </p:cNvPr>
          <p:cNvSpPr>
            <a:spLocks noGrp="1"/>
          </p:cNvSpPr>
          <p:nvPr>
            <p:ph type="ftr" sz="quarter" idx="13"/>
          </p:nvPr>
        </p:nvSpPr>
        <p:spPr/>
        <p:txBody>
          <a:bodyPr/>
          <a:lstStyle/>
          <a:p>
            <a:r>
              <a:rPr lang="it-IT"/>
              <a:t>Alessandro Vaccarino - Data Scientist - "Data Science: come ci parlano i dati oggi?"</a:t>
            </a:r>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p:nvPr/>
        </p:nvSpPr>
        <p:spPr>
          <a:xfrm>
            <a:off x="784450" y="756050"/>
            <a:ext cx="7563423" cy="2134674"/>
          </a:xfrm>
          <a:prstGeom prst="rect">
            <a:avLst/>
          </a:prstGeom>
        </p:spPr>
        <p:txBody>
          <a:bodyPr>
            <a:prstTxWarp prst="textPlain">
              <a:avLst/>
            </a:prstTxWarp>
          </a:bodyPr>
          <a:lstStyle/>
          <a:p>
            <a:pPr lvl="0" algn="ctr"/>
            <a:r>
              <a:rPr b="0" i="0">
                <a:ln>
                  <a:noFill/>
                </a:ln>
                <a:solidFill>
                  <a:srgbClr val="FFFFFF">
                    <a:alpha val="26920"/>
                  </a:srgbClr>
                </a:solidFill>
                <a:latin typeface="Oswald"/>
              </a:rPr>
              <a:t>THANKS</a:t>
            </a:r>
          </a:p>
        </p:txBody>
      </p:sp>
      <p:sp>
        <p:nvSpPr>
          <p:cNvPr id="286" name="Shape 286"/>
          <p:cNvSpPr txBox="1">
            <a:spLocks noGrp="1"/>
          </p:cNvSpPr>
          <p:nvPr>
            <p:ph type="subTitle" idx="4294967295"/>
          </p:nvPr>
        </p:nvSpPr>
        <p:spPr>
          <a:xfrm>
            <a:off x="693906" y="3075025"/>
            <a:ext cx="6593700" cy="10464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r>
              <a:rPr lang="it-IT" sz="4800" dirty="0">
                <a:solidFill>
                  <a:srgbClr val="00E8B5"/>
                </a:solidFill>
                <a:highlight>
                  <a:srgbClr val="FFFFFF"/>
                </a:highlight>
                <a:latin typeface="+mj-lt"/>
                <a:ea typeface="Oswald"/>
                <a:cs typeface="Oswald"/>
                <a:sym typeface="Oswald"/>
              </a:rPr>
              <a:t>Domande</a:t>
            </a:r>
            <a:r>
              <a:rPr lang="en" sz="4800" dirty="0">
                <a:solidFill>
                  <a:srgbClr val="00E8B5"/>
                </a:solidFill>
                <a:highlight>
                  <a:srgbClr val="FFFFFF"/>
                </a:highlight>
                <a:latin typeface="+mj-lt"/>
                <a:ea typeface="Oswald"/>
                <a:cs typeface="Oswald"/>
                <a:sym typeface="Oswald"/>
              </a:rPr>
              <a:t>?</a:t>
            </a:r>
            <a:endParaRPr sz="4800" dirty="0">
              <a:solidFill>
                <a:srgbClr val="00E8B5"/>
              </a:solidFill>
              <a:highlight>
                <a:srgbClr val="FFFFFF"/>
              </a:highlight>
              <a:latin typeface="+mj-lt"/>
              <a:ea typeface="Oswald"/>
              <a:cs typeface="Oswald"/>
              <a:sym typeface="Oswald"/>
            </a:endParaRPr>
          </a:p>
        </p:txBody>
      </p:sp>
      <p:sp>
        <p:nvSpPr>
          <p:cNvPr id="287" name="Shape 287"/>
          <p:cNvSpPr txBox="1">
            <a:spLocks noGrp="1"/>
          </p:cNvSpPr>
          <p:nvPr>
            <p:ph type="body" idx="4294967295"/>
          </p:nvPr>
        </p:nvSpPr>
        <p:spPr>
          <a:xfrm>
            <a:off x="685800" y="4935175"/>
            <a:ext cx="7611600" cy="1404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it-IT" sz="2400" dirty="0">
                <a:solidFill>
                  <a:schemeClr val="bg1"/>
                </a:solidFill>
                <a:latin typeface="+mj-lt"/>
              </a:rPr>
              <a:t>Puoi trovarmi qui:</a:t>
            </a:r>
          </a:p>
          <a:p>
            <a:pPr marL="0" lvl="0" indent="0" rtl="0">
              <a:spcBef>
                <a:spcPts val="0"/>
              </a:spcBef>
              <a:spcAft>
                <a:spcPts val="0"/>
              </a:spcAft>
              <a:buNone/>
            </a:pPr>
            <a:r>
              <a:rPr lang="it-IT" sz="2400" dirty="0">
                <a:solidFill>
                  <a:schemeClr val="bg1"/>
                </a:solidFill>
                <a:latin typeface="+mj-lt"/>
                <a:hlinkClick r:id="rId3"/>
              </a:rPr>
              <a:t>alessandro.vaccarino@gmail.com</a:t>
            </a:r>
            <a:endParaRPr lang="it-IT" sz="2400" dirty="0">
              <a:solidFill>
                <a:schemeClr val="bg1"/>
              </a:solidFill>
              <a:latin typeface="+mj-lt"/>
            </a:endParaRPr>
          </a:p>
          <a:p>
            <a:pPr marL="0" lvl="0" indent="0" rtl="0">
              <a:spcBef>
                <a:spcPts val="0"/>
              </a:spcBef>
              <a:spcAft>
                <a:spcPts val="0"/>
              </a:spcAft>
              <a:buNone/>
            </a:pPr>
            <a:endParaRPr sz="2400" dirty="0">
              <a:solidFill>
                <a:schemeClr val="bg1"/>
              </a:solidFill>
            </a:endParaRPr>
          </a:p>
        </p:txBody>
      </p:sp>
      <p:sp>
        <p:nvSpPr>
          <p:cNvPr id="2" name="Segnaposto piè di pagina 1">
            <a:extLst>
              <a:ext uri="{FF2B5EF4-FFF2-40B4-BE49-F238E27FC236}">
                <a16:creationId xmlns:a16="http://schemas.microsoft.com/office/drawing/2014/main" xmlns="" id="{166EDF6A-44D3-490A-92C3-CA1569F8DAE9}"/>
              </a:ext>
            </a:extLst>
          </p:cNvPr>
          <p:cNvSpPr>
            <a:spLocks noGrp="1"/>
          </p:cNvSpPr>
          <p:nvPr>
            <p:ph type="ftr" sz="quarter" idx="13"/>
          </p:nvPr>
        </p:nvSpPr>
        <p:spPr/>
        <p:txBody>
          <a:bodyPr/>
          <a:lstStyle/>
          <a:p>
            <a:r>
              <a:rPr lang="it-IT"/>
              <a:t>Alessandro Vaccarino - Data Scientist - "Data Science: come ci parlano i dati oggi?"</a:t>
            </a:r>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p:nvPr/>
        </p:nvSpPr>
        <p:spPr>
          <a:xfrm>
            <a:off x="784449" y="792800"/>
            <a:ext cx="7512926" cy="2936126"/>
          </a:xfrm>
          <a:prstGeom prst="rect">
            <a:avLst/>
          </a:prstGeom>
        </p:spPr>
        <p:txBody>
          <a:bodyPr>
            <a:prstTxWarp prst="textPlain">
              <a:avLst/>
            </a:prstTxWarp>
          </a:bodyPr>
          <a:lstStyle/>
          <a:p>
            <a:pPr lvl="0" algn="ctr"/>
            <a:r>
              <a:rPr lang="it-IT" b="0" i="0" dirty="0">
                <a:ln>
                  <a:noFill/>
                </a:ln>
                <a:solidFill>
                  <a:srgbClr val="FFFFFF">
                    <a:alpha val="26920"/>
                  </a:srgbClr>
                </a:solidFill>
                <a:latin typeface="+mj-lt"/>
              </a:rPr>
              <a:t>Hello</a:t>
            </a:r>
            <a:endParaRPr b="0" i="0" dirty="0">
              <a:ln>
                <a:noFill/>
              </a:ln>
              <a:solidFill>
                <a:srgbClr val="FFFFFF">
                  <a:alpha val="26920"/>
                </a:srgbClr>
              </a:solidFill>
              <a:latin typeface="+mj-lt"/>
            </a:endParaRPr>
          </a:p>
        </p:txBody>
      </p:sp>
      <p:sp>
        <p:nvSpPr>
          <p:cNvPr id="62" name="Shape 62"/>
          <p:cNvSpPr txBox="1">
            <a:spLocks noGrp="1"/>
          </p:cNvSpPr>
          <p:nvPr>
            <p:ph type="subTitle" idx="4294967295"/>
          </p:nvPr>
        </p:nvSpPr>
        <p:spPr>
          <a:xfrm>
            <a:off x="693906" y="3913225"/>
            <a:ext cx="6593700" cy="10464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r>
              <a:rPr lang="en" sz="3700" spc="-150" dirty="0">
                <a:solidFill>
                  <a:srgbClr val="00E8B5"/>
                </a:solidFill>
                <a:highlight>
                  <a:srgbClr val="FFFFFF"/>
                </a:highlight>
                <a:latin typeface="+mj-lt"/>
                <a:ea typeface="Oswald"/>
                <a:cs typeface="Oswald"/>
                <a:sym typeface="Oswald"/>
              </a:rPr>
              <a:t>Alessandro </a:t>
            </a:r>
            <a:r>
              <a:rPr lang="en" sz="3700" spc="-150" dirty="0" err="1">
                <a:solidFill>
                  <a:srgbClr val="00E8B5"/>
                </a:solidFill>
                <a:highlight>
                  <a:srgbClr val="FFFFFF"/>
                </a:highlight>
                <a:latin typeface="+mj-lt"/>
                <a:ea typeface="Oswald"/>
                <a:cs typeface="Oswald"/>
                <a:sym typeface="Oswald"/>
              </a:rPr>
              <a:t>Vaccarino</a:t>
            </a:r>
            <a:endParaRPr sz="3700" spc="-150" dirty="0">
              <a:solidFill>
                <a:srgbClr val="00E8B5"/>
              </a:solidFill>
              <a:highlight>
                <a:srgbClr val="FFFFFF"/>
              </a:highlight>
              <a:latin typeface="+mj-lt"/>
              <a:ea typeface="Oswald"/>
              <a:cs typeface="Oswald"/>
              <a:sym typeface="Oswald"/>
            </a:endParaRPr>
          </a:p>
        </p:txBody>
      </p:sp>
      <p:sp>
        <p:nvSpPr>
          <p:cNvPr id="63" name="Shape 63"/>
          <p:cNvSpPr txBox="1">
            <a:spLocks noGrp="1"/>
          </p:cNvSpPr>
          <p:nvPr>
            <p:ph type="body" idx="4294967295"/>
          </p:nvPr>
        </p:nvSpPr>
        <p:spPr>
          <a:xfrm>
            <a:off x="685800" y="4935175"/>
            <a:ext cx="7611600" cy="14040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r>
              <a:rPr lang="it-IT" sz="2000" spc="-150" dirty="0">
                <a:latin typeface="+mn-lt"/>
              </a:rPr>
              <a:t>Data </a:t>
            </a:r>
            <a:r>
              <a:rPr lang="it-IT" sz="2000" spc="-150" dirty="0" err="1">
                <a:latin typeface="+mn-lt"/>
              </a:rPr>
              <a:t>Scientist</a:t>
            </a:r>
            <a:r>
              <a:rPr lang="it-IT" sz="2000" spc="-150" dirty="0">
                <a:latin typeface="+mn-lt"/>
              </a:rPr>
              <a:t> @</a:t>
            </a:r>
            <a:r>
              <a:rPr lang="it-IT" sz="2000" spc="-150" dirty="0" err="1">
                <a:latin typeface="+mn-lt"/>
              </a:rPr>
              <a:t>Tabulaex</a:t>
            </a:r>
            <a:endParaRPr lang="it-IT" sz="2000" spc="-150" dirty="0">
              <a:latin typeface="+mn-lt"/>
            </a:endParaRPr>
          </a:p>
          <a:p>
            <a:pPr marL="0" lvl="0" indent="0" rtl="0">
              <a:spcBef>
                <a:spcPts val="600"/>
              </a:spcBef>
              <a:spcAft>
                <a:spcPts val="0"/>
              </a:spcAft>
              <a:buNone/>
            </a:pPr>
            <a:r>
              <a:rPr lang="it-IT" sz="2000" spc="-150" dirty="0">
                <a:latin typeface="+mn-lt"/>
              </a:rPr>
              <a:t>Docente presso il Master in Business Intelligence &amp; Big Data Analytics @Università di Milano-Bicocca</a:t>
            </a:r>
            <a:endParaRPr sz="2000" spc="-150" dirty="0">
              <a:latin typeface="+mn-lt"/>
            </a:endParaRPr>
          </a:p>
        </p:txBody>
      </p:sp>
      <p:sp>
        <p:nvSpPr>
          <p:cNvPr id="2" name="Segnaposto piè di pagina 1">
            <a:extLst>
              <a:ext uri="{FF2B5EF4-FFF2-40B4-BE49-F238E27FC236}">
                <a16:creationId xmlns:a16="http://schemas.microsoft.com/office/drawing/2014/main" xmlns="" id="{FFDA0EEC-E2FB-4982-8857-0F96662EB628}"/>
              </a:ext>
            </a:extLst>
          </p:cNvPr>
          <p:cNvSpPr>
            <a:spLocks noGrp="1"/>
          </p:cNvSpPr>
          <p:nvPr>
            <p:ph type="ftr" sz="quarter" idx="13"/>
          </p:nvPr>
        </p:nvSpPr>
        <p:spPr/>
        <p:txBody>
          <a:bodyPr/>
          <a:lstStyle/>
          <a:p>
            <a:r>
              <a:rPr lang="it-IT"/>
              <a:t>Alessandro Vaccarino - Data Scientist - "Data Science: come ci parlano i dati oggi?"</a:t>
            </a:r>
            <a:endParaRPr lang="it-IT"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b="0" i="0" dirty="0">
                <a:ln>
                  <a:noFill/>
                </a:ln>
                <a:solidFill>
                  <a:srgbClr val="FFFFFF">
                    <a:alpha val="26920"/>
                  </a:srgbClr>
                </a:solidFill>
                <a:latin typeface="Oswald"/>
              </a:rPr>
              <a:t>1</a:t>
            </a:r>
          </a:p>
        </p:txBody>
      </p:sp>
      <p:sp>
        <p:nvSpPr>
          <p:cNvPr id="70" name="Shape 70"/>
          <p:cNvSpPr txBox="1">
            <a:spLocks noGrp="1"/>
          </p:cNvSpPr>
          <p:nvPr>
            <p:ph type="ctrTitle"/>
          </p:nvPr>
        </p:nvSpPr>
        <p:spPr>
          <a:xfrm>
            <a:off x="838200" y="3482725"/>
            <a:ext cx="4332900" cy="15465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it-IT" dirty="0"/>
              <a:t>DATA &amp; BIG DATA</a:t>
            </a:r>
            <a:endParaRPr dirty="0"/>
          </a:p>
        </p:txBody>
      </p:sp>
      <p:sp>
        <p:nvSpPr>
          <p:cNvPr id="71" name="Shape 71"/>
          <p:cNvSpPr txBox="1">
            <a:spLocks noGrp="1"/>
          </p:cNvSpPr>
          <p:nvPr>
            <p:ph type="subTitle" idx="1"/>
          </p:nvPr>
        </p:nvSpPr>
        <p:spPr>
          <a:xfrm>
            <a:off x="838200" y="5082150"/>
            <a:ext cx="4332900" cy="10464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it-IT" dirty="0"/>
              <a:t>Come sta cambiando il mondo che ci circonda</a:t>
            </a:r>
            <a:endParaRPr dirty="0"/>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a:t>Alessandro Vaccarino - Data Scientist - "Data Science: come ci parlano i dati oggi?"</a:t>
            </a:r>
            <a:endParaRPr lang="it-IT"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5" name="Immagine 4">
            <a:extLst>
              <a:ext uri="{FF2B5EF4-FFF2-40B4-BE49-F238E27FC236}">
                <a16:creationId xmlns:a16="http://schemas.microsoft.com/office/drawing/2014/main" xmlns="" id="{84602E48-553B-A346-B326-7F9F7F3B5603}"/>
              </a:ext>
            </a:extLst>
          </p:cNvPr>
          <p:cNvPicPr>
            <a:picLocks noChangeAspect="1"/>
          </p:cNvPicPr>
          <p:nvPr/>
        </p:nvPicPr>
        <p:blipFill rotWithShape="1">
          <a:blip r:embed="rId3"/>
          <a:srcRect r="1844" b="1178"/>
          <a:stretch/>
        </p:blipFill>
        <p:spPr>
          <a:xfrm>
            <a:off x="420452" y="2335696"/>
            <a:ext cx="8303096" cy="3823486"/>
          </a:xfrm>
          <a:prstGeom prst="rect">
            <a:avLst/>
          </a:prstGeom>
        </p:spPr>
      </p:pic>
      <p:sp>
        <p:nvSpPr>
          <p:cNvPr id="7" name="Segnaposto piè di pagina 1">
            <a:extLst>
              <a:ext uri="{FF2B5EF4-FFF2-40B4-BE49-F238E27FC236}">
                <a16:creationId xmlns:a16="http://schemas.microsoft.com/office/drawing/2014/main" xmlns="" id="{87BE2499-177E-4BD5-BD73-80BA44327A71}"/>
              </a:ext>
            </a:extLst>
          </p:cNvPr>
          <p:cNvSpPr>
            <a:spLocks noGrp="1"/>
          </p:cNvSpPr>
          <p:nvPr>
            <p:ph type="ftr" sz="quarter" idx="13"/>
          </p:nvPr>
        </p:nvSpPr>
        <p:spPr>
          <a:xfrm>
            <a:off x="827249" y="6356350"/>
            <a:ext cx="7653325" cy="461700"/>
          </a:xfrm>
        </p:spPr>
        <p:txBody>
          <a:bodyPr/>
          <a:lstStyle/>
          <a:p>
            <a:r>
              <a:rPr lang="it-IT"/>
              <a:t>Alessandro Vaccarino - Data Scientist - "Data Science: come ci parlano i dati oggi?"</a:t>
            </a:r>
            <a:endParaRPr lang="it-IT" dirty="0"/>
          </a:p>
        </p:txBody>
      </p:sp>
      <p:sp>
        <p:nvSpPr>
          <p:cNvPr id="12" name="Shape 121">
            <a:extLst>
              <a:ext uri="{FF2B5EF4-FFF2-40B4-BE49-F238E27FC236}">
                <a16:creationId xmlns:a16="http://schemas.microsoft.com/office/drawing/2014/main" xmlns="" id="{E8D3264A-C686-A640-B68C-8E8FD3A709AD}"/>
              </a:ext>
            </a:extLst>
          </p:cNvPr>
          <p:cNvSpPr txBox="1">
            <a:spLocks/>
          </p:cNvSpPr>
          <p:nvPr/>
        </p:nvSpPr>
        <p:spPr>
          <a:xfrm>
            <a:off x="6148071" y="5959593"/>
            <a:ext cx="2575477" cy="45720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rgbClr val="FFFFFF"/>
              </a:buClr>
              <a:buSzPts val="3000"/>
              <a:buFont typeface="Open Sans"/>
              <a:buChar char="◇"/>
              <a:defRPr sz="3000" b="0" i="0" u="none" strike="noStrike" cap="none">
                <a:solidFill>
                  <a:srgbClr val="FFFFFF"/>
                </a:solidFill>
                <a:latin typeface="Open Sans"/>
                <a:ea typeface="Open Sans"/>
                <a:cs typeface="Open Sans"/>
                <a:sym typeface="Open Sans"/>
              </a:defRPr>
            </a:lvl1pPr>
            <a:lvl2pPr marL="914400" marR="0" lvl="1"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2pPr>
            <a:lvl3pPr marL="1371600" marR="0" lvl="2"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3pPr>
            <a:lvl4pPr marL="1828800" marR="0" lvl="3"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4pPr>
            <a:lvl5pPr marL="2286000" marR="0" lvl="4"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5pPr>
            <a:lvl6pPr marL="2743200" marR="0" lvl="5"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6pPr>
            <a:lvl7pPr marL="3200400" marR="0" lvl="6"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7pPr>
            <a:lvl8pPr marL="3657600" marR="0" lvl="7"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8pPr>
            <a:lvl9pPr marL="4114800" marR="0" lvl="8"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9pPr>
          </a:lstStyle>
          <a:p>
            <a:pPr marL="0" indent="0" algn="r">
              <a:buFont typeface="Open Sans"/>
              <a:buNone/>
            </a:pPr>
            <a:r>
              <a:rPr lang="it-IT" sz="1200" spc="-100" dirty="0">
                <a:solidFill>
                  <a:srgbClr val="212131"/>
                </a:solidFill>
                <a:latin typeface="+mn-lt"/>
              </a:rPr>
              <a:t>Fonte: IDC (International Data Corporation)</a:t>
            </a:r>
          </a:p>
        </p:txBody>
      </p:sp>
      <p:sp>
        <p:nvSpPr>
          <p:cNvPr id="14" name="Shape 83">
            <a:extLst>
              <a:ext uri="{FF2B5EF4-FFF2-40B4-BE49-F238E27FC236}">
                <a16:creationId xmlns:a16="http://schemas.microsoft.com/office/drawing/2014/main" xmlns="" id="{5CACBB56-44A5-E340-AA20-63F7E6A2BDF6}"/>
              </a:ext>
            </a:extLst>
          </p:cNvPr>
          <p:cNvSpPr txBox="1">
            <a:spLocks noGrp="1"/>
          </p:cNvSpPr>
          <p:nvPr>
            <p:ph type="title"/>
          </p:nvPr>
        </p:nvSpPr>
        <p:spPr>
          <a:xfrm>
            <a:off x="827250" y="788425"/>
            <a:ext cx="4911398" cy="935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DATI… TANTI DATI… </a:t>
            </a:r>
            <a:endParaRPr dirty="0"/>
          </a:p>
        </p:txBody>
      </p:sp>
      <p:sp>
        <p:nvSpPr>
          <p:cNvPr id="8" name="Shape 84">
            <a:extLst>
              <a:ext uri="{FF2B5EF4-FFF2-40B4-BE49-F238E27FC236}">
                <a16:creationId xmlns:a16="http://schemas.microsoft.com/office/drawing/2014/main" xmlns="" id="{2FBC3011-3484-A04F-B0A0-FF45E9CE7093}"/>
              </a:ext>
            </a:extLst>
          </p:cNvPr>
          <p:cNvSpPr txBox="1">
            <a:spLocks/>
          </p:cNvSpPr>
          <p:nvPr/>
        </p:nvSpPr>
        <p:spPr>
          <a:xfrm>
            <a:off x="726750" y="1659834"/>
            <a:ext cx="7690500" cy="123245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rgbClr val="FFFFFF"/>
              </a:buClr>
              <a:buSzPts val="3000"/>
              <a:buFont typeface="Open Sans"/>
              <a:buChar char="◇"/>
              <a:defRPr sz="3000" b="0" i="0" u="none" strike="noStrike" cap="none">
                <a:solidFill>
                  <a:srgbClr val="FFFFFF"/>
                </a:solidFill>
                <a:latin typeface="Open Sans"/>
                <a:ea typeface="Open Sans"/>
                <a:cs typeface="Open Sans"/>
                <a:sym typeface="Open Sans"/>
              </a:defRPr>
            </a:lvl1pPr>
            <a:lvl2pPr marL="914400" marR="0" lvl="1"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2pPr>
            <a:lvl3pPr marL="1371600" marR="0" lvl="2"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3pPr>
            <a:lvl4pPr marL="1828800" marR="0" lvl="3"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4pPr>
            <a:lvl5pPr marL="2286000" marR="0" lvl="4"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5pPr>
            <a:lvl6pPr marL="2743200" marR="0" lvl="5"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6pPr>
            <a:lvl7pPr marL="3200400" marR="0" lvl="6"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7pPr>
            <a:lvl8pPr marL="3657600" marR="0" lvl="7"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8pPr>
            <a:lvl9pPr marL="4114800" marR="0" lvl="8"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9pPr>
          </a:lstStyle>
          <a:p>
            <a:pPr marL="38100" indent="0">
              <a:spcBef>
                <a:spcPts val="0"/>
              </a:spcBef>
              <a:buClr>
                <a:srgbClr val="00E8B5"/>
              </a:buClr>
              <a:buNone/>
            </a:pPr>
            <a:r>
              <a:rPr lang="it-IT" sz="2400" spc="-150" dirty="0">
                <a:solidFill>
                  <a:srgbClr val="212131"/>
                </a:solidFill>
              </a:rPr>
              <a:t>L’evoluzione e la diffusione tecnologica stanno contribuendo ad una crescita esponenziale dei dati disponibili, molti dei quali sono «non strutturati»</a:t>
            </a:r>
          </a:p>
        </p:txBody>
      </p:sp>
    </p:spTree>
    <p:extLst>
      <p:ext uri="{BB962C8B-B14F-4D97-AF65-F5344CB8AC3E}">
        <p14:creationId xmlns:p14="http://schemas.microsoft.com/office/powerpoint/2010/main" val="1537692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827250" y="788425"/>
            <a:ext cx="5786384" cy="935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DATI NON STRUTTURATI: UNA MINIERA DI INFORMAZIONE</a:t>
            </a:r>
            <a:endParaRPr dirty="0"/>
          </a:p>
        </p:txBody>
      </p:sp>
      <p:sp>
        <p:nvSpPr>
          <p:cNvPr id="84" name="Shape 84"/>
          <p:cNvSpPr txBox="1">
            <a:spLocks noGrp="1"/>
          </p:cNvSpPr>
          <p:nvPr>
            <p:ph type="body" idx="4294967295"/>
          </p:nvPr>
        </p:nvSpPr>
        <p:spPr>
          <a:xfrm>
            <a:off x="726750" y="1600200"/>
            <a:ext cx="7690500" cy="4756150"/>
          </a:xfrm>
          <a:prstGeom prst="rect">
            <a:avLst/>
          </a:prstGeom>
        </p:spPr>
        <p:txBody>
          <a:bodyPr spcFirstLastPara="1" wrap="square" lIns="91425" tIns="91425" rIns="91425" bIns="91425" anchor="t" anchorCtr="0">
            <a:noAutofit/>
          </a:bodyPr>
          <a:lstStyle/>
          <a:p>
            <a:pPr marL="38100" indent="0">
              <a:buClr>
                <a:srgbClr val="00E8B5"/>
              </a:buClr>
              <a:buNone/>
            </a:pPr>
            <a:r>
              <a:rPr lang="it-IT" sz="2400" spc="-150" dirty="0">
                <a:solidFill>
                  <a:srgbClr val="212131"/>
                </a:solidFill>
                <a:latin typeface="+mn-lt"/>
              </a:rPr>
              <a:t>Tutti i dati che ci circondano e produciamo quotidianamente sono ricchi di informazioni:</a:t>
            </a:r>
          </a:p>
          <a:p>
            <a:pPr lvl="0" rtl="0">
              <a:spcBef>
                <a:spcPts val="600"/>
              </a:spcBef>
              <a:spcAft>
                <a:spcPts val="0"/>
              </a:spcAft>
              <a:buClr>
                <a:srgbClr val="00E8B5"/>
              </a:buClr>
              <a:buSzPts val="3000"/>
              <a:buFont typeface="Courier New" panose="02070309020205020404" pitchFamily="49" charset="0"/>
              <a:buChar char="o"/>
            </a:pPr>
            <a:r>
              <a:rPr lang="it-IT" sz="2400" spc="-150" dirty="0">
                <a:solidFill>
                  <a:srgbClr val="212131"/>
                </a:solidFill>
                <a:latin typeface="+mn-lt"/>
              </a:rPr>
              <a:t>Immagini</a:t>
            </a:r>
            <a:endParaRPr sz="2400" spc="-150" dirty="0">
              <a:solidFill>
                <a:srgbClr val="212131"/>
              </a:solidFill>
              <a:latin typeface="+mn-lt"/>
            </a:endParaRPr>
          </a:p>
          <a:p>
            <a:pPr lvl="0" rtl="0">
              <a:spcBef>
                <a:spcPts val="0"/>
              </a:spcBef>
              <a:spcAft>
                <a:spcPts val="0"/>
              </a:spcAft>
              <a:buClr>
                <a:srgbClr val="00E8B5"/>
              </a:buClr>
              <a:buSzPts val="3000"/>
              <a:buFont typeface="Courier New" panose="02070309020205020404" pitchFamily="49" charset="0"/>
              <a:buChar char="o"/>
            </a:pPr>
            <a:r>
              <a:rPr lang="it-IT" sz="2400" spc="-150" dirty="0">
                <a:solidFill>
                  <a:srgbClr val="212131"/>
                </a:solidFill>
                <a:latin typeface="+mn-lt"/>
              </a:rPr>
              <a:t>Video</a:t>
            </a:r>
            <a:endParaRPr sz="2400" spc="-150" dirty="0">
              <a:solidFill>
                <a:srgbClr val="212131"/>
              </a:solidFill>
              <a:latin typeface="+mn-lt"/>
            </a:endParaRPr>
          </a:p>
          <a:p>
            <a:pPr lvl="0">
              <a:spcBef>
                <a:spcPts val="0"/>
              </a:spcBef>
              <a:buClr>
                <a:srgbClr val="00E8B5"/>
              </a:buClr>
              <a:buFont typeface="Courier New" panose="02070309020205020404" pitchFamily="49" charset="0"/>
              <a:buChar char="o"/>
            </a:pPr>
            <a:r>
              <a:rPr lang="it-IT" sz="2400" spc="-150" dirty="0">
                <a:solidFill>
                  <a:srgbClr val="212131"/>
                </a:solidFill>
                <a:latin typeface="+mn-lt"/>
              </a:rPr>
              <a:t>Testo libero </a:t>
            </a:r>
          </a:p>
          <a:p>
            <a:pPr lvl="0">
              <a:spcBef>
                <a:spcPts val="0"/>
              </a:spcBef>
              <a:buClr>
                <a:srgbClr val="00E8B5"/>
              </a:buClr>
              <a:buFont typeface="Courier New" panose="02070309020205020404" pitchFamily="49" charset="0"/>
              <a:buChar char="o"/>
            </a:pPr>
            <a:r>
              <a:rPr lang="it-IT" sz="2400" spc="-150" dirty="0">
                <a:solidFill>
                  <a:srgbClr val="212131"/>
                </a:solidFill>
                <a:latin typeface="+mn-lt"/>
              </a:rPr>
              <a:t>…</a:t>
            </a:r>
          </a:p>
          <a:p>
            <a:pPr marL="38100" lvl="0" indent="0">
              <a:spcBef>
                <a:spcPts val="0"/>
              </a:spcBef>
              <a:buClr>
                <a:srgbClr val="00E8B5"/>
              </a:buClr>
              <a:buNone/>
            </a:pPr>
            <a:endParaRPr lang="it-IT" sz="2400" spc="-150" dirty="0">
              <a:solidFill>
                <a:srgbClr val="212131"/>
              </a:solidFill>
              <a:latin typeface="+mn-lt"/>
            </a:endParaRPr>
          </a:p>
          <a:p>
            <a:pPr marL="38100" lvl="0" indent="0">
              <a:spcBef>
                <a:spcPts val="0"/>
              </a:spcBef>
              <a:buClr>
                <a:srgbClr val="00E8B5"/>
              </a:buClr>
              <a:buNone/>
            </a:pPr>
            <a:r>
              <a:rPr lang="it-IT" sz="2400" spc="-150" dirty="0">
                <a:solidFill>
                  <a:srgbClr val="212131"/>
                </a:solidFill>
                <a:latin typeface="+mn-lt"/>
              </a:rPr>
              <a:t>Immaginiamo che occasione possono riservare per un’azienda che sia in grado di interpretarli in modo automatico, corretto e tempestivo</a:t>
            </a:r>
          </a:p>
        </p:txBody>
      </p:sp>
      <p:sp>
        <p:nvSpPr>
          <p:cNvPr id="2" name="Segnaposto piè di pagina 1">
            <a:extLst>
              <a:ext uri="{FF2B5EF4-FFF2-40B4-BE49-F238E27FC236}">
                <a16:creationId xmlns:a16="http://schemas.microsoft.com/office/drawing/2014/main" xmlns="" id="{96943329-DF78-449F-9CD2-97F0093264C6}"/>
              </a:ext>
            </a:extLst>
          </p:cNvPr>
          <p:cNvSpPr>
            <a:spLocks noGrp="1"/>
          </p:cNvSpPr>
          <p:nvPr>
            <p:ph type="ftr" sz="quarter" idx="13"/>
          </p:nvPr>
        </p:nvSpPr>
        <p:spPr/>
        <p:txBody>
          <a:bodyPr/>
          <a:lstStyle/>
          <a:p>
            <a:r>
              <a:rPr lang="it-IT"/>
              <a:t>Alessandro Vaccarino - Data Scientist - "Data Science: come ci parlano i dati oggi?"</a:t>
            </a:r>
            <a:endParaRPr lang="it-IT" dirty="0"/>
          </a:p>
        </p:txBody>
      </p:sp>
    </p:spTree>
    <p:extLst>
      <p:ext uri="{BB962C8B-B14F-4D97-AF65-F5344CB8AC3E}">
        <p14:creationId xmlns:p14="http://schemas.microsoft.com/office/powerpoint/2010/main" val="1726198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ctrTitle" idx="4294967295"/>
          </p:nvPr>
        </p:nvSpPr>
        <p:spPr>
          <a:xfrm>
            <a:off x="969000" y="2206375"/>
            <a:ext cx="7748622" cy="1546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it-IT" sz="8000" dirty="0">
                <a:solidFill>
                  <a:srgbClr val="00E8B5"/>
                </a:solidFill>
                <a:latin typeface="+mj-lt"/>
              </a:rPr>
              <a:t>È possibile analizzare questi dati? Come?</a:t>
            </a:r>
            <a:endParaRPr sz="8000" dirty="0">
              <a:solidFill>
                <a:srgbClr val="00E8B5"/>
              </a:solidFill>
              <a:latin typeface="+mj-lt"/>
            </a:endParaRPr>
          </a:p>
        </p:txBody>
      </p:sp>
      <p:grpSp>
        <p:nvGrpSpPr>
          <p:cNvPr id="92" name="Shape 92"/>
          <p:cNvGrpSpPr/>
          <p:nvPr/>
        </p:nvGrpSpPr>
        <p:grpSpPr>
          <a:xfrm>
            <a:off x="1007705" y="321615"/>
            <a:ext cx="2066436" cy="2201734"/>
            <a:chOff x="5970800" y="1619250"/>
            <a:chExt cx="428650" cy="456725"/>
          </a:xfrm>
        </p:grpSpPr>
        <p:sp>
          <p:nvSpPr>
            <p:cNvPr id="93" name="Shape 93"/>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4" name="Shape 94"/>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5" name="Shape 95"/>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6" name="Shape 96"/>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7" name="Shape 97"/>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 name="Segnaposto piè di pagina 1">
            <a:extLst>
              <a:ext uri="{FF2B5EF4-FFF2-40B4-BE49-F238E27FC236}">
                <a16:creationId xmlns:a16="http://schemas.microsoft.com/office/drawing/2014/main" xmlns="" id="{140E2F80-E854-4AA1-9CC1-FC13DDEB8B6D}"/>
              </a:ext>
            </a:extLst>
          </p:cNvPr>
          <p:cNvSpPr>
            <a:spLocks noGrp="1"/>
          </p:cNvSpPr>
          <p:nvPr>
            <p:ph type="ftr" sz="quarter" idx="13"/>
          </p:nvPr>
        </p:nvSpPr>
        <p:spPr/>
        <p:txBody>
          <a:bodyPr/>
          <a:lstStyle/>
          <a:p>
            <a:r>
              <a:rPr lang="it-IT"/>
              <a:t>Alessandro Vaccarino - Data Scientist - "Data Science: come ci parlano i dati oggi?"</a:t>
            </a:r>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dirty="0">
                <a:solidFill>
                  <a:srgbClr val="FFFFFF">
                    <a:alpha val="26920"/>
                  </a:srgbClr>
                </a:solidFill>
                <a:latin typeface="Oswald"/>
              </a:rPr>
              <a:t>2</a:t>
            </a:r>
            <a:endParaRPr b="0" i="0" dirty="0">
              <a:ln>
                <a:noFill/>
              </a:ln>
              <a:solidFill>
                <a:srgbClr val="FFFFFF">
                  <a:alpha val="26920"/>
                </a:srgbClr>
              </a:solidFill>
              <a:latin typeface="Oswald"/>
            </a:endParaRPr>
          </a:p>
        </p:txBody>
      </p:sp>
      <p:sp>
        <p:nvSpPr>
          <p:cNvPr id="70" name="Shape 70"/>
          <p:cNvSpPr txBox="1">
            <a:spLocks noGrp="1"/>
          </p:cNvSpPr>
          <p:nvPr>
            <p:ph type="ctrTitle"/>
          </p:nvPr>
        </p:nvSpPr>
        <p:spPr>
          <a:xfrm>
            <a:off x="838200" y="3482725"/>
            <a:ext cx="4332900" cy="15465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it-IT" dirty="0"/>
              <a:t>DATA SCIENTIST</a:t>
            </a:r>
            <a:endParaRPr dirty="0"/>
          </a:p>
        </p:txBody>
      </p:sp>
      <p:sp>
        <p:nvSpPr>
          <p:cNvPr id="71" name="Shape 71"/>
          <p:cNvSpPr txBox="1">
            <a:spLocks noGrp="1"/>
          </p:cNvSpPr>
          <p:nvPr>
            <p:ph type="subTitle" idx="1"/>
          </p:nvPr>
        </p:nvSpPr>
        <p:spPr>
          <a:xfrm>
            <a:off x="838200" y="5082150"/>
            <a:ext cx="4332900" cy="10464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it-IT" dirty="0"/>
              <a:t>Chi è? Cosa fa?</a:t>
            </a:r>
            <a:endParaRPr dirty="0"/>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a:t>Alessandro Vaccarino - Data Scientist - "Data Science: come ci parlano i dati oggi?"</a:t>
            </a:r>
            <a:endParaRPr lang="it-IT" dirty="0"/>
          </a:p>
        </p:txBody>
      </p:sp>
    </p:spTree>
    <p:extLst>
      <p:ext uri="{BB962C8B-B14F-4D97-AF65-F5344CB8AC3E}">
        <p14:creationId xmlns:p14="http://schemas.microsoft.com/office/powerpoint/2010/main" val="1077420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827250" y="788425"/>
            <a:ext cx="4109400" cy="935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DATA SCIENTIST</a:t>
            </a:r>
            <a:endParaRPr dirty="0"/>
          </a:p>
        </p:txBody>
      </p:sp>
      <p:sp>
        <p:nvSpPr>
          <p:cNvPr id="2" name="Segnaposto piè di pagina 1">
            <a:extLst>
              <a:ext uri="{FF2B5EF4-FFF2-40B4-BE49-F238E27FC236}">
                <a16:creationId xmlns:a16="http://schemas.microsoft.com/office/drawing/2014/main" xmlns="" id="{96943329-DF78-449F-9CD2-97F0093264C6}"/>
              </a:ext>
            </a:extLst>
          </p:cNvPr>
          <p:cNvSpPr>
            <a:spLocks noGrp="1"/>
          </p:cNvSpPr>
          <p:nvPr>
            <p:ph type="ftr" sz="quarter" idx="13"/>
          </p:nvPr>
        </p:nvSpPr>
        <p:spPr/>
        <p:txBody>
          <a:bodyPr/>
          <a:lstStyle/>
          <a:p>
            <a:r>
              <a:rPr lang="it-IT" dirty="0"/>
              <a:t>Alessandro Vaccarino - Data </a:t>
            </a:r>
            <a:r>
              <a:rPr lang="it-IT" dirty="0" err="1"/>
              <a:t>Scientist</a:t>
            </a:r>
            <a:r>
              <a:rPr lang="it-IT" dirty="0"/>
              <a:t> - "Data Science: come ci parlano i dati oggi?"</a:t>
            </a:r>
          </a:p>
        </p:txBody>
      </p:sp>
      <p:sp>
        <p:nvSpPr>
          <p:cNvPr id="8" name="Shape 84">
            <a:extLst>
              <a:ext uri="{FF2B5EF4-FFF2-40B4-BE49-F238E27FC236}">
                <a16:creationId xmlns:a16="http://schemas.microsoft.com/office/drawing/2014/main" xmlns="" id="{D3698F37-BF03-6C4C-832F-1B430D7D7B53}"/>
              </a:ext>
            </a:extLst>
          </p:cNvPr>
          <p:cNvSpPr txBox="1">
            <a:spLocks/>
          </p:cNvSpPr>
          <p:nvPr/>
        </p:nvSpPr>
        <p:spPr>
          <a:xfrm>
            <a:off x="726750" y="1600199"/>
            <a:ext cx="7690500" cy="439069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rgbClr val="FFFFFF"/>
              </a:buClr>
              <a:buSzPts val="3000"/>
              <a:buFont typeface="Open Sans"/>
              <a:buChar char="◇"/>
              <a:defRPr sz="3000" b="0" i="0" u="none" strike="noStrike" cap="none">
                <a:solidFill>
                  <a:srgbClr val="FFFFFF"/>
                </a:solidFill>
                <a:latin typeface="Open Sans"/>
                <a:ea typeface="Open Sans"/>
                <a:cs typeface="Open Sans"/>
                <a:sym typeface="Open Sans"/>
              </a:defRPr>
            </a:lvl1pPr>
            <a:lvl2pPr marL="914400" marR="0" lvl="1"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2pPr>
            <a:lvl3pPr marL="1371600" marR="0" lvl="2"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3pPr>
            <a:lvl4pPr marL="1828800" marR="0" lvl="3"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4pPr>
            <a:lvl5pPr marL="2286000" marR="0" lvl="4"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5pPr>
            <a:lvl6pPr marL="2743200" marR="0" lvl="5"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6pPr>
            <a:lvl7pPr marL="3200400" marR="0" lvl="6"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7pPr>
            <a:lvl8pPr marL="3657600" marR="0" lvl="7"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8pPr>
            <a:lvl9pPr marL="4114800" marR="0" lvl="8"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9pPr>
          </a:lstStyle>
          <a:p>
            <a:pPr marL="38100" indent="0">
              <a:buClr>
                <a:srgbClr val="00E8B5"/>
              </a:buClr>
              <a:buNone/>
            </a:pPr>
            <a:r>
              <a:rPr lang="it-IT" sz="2400" spc="-150" dirty="0">
                <a:solidFill>
                  <a:srgbClr val="212131"/>
                </a:solidFill>
              </a:rPr>
              <a:t>Tradizionalmente, questa figura è caratterizzata dall’unione di competenze legate a</a:t>
            </a:r>
          </a:p>
          <a:p>
            <a:pPr>
              <a:buClr>
                <a:srgbClr val="00E8B5"/>
              </a:buClr>
              <a:buFont typeface="Courier New" panose="02070309020205020404" pitchFamily="49" charset="0"/>
              <a:buChar char="o"/>
            </a:pPr>
            <a:r>
              <a:rPr lang="it-IT" sz="2400" spc="-150" dirty="0">
                <a:solidFill>
                  <a:srgbClr val="212131"/>
                </a:solidFill>
                <a:latin typeface="+mn-lt"/>
              </a:rPr>
              <a:t>Tecnologia</a:t>
            </a:r>
          </a:p>
          <a:p>
            <a:pPr>
              <a:spcBef>
                <a:spcPts val="0"/>
              </a:spcBef>
              <a:buClr>
                <a:srgbClr val="00E8B5"/>
              </a:buClr>
              <a:buFont typeface="Courier New" panose="02070309020205020404" pitchFamily="49" charset="0"/>
              <a:buChar char="o"/>
            </a:pPr>
            <a:r>
              <a:rPr lang="it-IT" sz="2400" spc="-150" dirty="0">
                <a:solidFill>
                  <a:srgbClr val="212131"/>
                </a:solidFill>
                <a:latin typeface="+mn-lt"/>
              </a:rPr>
              <a:t>Statistica</a:t>
            </a:r>
          </a:p>
          <a:p>
            <a:pPr>
              <a:spcBef>
                <a:spcPts val="0"/>
              </a:spcBef>
              <a:buClr>
                <a:srgbClr val="00E8B5"/>
              </a:buClr>
              <a:buFont typeface="Courier New" panose="02070309020205020404" pitchFamily="49" charset="0"/>
              <a:buChar char="o"/>
            </a:pPr>
            <a:r>
              <a:rPr lang="it-IT" sz="2400" spc="-150" dirty="0">
                <a:solidFill>
                  <a:srgbClr val="212131"/>
                </a:solidFill>
                <a:latin typeface="+mn-lt"/>
              </a:rPr>
              <a:t>Specifico dominio in analisi</a:t>
            </a:r>
          </a:p>
          <a:p>
            <a:pPr marL="38100" indent="0">
              <a:spcBef>
                <a:spcPts val="0"/>
              </a:spcBef>
              <a:buClr>
                <a:srgbClr val="00E8B5"/>
              </a:buClr>
              <a:buNone/>
            </a:pPr>
            <a:endParaRPr lang="it-IT" sz="2400" spc="-150" dirty="0">
              <a:solidFill>
                <a:srgbClr val="212131"/>
              </a:solidFill>
              <a:latin typeface="+mn-lt"/>
            </a:endParaRPr>
          </a:p>
          <a:p>
            <a:pPr marL="38100" indent="0">
              <a:buClr>
                <a:srgbClr val="00E8B5"/>
              </a:buClr>
              <a:buNone/>
            </a:pPr>
            <a:r>
              <a:rPr lang="it-IT" sz="2400" spc="-150" dirty="0">
                <a:solidFill>
                  <a:srgbClr val="212131"/>
                </a:solidFill>
              </a:rPr>
              <a:t>Nella pratica, la complessità delle informazioni trattate ed il contesto innovativo necessitano che il Data </a:t>
            </a:r>
            <a:r>
              <a:rPr lang="it-IT" sz="2400" spc="-150" dirty="0" err="1">
                <a:solidFill>
                  <a:srgbClr val="212131"/>
                </a:solidFill>
              </a:rPr>
              <a:t>Scientist</a:t>
            </a:r>
            <a:r>
              <a:rPr lang="it-IT" sz="2400" spc="-150" dirty="0">
                <a:solidFill>
                  <a:srgbClr val="212131"/>
                </a:solidFill>
              </a:rPr>
              <a:t> abbia inoltre soft </a:t>
            </a:r>
            <a:r>
              <a:rPr lang="it-IT" sz="2400" spc="-150" dirty="0" err="1">
                <a:solidFill>
                  <a:srgbClr val="212131"/>
                </a:solidFill>
              </a:rPr>
              <a:t>skill</a:t>
            </a:r>
            <a:r>
              <a:rPr lang="it-IT" sz="2400" spc="-150" dirty="0">
                <a:solidFill>
                  <a:srgbClr val="212131"/>
                </a:solidFill>
              </a:rPr>
              <a:t> quali ad esempio comunicazione, capacità di sintesi e team </a:t>
            </a:r>
            <a:r>
              <a:rPr lang="it-IT" sz="2400" spc="-150" dirty="0" err="1">
                <a:solidFill>
                  <a:srgbClr val="212131"/>
                </a:solidFill>
              </a:rPr>
              <a:t>working</a:t>
            </a:r>
            <a:endParaRPr lang="it-IT" sz="2400" spc="-150" dirty="0">
              <a:solidFill>
                <a:srgbClr val="212131"/>
              </a:solidFill>
            </a:endParaRPr>
          </a:p>
        </p:txBody>
      </p:sp>
    </p:spTree>
    <p:extLst>
      <p:ext uri="{BB962C8B-B14F-4D97-AF65-F5344CB8AC3E}">
        <p14:creationId xmlns:p14="http://schemas.microsoft.com/office/powerpoint/2010/main" val="3411240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827250" y="788425"/>
            <a:ext cx="4109400" cy="935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it-IT" dirty="0"/>
              <a:t>DATA SCIENTIST:</a:t>
            </a:r>
            <a:br>
              <a:rPr lang="it-IT" dirty="0"/>
            </a:br>
            <a:r>
              <a:rPr lang="it-IT" dirty="0"/>
              <a:t>ALCUNI NUMERI</a:t>
            </a:r>
            <a:endParaRPr dirty="0"/>
          </a:p>
        </p:txBody>
      </p:sp>
      <p:sp>
        <p:nvSpPr>
          <p:cNvPr id="2" name="Segnaposto piè di pagina 1">
            <a:extLst>
              <a:ext uri="{FF2B5EF4-FFF2-40B4-BE49-F238E27FC236}">
                <a16:creationId xmlns:a16="http://schemas.microsoft.com/office/drawing/2014/main" xmlns="" id="{96943329-DF78-449F-9CD2-97F0093264C6}"/>
              </a:ext>
            </a:extLst>
          </p:cNvPr>
          <p:cNvSpPr>
            <a:spLocks noGrp="1"/>
          </p:cNvSpPr>
          <p:nvPr>
            <p:ph type="ftr" sz="quarter" idx="13"/>
          </p:nvPr>
        </p:nvSpPr>
        <p:spPr/>
        <p:txBody>
          <a:bodyPr/>
          <a:lstStyle/>
          <a:p>
            <a:r>
              <a:rPr lang="it-IT"/>
              <a:t>Alessandro Vaccarino - Data Scientist - "Data Science: come ci parlano i dati oggi?"</a:t>
            </a:r>
            <a:endParaRPr lang="it-IT" dirty="0"/>
          </a:p>
        </p:txBody>
      </p:sp>
      <p:pic>
        <p:nvPicPr>
          <p:cNvPr id="3" name="Immagine 2">
            <a:extLst>
              <a:ext uri="{FF2B5EF4-FFF2-40B4-BE49-F238E27FC236}">
                <a16:creationId xmlns:a16="http://schemas.microsoft.com/office/drawing/2014/main" xmlns="" id="{8CF5CA35-7D3B-6847-88A6-4F6EB7817E74}"/>
              </a:ext>
            </a:extLst>
          </p:cNvPr>
          <p:cNvPicPr>
            <a:picLocks noChangeAspect="1"/>
          </p:cNvPicPr>
          <p:nvPr/>
        </p:nvPicPr>
        <p:blipFill>
          <a:blip r:embed="rId3"/>
          <a:stretch>
            <a:fillRect/>
          </a:stretch>
        </p:blipFill>
        <p:spPr>
          <a:xfrm>
            <a:off x="461478" y="1661559"/>
            <a:ext cx="8221043" cy="4624337"/>
          </a:xfrm>
          <a:prstGeom prst="rect">
            <a:avLst/>
          </a:prstGeom>
        </p:spPr>
      </p:pic>
    </p:spTree>
    <p:extLst>
      <p:ext uri="{BB962C8B-B14F-4D97-AF65-F5344CB8AC3E}">
        <p14:creationId xmlns:p14="http://schemas.microsoft.com/office/powerpoint/2010/main" val="1612036941"/>
      </p:ext>
    </p:extLst>
  </p:cSld>
  <p:clrMapOvr>
    <a:masterClrMapping/>
  </p:clrMapOvr>
</p:sld>
</file>

<file path=ppt/theme/theme1.xml><?xml version="1.0" encoding="utf-8"?>
<a:theme xmlns:a="http://schemas.openxmlformats.org/drawingml/2006/main" name="Oberon template">
  <a:themeElements>
    <a:clrScheme name="Personalizzato 1">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5151F"/>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7577</TotalTime>
  <Words>2714</Words>
  <Application>Microsoft Office PowerPoint</Application>
  <PresentationFormat>Presentazione su schermo (4:3)</PresentationFormat>
  <Paragraphs>170</Paragraphs>
  <Slides>16</Slides>
  <Notes>16</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16</vt:i4>
      </vt:variant>
    </vt:vector>
  </HeadingPairs>
  <TitlesOfParts>
    <vt:vector size="21" baseType="lpstr">
      <vt:lpstr>Arial</vt:lpstr>
      <vt:lpstr>Open Sans</vt:lpstr>
      <vt:lpstr>Oswald</vt:lpstr>
      <vt:lpstr>Courier New</vt:lpstr>
      <vt:lpstr>Oberon template</vt:lpstr>
      <vt:lpstr>Data Science: come ci parlano i dati oggi? </vt:lpstr>
      <vt:lpstr>Presentazione standard di PowerPoint</vt:lpstr>
      <vt:lpstr>DATA &amp; BIG DATA</vt:lpstr>
      <vt:lpstr>DATI… TANTI DATI… </vt:lpstr>
      <vt:lpstr>DATI NON STRUTTURATI: UNA MINIERA DI INFORMAZIONE</vt:lpstr>
      <vt:lpstr>È possibile analizzare questi dati? Come?</vt:lpstr>
      <vt:lpstr>DATA SCIENTIST</vt:lpstr>
      <vt:lpstr>DATA SCIENTIST</vt:lpstr>
      <vt:lpstr>DATA SCIENTIST: ALCUNI NUMERI</vt:lpstr>
      <vt:lpstr>WOLLYBI </vt:lpstr>
      <vt:lpstr>WOLLYBI E I BIG DATA</vt:lpstr>
      <vt:lpstr>IL PROCESSO DI ANALISI DEI DATI</vt:lpstr>
      <vt:lpstr>FORMAZIONE </vt:lpstr>
      <vt:lpstr>2 PERCORSI DI FORMAZIONE COMPLEMENTARI</vt:lpstr>
      <vt:lpstr>Eterogeneità</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cp:lastModifiedBy>meeting</cp:lastModifiedBy>
  <cp:revision>167</cp:revision>
  <dcterms:modified xsi:type="dcterms:W3CDTF">2018-08-24T12:02:51Z</dcterms:modified>
</cp:coreProperties>
</file>