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  <p:sldMasterId id="2147483658" r:id="rId2"/>
  </p:sldMasterIdLst>
  <p:notesMasterIdLst>
    <p:notesMasterId r:id="rId29"/>
  </p:notesMasterIdLst>
  <p:handoutMasterIdLst>
    <p:handoutMasterId r:id="rId30"/>
  </p:handoutMasterIdLst>
  <p:sldIdLst>
    <p:sldId id="256" r:id="rId3"/>
    <p:sldId id="284" r:id="rId4"/>
    <p:sldId id="285" r:id="rId5"/>
    <p:sldId id="287" r:id="rId6"/>
    <p:sldId id="290" r:id="rId7"/>
    <p:sldId id="289" r:id="rId8"/>
    <p:sldId id="288" r:id="rId9"/>
    <p:sldId id="291" r:id="rId10"/>
    <p:sldId id="292" r:id="rId11"/>
    <p:sldId id="293" r:id="rId12"/>
    <p:sldId id="286" r:id="rId13"/>
    <p:sldId id="294" r:id="rId14"/>
    <p:sldId id="297" r:id="rId15"/>
    <p:sldId id="298" r:id="rId16"/>
    <p:sldId id="307" r:id="rId17"/>
    <p:sldId id="261" r:id="rId18"/>
    <p:sldId id="302" r:id="rId19"/>
    <p:sldId id="306" r:id="rId20"/>
    <p:sldId id="304" r:id="rId21"/>
    <p:sldId id="301" r:id="rId22"/>
    <p:sldId id="300" r:id="rId23"/>
    <p:sldId id="299" r:id="rId24"/>
    <p:sldId id="303" r:id="rId25"/>
    <p:sldId id="305" r:id="rId26"/>
    <p:sldId id="296" r:id="rId27"/>
    <p:sldId id="279" r:id="rId28"/>
  </p:sldIdLst>
  <p:sldSz cx="9144000" cy="6858000" type="screen4x3"/>
  <p:notesSz cx="6858000" cy="9144000"/>
  <p:embeddedFontLst>
    <p:embeddedFont>
      <p:font typeface="Open Sans" panose="020B0604020202020204" charset="0"/>
      <p:regular r:id="rId31"/>
      <p:bold r:id="rId32"/>
      <p:italic r:id="rId33"/>
      <p:boldItalic r:id="rId34"/>
    </p:embeddedFont>
    <p:embeddedFont>
      <p:font typeface="Oswald" panose="020B0604020202020204" charset="0"/>
      <p:regular r:id="rId35"/>
      <p:bold r:id="rId36"/>
      <p:italic r:id="rId37"/>
      <p:boldItalic r:id="rId38"/>
    </p:embeddedFont>
    <p:embeddedFont>
      <p:font typeface="Georgia" panose="02040502050405020303" pitchFamily="18" charset="0"/>
      <p:regular r:id="rId39"/>
      <p:bold r:id="rId40"/>
      <p:italic r:id="rId41"/>
      <p:boldItalic r:id="rId42"/>
    </p:embeddedFont>
    <p:embeddedFont>
      <p:font typeface="Calibri" panose="020F0502020204030204" pitchFamily="34" charset="0"/>
      <p:regular r:id="rId43"/>
      <p:bold r:id="rId44"/>
      <p:italic r:id="rId45"/>
      <p:boldItalic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A6A6"/>
    <a:srgbClr val="FFDD48"/>
    <a:srgbClr val="FFFFCC"/>
    <a:srgbClr val="FFFF99"/>
    <a:srgbClr val="FFFF66"/>
    <a:srgbClr val="212131"/>
    <a:srgbClr val="75DCFE"/>
    <a:srgbClr val="007780"/>
    <a:srgbClr val="F62263"/>
    <a:srgbClr val="EC5E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DC640DFA-2569-42E5-B38A-1A39FE260900}">
  <a:tblStyle styleId="{DC640DFA-2569-42E5-B38A-1A39FE26090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008" autoAdjust="0"/>
    <p:restoredTop sz="86424" autoAdjust="0"/>
  </p:normalViewPr>
  <p:slideViewPr>
    <p:cSldViewPr snapToGrid="0" showGuides="1">
      <p:cViewPr varScale="1">
        <p:scale>
          <a:sx n="92" d="100"/>
          <a:sy n="92" d="100"/>
        </p:scale>
        <p:origin x="-137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38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9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41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6.fntdata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xmlns="" id="{E712EF3A-FD6E-4F42-BFFE-BC56EC5E41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31FC1DBB-030F-4C1A-8D3C-75016D7495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E46D6-E64B-4C26-985B-2B56E1ECD71B}" type="datetimeFigureOut">
              <a:rPr lang="it-IT" smtClean="0"/>
              <a:t>14/08/2018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24D4D000-799B-49E2-B6CF-6BAEB34E6E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F3C43586-00E4-4CB8-9145-2E38AD2654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F1BCBC-613E-405B-865A-C35030756C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9759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F34B1EA3-057E-46E1-BCAF-F8E33AF1F21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86003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48169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748527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Shape 2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91665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Shape 2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91665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798200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748527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/>
          <p:cNvSpPr>
            <a:spLocks noRo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00296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Shape 2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91665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Shape 2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91665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00296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28292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00296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00296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00296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Shape 2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916658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974479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Shape 2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916658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Shape 2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157805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Shape 2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91665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Shape 2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91665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Shape 2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91665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Shape 2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91665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Shape 2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91665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Shape 2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91665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2829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userDrawn="1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776975" y="665975"/>
            <a:ext cx="6255300" cy="5407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 spc="-150">
                <a:solidFill>
                  <a:srgbClr val="FFDD48"/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4F8C7533-6EB9-4E0E-8148-65AFAD61D8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smtClean="0"/>
              <a:t>Michele Faldi - Università Cattolica del S. Cuore - Alternanza scuola-lavoro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C5255DF8-FF4D-4C4A-8732-2EECE360A45E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+ 3 columns">
  <p:cSld name="Title + 3 columns">
    <p:bg>
      <p:bgPr>
        <a:solidFill>
          <a:schemeClr val="bg1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A6EE25BB-7DC6-4D0E-B19E-C64EDD03692B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FFDD4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FFFFFF"/>
              </a:solidFill>
            </a:endParaRPr>
          </a:p>
        </p:txBody>
      </p:sp>
      <p:sp>
        <p:nvSpPr>
          <p:cNvPr id="30" name="Shape 30"/>
          <p:cNvSpPr txBox="1">
            <a:spLocks noGrp="1"/>
          </p:cNvSpPr>
          <p:nvPr>
            <p:ph type="title" hasCustomPrompt="1"/>
          </p:nvPr>
        </p:nvSpPr>
        <p:spPr>
          <a:xfrm>
            <a:off x="827250" y="788425"/>
            <a:ext cx="4109400" cy="811675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bg1"/>
                </a:solidFill>
                <a:highlight>
                  <a:srgbClr val="FFDD48"/>
                </a:highlight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r>
              <a:rPr lang="it-IT" dirty="0"/>
              <a:t>Fare click per inserire un titolo</a:t>
            </a:r>
            <a:endParaRPr dirty="0"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2493300" cy="475615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◇"/>
              <a:defRPr sz="2000" spc="-150">
                <a:solidFill>
                  <a:srgbClr val="212131"/>
                </a:solidFill>
                <a:latin typeface="+mj-lt"/>
              </a:defRPr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 dirty="0"/>
          </a:p>
        </p:txBody>
      </p:sp>
      <p:sp>
        <p:nvSpPr>
          <p:cNvPr id="32" name="Shape 32"/>
          <p:cNvSpPr txBox="1">
            <a:spLocks noGrp="1"/>
          </p:cNvSpPr>
          <p:nvPr>
            <p:ph type="body" idx="2"/>
          </p:nvPr>
        </p:nvSpPr>
        <p:spPr>
          <a:xfrm>
            <a:off x="3448447" y="1600200"/>
            <a:ext cx="2493300" cy="475615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◇"/>
              <a:defRPr sz="2000" spc="-150">
                <a:solidFill>
                  <a:srgbClr val="212131"/>
                </a:solidFill>
                <a:latin typeface="+mj-lt"/>
              </a:defRPr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 dirty="0"/>
          </a:p>
        </p:txBody>
      </p:sp>
      <p:sp>
        <p:nvSpPr>
          <p:cNvPr id="33" name="Shape 33"/>
          <p:cNvSpPr txBox="1">
            <a:spLocks noGrp="1"/>
          </p:cNvSpPr>
          <p:nvPr>
            <p:ph type="body" idx="3"/>
          </p:nvPr>
        </p:nvSpPr>
        <p:spPr>
          <a:xfrm>
            <a:off x="6069645" y="1600200"/>
            <a:ext cx="2493300" cy="475615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◇"/>
              <a:defRPr sz="2000" spc="-150">
                <a:solidFill>
                  <a:srgbClr val="212131"/>
                </a:solidFill>
                <a:latin typeface="+mj-lt"/>
              </a:defRPr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 dirty="0"/>
          </a:p>
        </p:txBody>
      </p:sp>
      <p:sp>
        <p:nvSpPr>
          <p:cNvPr id="11" name="Shape 40">
            <a:extLst>
              <a:ext uri="{FF2B5EF4-FFF2-40B4-BE49-F238E27FC236}">
                <a16:creationId xmlns:a16="http://schemas.microsoft.com/office/drawing/2014/main" xmlns="" id="{865A9ED1-ED02-4317-A97B-700FE210F8A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80574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chemeClr val="bg1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lvl="1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>
                <a:solidFill>
                  <a:srgbClr val="FFFFFF"/>
                </a:solidFill>
              </a:rPr>
              <a:pPr/>
              <a:t>‹N›</a:t>
            </a:fld>
            <a:endParaRPr lang="it-IT" dirty="0">
              <a:solidFill>
                <a:srgbClr val="FFFFFF"/>
              </a:solidFill>
            </a:endParaRPr>
          </a:p>
        </p:txBody>
      </p:sp>
      <p:sp>
        <p:nvSpPr>
          <p:cNvPr id="12" name="Segnaposto piè di pagina 1">
            <a:extLst>
              <a:ext uri="{FF2B5EF4-FFF2-40B4-BE49-F238E27FC236}">
                <a16:creationId xmlns:a16="http://schemas.microsoft.com/office/drawing/2014/main" xmlns="" id="{FD52A56B-8194-418B-ABF1-9A8B13265E7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smtClean="0"/>
              <a:t>Michele Faldi - Università Cattolica del S. Cuore - Alternanza scuola-lavoro</a:t>
            </a:r>
            <a:endParaRPr lang="it-IT" dirty="0"/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xmlns="" id="{7A337F81-9D96-4B81-8F2B-61831A0F0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41009" y="257141"/>
            <a:ext cx="672655" cy="657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243757"/>
      </p:ext>
    </p:extLst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80574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5CD096E5-2E08-418B-835F-034FE9E1F30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Michele Faldi - Università Cattolica del S. Cuore - Alternanza scuola-lavoro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017089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+ 1 column" type="tx">
  <p:cSld name="TITLE_AND_BODY">
    <p:bg>
      <p:bgPr>
        <a:solidFill>
          <a:schemeClr val="bg1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3E3055AE-801B-461A-916F-C4A278EDBD22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FFDD4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Shape 21"/>
          <p:cNvSpPr txBox="1">
            <a:spLocks noGrp="1"/>
          </p:cNvSpPr>
          <p:nvPr>
            <p:ph type="title" hasCustomPrompt="1"/>
          </p:nvPr>
        </p:nvSpPr>
        <p:spPr>
          <a:xfrm>
            <a:off x="827250" y="788425"/>
            <a:ext cx="41094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chemeClr val="bg1"/>
                </a:solidFill>
                <a:highlight>
                  <a:srgbClr val="FFDD48"/>
                </a:highlight>
                <a:latin typeface="+mj-lt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it-IT" dirty="0"/>
              <a:t>Inserire un titolo</a:t>
            </a:r>
            <a:endParaRPr dirty="0"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49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38100" lvl="0" indent="0" rtl="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None/>
              <a:defRPr lang="it-IT" sz="2400" b="0" i="0" smtClean="0">
                <a:solidFill>
                  <a:srgbClr val="212131"/>
                </a:solidFill>
                <a:effectLst/>
              </a:defRPr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‹N›</a:t>
            </a:fld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1CA7407D-C859-4206-924A-4385B9598ED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smtClean="0"/>
              <a:t>Michele Faldi - Università Cattolica del S. Cuore - Alternanza scuola-lavoro</a:t>
            </a:r>
            <a:endParaRPr lang="it-IT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5423E973-FAB3-4C0F-B7E7-95F9C73B50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41009" y="257141"/>
            <a:ext cx="672655" cy="65726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aption">
  <p:cSld name="CAPTION_ONLY">
    <p:bg>
      <p:bgPr>
        <a:solidFill>
          <a:schemeClr val="bg1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D76D6BA2-8879-4B07-A318-C96C41613C3C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FFDD4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Shape 39"/>
          <p:cNvSpPr txBox="1">
            <a:spLocks noGrp="1"/>
          </p:cNvSpPr>
          <p:nvPr>
            <p:ph type="body" idx="1"/>
          </p:nvPr>
        </p:nvSpPr>
        <p:spPr>
          <a:xfrm>
            <a:off x="457200" y="5663650"/>
            <a:ext cx="8229600" cy="69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Clr>
                <a:srgbClr val="39A6DE"/>
              </a:buClr>
              <a:buSzPts val="1800"/>
              <a:buFont typeface="Oswald"/>
              <a:buNone/>
              <a:defRPr sz="1800">
                <a:solidFill>
                  <a:srgbClr val="212131"/>
                </a:solidFill>
                <a:highlight>
                  <a:srgbClr val="FFFFFF"/>
                </a:highlight>
                <a:latin typeface="+mn-lt"/>
                <a:ea typeface="Oswald"/>
                <a:cs typeface="Oswald"/>
                <a:sym typeface="Oswald"/>
              </a:defRPr>
            </a:lvl1pPr>
          </a:lstStyle>
          <a:p>
            <a:endParaRPr dirty="0"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80574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chemeClr val="bg1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lvl="1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3195DE6F-33D7-4A6D-AD25-15B6C734995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smtClean="0"/>
              <a:t>Michele Faldi - Università Cattolica del S. Cuore - Alternanza scuola-lavoro</a:t>
            </a:r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D7C11345-DD59-493D-812A-F6F99D2B01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41009" y="257141"/>
            <a:ext cx="672655" cy="65726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80574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5CD096E5-2E08-418B-835F-034FE9E1F30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Michele Faldi - Università Cattolica del S. Cuore - Alternanza scuola-lavoro</a:t>
            </a:r>
            <a:endParaRPr lang="it-IT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userDrawn="1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776975" y="665975"/>
            <a:ext cx="6255300" cy="5407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 spc="-150">
                <a:solidFill>
                  <a:srgbClr val="FFDD48"/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4F8C7533-6EB9-4E0E-8148-65AFAD61D8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smtClean="0"/>
              <a:t>Michele Faldi - Università Cattolica del S. Cuore - Alternanza scuola-lavoro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C5255DF8-FF4D-4C4A-8732-2EECE360A45E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58173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 userDrawn="1">
  <p:cSld name="Sub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ctrTitle"/>
          </p:nvPr>
        </p:nvSpPr>
        <p:spPr>
          <a:xfrm>
            <a:off x="838200" y="3482725"/>
            <a:ext cx="43329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774E92"/>
              </a:buClr>
              <a:buSzPts val="4800"/>
              <a:buNone/>
              <a:defRPr sz="4800" spc="-150">
                <a:solidFill>
                  <a:srgbClr val="FFDD48"/>
                </a:solidFill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  <p:sp>
        <p:nvSpPr>
          <p:cNvPr id="14" name="Shape 14"/>
          <p:cNvSpPr txBox="1">
            <a:spLocks noGrp="1"/>
          </p:cNvSpPr>
          <p:nvPr>
            <p:ph type="subTitle" idx="1"/>
          </p:nvPr>
        </p:nvSpPr>
        <p:spPr>
          <a:xfrm>
            <a:off x="838200" y="5082150"/>
            <a:ext cx="43329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pc="-150">
                <a:latin typeface="+mj-lt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80575" y="6352859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/>
              <a:pPr/>
              <a:t>‹N›</a:t>
            </a:fld>
            <a:endParaRPr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6075F7D9-F1D8-4187-83C7-F865D648C19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Michele Faldi - Università Cattolica del S. Cuore - Alternanza scuola-lavoro</a:t>
            </a:r>
            <a:endParaRPr lang="it-IT" dirty="0"/>
          </a:p>
        </p:txBody>
      </p:sp>
      <p:sp>
        <p:nvSpPr>
          <p:cNvPr id="6" name="Segnaposto immagine 6">
            <a:extLst>
              <a:ext uri="{FF2B5EF4-FFF2-40B4-BE49-F238E27FC236}">
                <a16:creationId xmlns:a16="http://schemas.microsoft.com/office/drawing/2014/main" xmlns="" id="{83D9E175-2BE6-47DD-9973-55D32C2275D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625" y="6356350"/>
            <a:ext cx="2205038" cy="501650"/>
          </a:xfrm>
        </p:spPr>
        <p:txBody>
          <a:bodyPr/>
          <a:lstStyle>
            <a:lvl1pPr>
              <a:defRPr sz="800">
                <a:latin typeface="+mj-lt"/>
              </a:defRPr>
            </a:lvl1pPr>
          </a:lstStyle>
          <a:p>
            <a:r>
              <a:rPr lang="it-IT" dirty="0">
                <a:latin typeface="+mj-lt"/>
              </a:rPr>
              <a:t>Hai un immagine da inserire?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98933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 userDrawn="1">
  <p:cSld name="Quot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body" idx="1"/>
          </p:nvPr>
        </p:nvSpPr>
        <p:spPr>
          <a:xfrm>
            <a:off x="810450" y="2730000"/>
            <a:ext cx="6093300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57200" rtl="0">
              <a:spcBef>
                <a:spcPts val="600"/>
              </a:spcBef>
              <a:spcAft>
                <a:spcPts val="0"/>
              </a:spcAft>
              <a:buSzPts val="3600"/>
              <a:buFont typeface="Oswald"/>
              <a:buChar char="◇"/>
              <a:defRPr sz="3600" spc="-150">
                <a:latin typeface="+mj-lt"/>
                <a:ea typeface="Oswald"/>
                <a:cs typeface="Oswald"/>
                <a:sym typeface="Oswald"/>
              </a:defRPr>
            </a:lvl1pPr>
            <a:lvl2pPr marL="914400" lvl="1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○"/>
              <a:defRPr sz="3600">
                <a:latin typeface="Oswald"/>
                <a:ea typeface="Oswald"/>
                <a:cs typeface="Oswald"/>
                <a:sym typeface="Oswald"/>
              </a:defRPr>
            </a:lvl2pPr>
            <a:lvl3pPr marL="1371600" lvl="2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■"/>
              <a:defRPr sz="3600">
                <a:latin typeface="Oswald"/>
                <a:ea typeface="Oswald"/>
                <a:cs typeface="Oswald"/>
                <a:sym typeface="Oswald"/>
              </a:defRPr>
            </a:lvl3pPr>
            <a:lvl4pPr marL="1828800" lvl="3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●"/>
              <a:defRPr sz="3600">
                <a:latin typeface="Oswald"/>
                <a:ea typeface="Oswald"/>
                <a:cs typeface="Oswald"/>
                <a:sym typeface="Oswald"/>
              </a:defRPr>
            </a:lvl4pPr>
            <a:lvl5pPr marL="2286000" lvl="4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○"/>
              <a:defRPr sz="3600">
                <a:latin typeface="Oswald"/>
                <a:ea typeface="Oswald"/>
                <a:cs typeface="Oswald"/>
                <a:sym typeface="Oswald"/>
              </a:defRPr>
            </a:lvl5pPr>
            <a:lvl6pPr marL="2743200" lvl="5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■"/>
              <a:defRPr sz="3600">
                <a:latin typeface="Oswald"/>
                <a:ea typeface="Oswald"/>
                <a:cs typeface="Oswald"/>
                <a:sym typeface="Oswald"/>
              </a:defRPr>
            </a:lvl6pPr>
            <a:lvl7pPr marL="3200400" lvl="6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●"/>
              <a:defRPr sz="3600">
                <a:latin typeface="Oswald"/>
                <a:ea typeface="Oswald"/>
                <a:cs typeface="Oswald"/>
                <a:sym typeface="Oswald"/>
              </a:defRPr>
            </a:lvl7pPr>
            <a:lvl8pPr marL="3657600" lvl="7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○"/>
              <a:defRPr sz="3600">
                <a:latin typeface="Oswald"/>
                <a:ea typeface="Oswald"/>
                <a:cs typeface="Oswald"/>
                <a:sym typeface="Oswald"/>
              </a:defRPr>
            </a:lvl8pPr>
            <a:lvl9pPr marL="4114800" lvl="8" indent="-45720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■"/>
              <a:defRPr sz="3600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18" name="Shape 18"/>
          <p:cNvSpPr/>
          <p:nvPr/>
        </p:nvSpPr>
        <p:spPr>
          <a:xfrm>
            <a:off x="5374772" y="843525"/>
            <a:ext cx="2963200" cy="27406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algn="ctr"/>
            <a:r>
              <a:rPr>
                <a:solidFill>
                  <a:srgbClr val="FFFFFF">
                    <a:alpha val="26920"/>
                  </a:srgbClr>
                </a:solidFill>
              </a:rPr>
              <a:t>”</a:t>
            </a:r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latin typeface="+mj-lt"/>
                <a:ea typeface="Oswald"/>
                <a:cs typeface="Oswald"/>
                <a:sym typeface="Oswald"/>
              </a:defRPr>
            </a:lvl1pPr>
            <a:lvl2pPr lvl="1">
              <a:buNone/>
              <a:defRPr>
                <a:latin typeface="Oswald"/>
                <a:ea typeface="Oswald"/>
                <a:cs typeface="Oswald"/>
                <a:sym typeface="Oswald"/>
              </a:defRPr>
            </a:lvl2pPr>
            <a:lvl3pPr lvl="2">
              <a:buNone/>
              <a:defRPr>
                <a:latin typeface="Oswald"/>
                <a:ea typeface="Oswald"/>
                <a:cs typeface="Oswald"/>
                <a:sym typeface="Oswald"/>
              </a:defRPr>
            </a:lvl3pPr>
            <a:lvl4pPr lvl="3">
              <a:buNone/>
              <a:defRPr>
                <a:latin typeface="Oswald"/>
                <a:ea typeface="Oswald"/>
                <a:cs typeface="Oswald"/>
                <a:sym typeface="Oswald"/>
              </a:defRPr>
            </a:lvl4pPr>
            <a:lvl5pPr lvl="4">
              <a:buNone/>
              <a:defRPr>
                <a:latin typeface="Oswald"/>
                <a:ea typeface="Oswald"/>
                <a:cs typeface="Oswald"/>
                <a:sym typeface="Oswald"/>
              </a:defRPr>
            </a:lvl5pPr>
            <a:lvl6pPr lvl="5">
              <a:buNone/>
              <a:defRPr>
                <a:latin typeface="Oswald"/>
                <a:ea typeface="Oswald"/>
                <a:cs typeface="Oswald"/>
                <a:sym typeface="Oswald"/>
              </a:defRPr>
            </a:lvl6pPr>
            <a:lvl7pPr lvl="6">
              <a:buNone/>
              <a:defRPr>
                <a:latin typeface="Oswald"/>
                <a:ea typeface="Oswald"/>
                <a:cs typeface="Oswald"/>
                <a:sym typeface="Oswald"/>
              </a:defRPr>
            </a:lvl7pPr>
            <a:lvl8pPr lvl="7">
              <a:buNone/>
              <a:defRPr>
                <a:latin typeface="Oswald"/>
                <a:ea typeface="Oswald"/>
                <a:cs typeface="Oswald"/>
                <a:sym typeface="Oswald"/>
              </a:defRPr>
            </a:lvl8pPr>
            <a:lvl9pPr lvl="8">
              <a:buNone/>
              <a:defRPr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3F58038C-B9E4-47C7-8C67-41EDAE401F0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smtClean="0"/>
              <a:t>Michele Faldi - Università Cattolica del S. Cuore - Alternanza scuola-lavoro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63331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+ 1 column" type="tx">
  <p:cSld name="Title + 1 column">
    <p:bg>
      <p:bgPr>
        <a:solidFill>
          <a:schemeClr val="bg1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3E3055AE-801B-461A-916F-C4A278EDBD22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FFDD4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FFFF"/>
              </a:solidFill>
            </a:endParaRPr>
          </a:p>
        </p:txBody>
      </p:sp>
      <p:sp>
        <p:nvSpPr>
          <p:cNvPr id="21" name="Shape 21"/>
          <p:cNvSpPr txBox="1">
            <a:spLocks noGrp="1"/>
          </p:cNvSpPr>
          <p:nvPr>
            <p:ph type="title" hasCustomPrompt="1"/>
          </p:nvPr>
        </p:nvSpPr>
        <p:spPr>
          <a:xfrm>
            <a:off x="827250" y="788425"/>
            <a:ext cx="41094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chemeClr val="bg1"/>
                </a:solidFill>
                <a:highlight>
                  <a:srgbClr val="FFDD48"/>
                </a:highlight>
                <a:latin typeface="+mj-lt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it-IT" dirty="0"/>
              <a:t>Inserire un titolo</a:t>
            </a:r>
            <a:endParaRPr dirty="0"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49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38100" lvl="0" indent="0" rtl="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None/>
              <a:defRPr lang="it-IT" sz="2400" b="0" i="0" smtClean="0">
                <a:solidFill>
                  <a:srgbClr val="212131"/>
                </a:solidFill>
                <a:effectLst/>
              </a:defRPr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/>
              <a:pPr/>
              <a:t>‹N›</a:t>
            </a:fld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1CA7407D-C859-4206-924A-4385B9598ED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smtClean="0"/>
              <a:t>Michele Faldi - Università Cattolica del S. Cuore - Alternanza scuola-lavoro</a:t>
            </a:r>
            <a:endParaRPr lang="it-IT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5423E973-FAB3-4C0F-B7E7-95F9C73B50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41009" y="257141"/>
            <a:ext cx="672655" cy="657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267531"/>
      </p:ext>
    </p:extLst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+ 2 columns" type="twoColTx">
  <p:cSld name="Title + 2 columns">
    <p:bg>
      <p:bgPr>
        <a:solidFill>
          <a:schemeClr val="bg1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 hasCustomPrompt="1"/>
          </p:nvPr>
        </p:nvSpPr>
        <p:spPr>
          <a:xfrm>
            <a:off x="827250" y="788425"/>
            <a:ext cx="7429876" cy="811774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bg1"/>
                </a:solidFill>
                <a:highlight>
                  <a:srgbClr val="FFDD48"/>
                </a:highlight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r>
              <a:rPr lang="it-IT" dirty="0"/>
              <a:t>Fare click per inserire un titolo</a:t>
            </a:r>
            <a:endParaRPr dirty="0"/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3606300" cy="475615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93700">
              <a:spcBef>
                <a:spcPts val="600"/>
              </a:spcBef>
              <a:spcAft>
                <a:spcPts val="0"/>
              </a:spcAft>
              <a:buSzPts val="2600"/>
              <a:buChar char="◇"/>
              <a:defRPr sz="2600">
                <a:solidFill>
                  <a:srgbClr val="212131"/>
                </a:solidFill>
                <a:latin typeface="+mj-lt"/>
              </a:defRPr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  <a:defRPr sz="2600"/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  <a:defRPr sz="2600"/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9pPr>
          </a:lstStyle>
          <a:p>
            <a:endParaRPr dirty="0"/>
          </a:p>
        </p:txBody>
      </p:sp>
      <p:sp>
        <p:nvSpPr>
          <p:cNvPr id="27" name="Shape 27"/>
          <p:cNvSpPr txBox="1">
            <a:spLocks noGrp="1"/>
          </p:cNvSpPr>
          <p:nvPr>
            <p:ph type="body" idx="2"/>
          </p:nvPr>
        </p:nvSpPr>
        <p:spPr>
          <a:xfrm>
            <a:off x="4650826" y="1600200"/>
            <a:ext cx="3606300" cy="475615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93700">
              <a:spcBef>
                <a:spcPts val="600"/>
              </a:spcBef>
              <a:spcAft>
                <a:spcPts val="0"/>
              </a:spcAft>
              <a:buSzPts val="2600"/>
              <a:buChar char="◇"/>
              <a:defRPr sz="2600">
                <a:solidFill>
                  <a:srgbClr val="212131"/>
                </a:solidFill>
                <a:latin typeface="+mj-lt"/>
              </a:defRPr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  <a:defRPr sz="2600"/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  <a:defRPr sz="2600"/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9pPr>
          </a:lstStyle>
          <a:p>
            <a:endParaRPr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xmlns="" id="{7C1E8E30-357B-4D70-A030-A2D21029F287}"/>
              </a:ext>
            </a:extLst>
          </p:cNvPr>
          <p:cNvSpPr/>
          <p:nvPr userDrawn="1"/>
        </p:nvSpPr>
        <p:spPr>
          <a:xfrm>
            <a:off x="0" y="6356350"/>
            <a:ext cx="9144000" cy="501650"/>
          </a:xfrm>
          <a:prstGeom prst="rect">
            <a:avLst/>
          </a:prstGeom>
          <a:solidFill>
            <a:srgbClr val="FFDD4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FFFF"/>
              </a:solidFill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/>
              <a:pPr/>
              <a:t>‹N›</a:t>
            </a:fld>
            <a:endParaRPr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FCD8F80A-CD81-49CC-8AD7-828D4469043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smtClean="0"/>
              <a:t>Michele Faldi - Università Cattolica del S. Cuore - Alternanza scuola-lavoro</a:t>
            </a:r>
            <a:endParaRPr lang="it-IT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55D3A31D-F454-4F9C-90B0-B169789AE0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41009" y="257141"/>
            <a:ext cx="672655" cy="657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901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 flip="none" rotWithShape="1">
          <a:gsLst>
            <a:gs pos="0">
              <a:srgbClr val="FFDD48"/>
            </a:gs>
            <a:gs pos="100000">
              <a:srgbClr val="FFDD4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xmlns="" id="{238E382B-2F3B-4530-A638-9A7CD0036061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FFDD4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Shape 6"/>
          <p:cNvSpPr/>
          <p:nvPr userDrawn="1"/>
        </p:nvSpPr>
        <p:spPr>
          <a:xfrm>
            <a:off x="0" y="100"/>
            <a:ext cx="9143999" cy="6356249"/>
          </a:xfrm>
          <a:prstGeom prst="rect">
            <a:avLst/>
          </a:prstGeom>
          <a:gradFill flip="none" rotWithShape="1">
            <a:gsLst>
              <a:gs pos="0">
                <a:srgbClr val="073763">
                  <a:alpha val="0"/>
                </a:srgbClr>
              </a:gs>
              <a:gs pos="100000">
                <a:srgbClr val="010B15">
                  <a:alpha val="2823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it-IT" dirty="0"/>
          </a:p>
        </p:txBody>
      </p:sp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8480575" y="6356351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 sz="120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lvl="1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195" y="-282513"/>
            <a:ext cx="1809391" cy="1809391"/>
          </a:xfrm>
          <a:prstGeom prst="rect">
            <a:avLst/>
          </a:prstGeom>
        </p:spPr>
      </p:pic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93E5B250-0D09-424B-804F-4E070EBBF5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rgbClr val="212131"/>
                </a:solidFill>
              </a:defRPr>
            </a:lvl1pPr>
          </a:lstStyle>
          <a:p>
            <a:r>
              <a:rPr lang="it-IT" smtClean="0"/>
              <a:t>Michele Faldi - Università Cattolica del S. Cuore - Alternanza scuola-lavoro</a:t>
            </a:r>
            <a:endParaRPr lang="it-IT"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5" r:id="rId3"/>
    <p:sldLayoutId id="2147483656" r:id="rId4"/>
  </p:sldLayoutIdLst>
  <p:transition>
    <p:fade thruBlk="1"/>
  </p:transition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-150">
          <a:solidFill>
            <a:srgbClr val="F62263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DD48"/>
            </a:gs>
            <a:gs pos="100000">
              <a:srgbClr val="FFDD4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xmlns="" id="{238E382B-2F3B-4530-A638-9A7CD0036061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FFDD4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Shape 6"/>
          <p:cNvSpPr/>
          <p:nvPr userDrawn="1"/>
        </p:nvSpPr>
        <p:spPr>
          <a:xfrm>
            <a:off x="0" y="100"/>
            <a:ext cx="9143999" cy="6356249"/>
          </a:xfrm>
          <a:prstGeom prst="rect">
            <a:avLst/>
          </a:prstGeom>
          <a:gradFill flip="none" rotWithShape="1">
            <a:gsLst>
              <a:gs pos="0">
                <a:srgbClr val="073763">
                  <a:alpha val="0"/>
                </a:srgbClr>
              </a:gs>
              <a:gs pos="100000">
                <a:srgbClr val="010B15">
                  <a:alpha val="2823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it-IT" dirty="0"/>
          </a:p>
        </p:txBody>
      </p:sp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8480575" y="6356351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 sz="120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lvl="1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195" y="-282513"/>
            <a:ext cx="1809391" cy="1809391"/>
          </a:xfrm>
          <a:prstGeom prst="rect">
            <a:avLst/>
          </a:prstGeom>
        </p:spPr>
      </p:pic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93E5B250-0D09-424B-804F-4E070EBBF5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rgbClr val="212131"/>
                </a:solidFill>
              </a:defRPr>
            </a:lvl1pPr>
          </a:lstStyle>
          <a:p>
            <a:r>
              <a:rPr lang="it-IT" smtClean="0"/>
              <a:t>Michele Faldi - Università Cattolica del S. Cuore - Alternanza scuola-lavoro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4303401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6" r:id="rId6"/>
    <p:sldLayoutId id="2147483667" r:id="rId7"/>
  </p:sldLayoutIdLst>
  <p:transition>
    <p:fade thruBlk="1"/>
  </p:transition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-150">
          <a:solidFill>
            <a:srgbClr val="F62263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e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michele.faldi@unicatt.it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wmf"/><Relationship Id="rId4" Type="http://schemas.openxmlformats.org/officeDocument/2006/relationships/image" Target="../media/image14.wmf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FFDD48"/>
            </a:gs>
            <a:gs pos="100000">
              <a:srgbClr val="FFDD4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41" y="-97365"/>
            <a:ext cx="2819884" cy="2819884"/>
          </a:xfrm>
          <a:prstGeom prst="rect">
            <a:avLst/>
          </a:prstGeom>
        </p:spPr>
      </p:pic>
      <p:sp>
        <p:nvSpPr>
          <p:cNvPr id="47" name="Shape 47"/>
          <p:cNvSpPr txBox="1">
            <a:spLocks noGrp="1"/>
          </p:cNvSpPr>
          <p:nvPr>
            <p:ph type="ctrTitle"/>
          </p:nvPr>
        </p:nvSpPr>
        <p:spPr>
          <a:xfrm>
            <a:off x="266873" y="1885394"/>
            <a:ext cx="4214420" cy="206108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it-IT" sz="3600" spc="-300" dirty="0" smtClean="0">
                <a:solidFill>
                  <a:srgbClr val="212131"/>
                </a:solidFill>
                <a:latin typeface="+mn-lt"/>
              </a:rPr>
              <a:t>ALTERNANZA SCUOLA-LAVORO</a:t>
            </a:r>
            <a:r>
              <a:rPr lang="it-IT" sz="3600" spc="-300" dirty="0" smtClean="0">
                <a:solidFill>
                  <a:srgbClr val="212131"/>
                </a:solidFill>
                <a:latin typeface="+mn-lt"/>
              </a:rPr>
              <a:t> </a:t>
            </a:r>
            <a:endParaRPr sz="3600" spc="-300" dirty="0">
              <a:solidFill>
                <a:srgbClr val="212131"/>
              </a:solidFill>
              <a:latin typeface="+mn-lt"/>
            </a:endParaRPr>
          </a:p>
        </p:txBody>
      </p:sp>
      <p:sp>
        <p:nvSpPr>
          <p:cNvPr id="8" name="Shape 121">
            <a:extLst>
              <a:ext uri="{FF2B5EF4-FFF2-40B4-BE49-F238E27FC236}">
                <a16:creationId xmlns:a16="http://schemas.microsoft.com/office/drawing/2014/main" xmlns="" id="{3E42F58E-2CFC-4C6E-BEF4-F58DD96D4400}"/>
              </a:ext>
            </a:extLst>
          </p:cNvPr>
          <p:cNvSpPr txBox="1">
            <a:spLocks/>
          </p:cNvSpPr>
          <p:nvPr/>
        </p:nvSpPr>
        <p:spPr>
          <a:xfrm>
            <a:off x="250026" y="5092117"/>
            <a:ext cx="4122141" cy="143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Font typeface="Open Sans"/>
              <a:buNone/>
            </a:pPr>
            <a:r>
              <a:rPr lang="en-US" sz="1800" dirty="0" smtClean="0">
                <a:solidFill>
                  <a:srgbClr val="212131"/>
                </a:solidFill>
                <a:latin typeface="+mj-lt"/>
              </a:rPr>
              <a:t>5 </a:t>
            </a:r>
            <a:r>
              <a:rPr lang="en-US" sz="1800" dirty="0" err="1" smtClean="0">
                <a:solidFill>
                  <a:srgbClr val="212131"/>
                </a:solidFill>
                <a:latin typeface="+mj-lt"/>
              </a:rPr>
              <a:t>idee</a:t>
            </a:r>
            <a:r>
              <a:rPr lang="en-US" sz="1800" dirty="0" smtClean="0">
                <a:solidFill>
                  <a:srgbClr val="212131"/>
                </a:solidFill>
                <a:latin typeface="+mj-lt"/>
              </a:rPr>
              <a:t> </a:t>
            </a:r>
            <a:r>
              <a:rPr lang="en-US" sz="1800" dirty="0" err="1" smtClean="0">
                <a:solidFill>
                  <a:srgbClr val="212131"/>
                </a:solidFill>
                <a:latin typeface="+mj-lt"/>
              </a:rPr>
              <a:t>dall’Università</a:t>
            </a:r>
            <a:r>
              <a:rPr lang="en-US" sz="1800" dirty="0" smtClean="0">
                <a:solidFill>
                  <a:srgbClr val="212131"/>
                </a:solidFill>
                <a:latin typeface="+mj-lt"/>
              </a:rPr>
              <a:t> Cattolica</a:t>
            </a:r>
            <a:endParaRPr lang="en-US" sz="1800" dirty="0">
              <a:solidFill>
                <a:srgbClr val="212131"/>
              </a:solidFill>
              <a:latin typeface="+mj-lt"/>
            </a:endParaRPr>
          </a:p>
          <a:p>
            <a:pPr marL="0" indent="0">
              <a:buFont typeface="Open Sans"/>
              <a:buNone/>
            </a:pPr>
            <a:r>
              <a:rPr lang="en-US" sz="1800" dirty="0" smtClean="0">
                <a:solidFill>
                  <a:srgbClr val="212131"/>
                </a:solidFill>
                <a:latin typeface="+mj-lt"/>
              </a:rPr>
              <a:t>Michele Faldi</a:t>
            </a:r>
            <a:endParaRPr lang="en-US" sz="1200" i="1" dirty="0">
              <a:solidFill>
                <a:srgbClr val="212131"/>
              </a:solidFill>
              <a:latin typeface="+mj-lt"/>
            </a:endParaRPr>
          </a:p>
          <a:p>
            <a:pPr marL="0" indent="0">
              <a:buFont typeface="Open Sans"/>
              <a:buNone/>
            </a:pPr>
            <a:endParaRPr lang="en-US" sz="1800" dirty="0">
              <a:latin typeface="+mj-lt"/>
            </a:endParaRPr>
          </a:p>
          <a:p>
            <a:pPr marL="0" indent="0">
              <a:buFont typeface="Open Sans"/>
              <a:buNone/>
            </a:pPr>
            <a:r>
              <a:rPr lang="en-US" sz="1800" dirty="0">
                <a:latin typeface="+mj-lt"/>
              </a:rPr>
              <a:t> </a:t>
            </a:r>
          </a:p>
        </p:txBody>
      </p:sp>
      <p:pic>
        <p:nvPicPr>
          <p:cNvPr id="1027" name="Picture 3" descr="F:\meeting\mf foto 1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173" y="-1"/>
            <a:ext cx="4540828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140E2F80-E854-4AA1-9CC1-FC13DDEB8B6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Michele Faldi - Università Cattolica del S. Cuore - Alternanza scuola-lavoro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95590DD3-6B36-4E04-A05E-5C2234002AD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10</a:t>
            </a:fld>
            <a:endParaRPr lang="it-IT"/>
          </a:p>
        </p:txBody>
      </p:sp>
      <p:sp>
        <p:nvSpPr>
          <p:cNvPr id="12" name="Titolo 1"/>
          <p:cNvSpPr txBox="1">
            <a:spLocks/>
          </p:cNvSpPr>
          <p:nvPr/>
        </p:nvSpPr>
        <p:spPr bwMode="auto">
          <a:xfrm>
            <a:off x="2490589" y="943263"/>
            <a:ext cx="4251180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800" b="1" dirty="0">
                <a:solidFill>
                  <a:srgbClr val="002060"/>
                </a:solidFill>
                <a:latin typeface="+mj-lt"/>
                <a:ea typeface="Georgia" pitchFamily="18" charset="0"/>
                <a:cs typeface="Georgia" pitchFamily="18" charset="0"/>
              </a:rPr>
              <a:t>La normativa </a:t>
            </a:r>
            <a:r>
              <a:rPr lang="it-IT" altLang="it-IT" sz="2800" b="1" dirty="0" smtClean="0">
                <a:solidFill>
                  <a:srgbClr val="002060"/>
                </a:solidFill>
                <a:latin typeface="+mj-lt"/>
                <a:ea typeface="Georgia" pitchFamily="18" charset="0"/>
                <a:cs typeface="Georgia" pitchFamily="18" charset="0"/>
              </a:rPr>
              <a:t>vigente</a:t>
            </a:r>
            <a:endParaRPr lang="it-IT" altLang="it-IT" sz="3600" dirty="0">
              <a:solidFill>
                <a:srgbClr val="FFC000"/>
              </a:solidFill>
              <a:latin typeface="+mj-lt"/>
              <a:ea typeface="Georgia" pitchFamily="18" charset="0"/>
              <a:cs typeface="Georgia" pitchFamily="18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779318" y="1914902"/>
            <a:ext cx="7668491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it-IT" sz="2000" b="1" kern="1200" dirty="0" smtClean="0">
                <a:solidFill>
                  <a:schemeClr val="bg1"/>
                </a:solidFill>
                <a:latin typeface="Arial" pitchFamily="34" charset="0"/>
              </a:rPr>
              <a:t>L. 53/2003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it-IT" sz="2000" kern="1200" dirty="0" smtClean="0">
              <a:solidFill>
                <a:srgbClr val="002060"/>
              </a:solidFill>
              <a:latin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it-IT" sz="2000" b="1" kern="1200" dirty="0" smtClean="0">
                <a:solidFill>
                  <a:schemeClr val="bg1"/>
                </a:solidFill>
                <a:latin typeface="Arial" pitchFamily="34" charset="0"/>
              </a:rPr>
              <a:t>D. </a:t>
            </a:r>
            <a:r>
              <a:rPr lang="it-IT" sz="2000" b="1" kern="1200" dirty="0" err="1" smtClean="0">
                <a:solidFill>
                  <a:schemeClr val="bg1"/>
                </a:solidFill>
                <a:latin typeface="Arial" pitchFamily="34" charset="0"/>
              </a:rPr>
              <a:t>lgs</a:t>
            </a:r>
            <a:r>
              <a:rPr lang="it-IT" sz="2000" b="1" kern="1200" dirty="0" smtClean="0">
                <a:solidFill>
                  <a:schemeClr val="bg1"/>
                </a:solidFill>
                <a:latin typeface="Arial" pitchFamily="34" charset="0"/>
              </a:rPr>
              <a:t>. 77/2005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it-IT" sz="1000" b="1" kern="1200" dirty="0" smtClean="0">
              <a:solidFill>
                <a:srgbClr val="002060"/>
              </a:solidFill>
              <a:latin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it-IT" sz="1800" i="1" kern="1200" dirty="0" smtClean="0">
                <a:solidFill>
                  <a:srgbClr val="002060"/>
                </a:solidFill>
                <a:latin typeface="Arial" pitchFamily="34" charset="0"/>
              </a:rPr>
              <a:t>.. </a:t>
            </a:r>
            <a:r>
              <a:rPr lang="it-IT" sz="1800" i="1" kern="1200" dirty="0" smtClean="0">
                <a:solidFill>
                  <a:srgbClr val="002060"/>
                </a:solidFill>
                <a:latin typeface="Arial" pitchFamily="34" charset="0"/>
              </a:rPr>
              <a:t>modalità di realizzazione dei corsi del secondo ciclo nel sistema dei licei, dell’istruzione e della formazione professionale, per assicurare ai giovani, oltre alle </a:t>
            </a:r>
            <a:r>
              <a:rPr lang="it-IT" sz="1800" i="1" kern="1200" dirty="0" smtClean="0">
                <a:solidFill>
                  <a:srgbClr val="002060"/>
                </a:solidFill>
                <a:latin typeface="Arial" pitchFamily="34" charset="0"/>
              </a:rPr>
              <a:t>conoscenze di </a:t>
            </a:r>
            <a:r>
              <a:rPr lang="it-IT" sz="1800" i="1" kern="1200" dirty="0" smtClean="0">
                <a:solidFill>
                  <a:srgbClr val="002060"/>
                </a:solidFill>
                <a:latin typeface="Arial" pitchFamily="34" charset="0"/>
              </a:rPr>
              <a:t>base, l’acquisizione di competenze spendibili sul mercato del lavoro. </a:t>
            </a:r>
            <a:r>
              <a:rPr lang="it-IT" sz="1800" i="1" kern="1200" dirty="0" smtClean="0">
                <a:solidFill>
                  <a:srgbClr val="002060"/>
                </a:solidFill>
                <a:latin typeface="Arial" pitchFamily="34" charset="0"/>
              </a:rPr>
              <a:t>(art. 1)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it-IT" sz="2000" kern="1200" dirty="0" smtClean="0">
              <a:solidFill>
                <a:prstClr val="black"/>
              </a:solidFill>
              <a:latin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it-IT" sz="2000" b="1" kern="1200" dirty="0" smtClean="0">
                <a:solidFill>
                  <a:schemeClr val="bg1"/>
                </a:solidFill>
                <a:latin typeface="Arial" pitchFamily="34" charset="0"/>
              </a:rPr>
              <a:t>L. 107/2015</a:t>
            </a:r>
          </a:p>
        </p:txBody>
      </p:sp>
    </p:spTree>
    <p:extLst>
      <p:ext uri="{BB962C8B-B14F-4D97-AF65-F5344CB8AC3E}">
        <p14:creationId xmlns:p14="http://schemas.microsoft.com/office/powerpoint/2010/main" val="315572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8DE5787B-EFD1-42D4-A8BB-67555591859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Michele Faldi - Università Cattolica del S. Cuore - Alternanza scuola-lavoro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0B01BE90-CD34-4942-9F1C-232F0CCD7B2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it-IT" smtClean="0">
                <a:solidFill>
                  <a:srgbClr val="FFFFFF"/>
                </a:solidFill>
              </a:rPr>
              <a:pPr/>
              <a:t>11</a:t>
            </a:fld>
            <a:endParaRPr lang="it-IT" dirty="0">
              <a:solidFill>
                <a:srgbClr val="FFFFFF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" y="997527"/>
            <a:ext cx="8208963" cy="5049982"/>
          </a:xfrm>
          <a:prstGeom prst="rect">
            <a:avLst/>
          </a:prstGeom>
          <a:noFill/>
          <a:ln w="38100">
            <a:solidFill>
              <a:srgbClr val="D8A915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F4D71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993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8DE5787B-EFD1-42D4-A8BB-67555591859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Michele Faldi - Università Cattolica del S. Cuore - Alternanza scuola-lavoro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0B01BE90-CD34-4942-9F1C-232F0CCD7B2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it-IT" smtClean="0">
                <a:solidFill>
                  <a:srgbClr val="FFFFFF"/>
                </a:solidFill>
              </a:rPr>
              <a:pPr/>
              <a:t>12</a:t>
            </a:fld>
            <a:endParaRPr lang="it-IT" dirty="0">
              <a:solidFill>
                <a:srgbClr val="FFFFFF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18" y="1039091"/>
            <a:ext cx="8426595" cy="4998027"/>
          </a:xfrm>
          <a:prstGeom prst="rect">
            <a:avLst/>
          </a:prstGeom>
          <a:noFill/>
          <a:ln w="38100">
            <a:solidFill>
              <a:srgbClr val="D8A915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F4D71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9586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piè di pagina 1">
            <a:extLst>
              <a:ext uri="{FF2B5EF4-FFF2-40B4-BE49-F238E27FC236}">
                <a16:creationId xmlns:a16="http://schemas.microsoft.com/office/drawing/2014/main" xmlns="" id="{87BE2499-177E-4BD5-BD73-80BA44327A7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smtClean="0"/>
              <a:t>Michele Faldi - Università Cattolica del S. Cuore - Alternanza scuola-lavoro</a:t>
            </a:r>
            <a:endParaRPr lang="it-IT" dirty="0"/>
          </a:p>
        </p:txBody>
      </p:sp>
      <p:sp>
        <p:nvSpPr>
          <p:cNvPr id="8" name="Segnaposto numero diapositiva 2">
            <a:extLst>
              <a:ext uri="{FF2B5EF4-FFF2-40B4-BE49-F238E27FC236}">
                <a16:creationId xmlns:a16="http://schemas.microsoft.com/office/drawing/2014/main" xmlns="" id="{ECF1FA08-19BA-4164-927E-E0A19276D56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</p:spPr>
        <p:txBody>
          <a:bodyPr/>
          <a:lstStyle/>
          <a:p>
            <a:fld id="{00000000-1234-1234-1234-123412341234}" type="slidenum">
              <a:rPr lang="it-IT" smtClean="0"/>
              <a:pPr/>
              <a:t>13</a:t>
            </a:fld>
            <a:endParaRPr lang="it-IT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8772" y="1"/>
            <a:ext cx="4425228" cy="6348844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4F81BD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" y="2824018"/>
            <a:ext cx="463434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marR="0" lvl="0" indent="-34290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DD48"/>
                </a:solidFill>
                <a:effectLst/>
                <a:uLnTx/>
                <a:uFillTx/>
                <a:latin typeface="+mj-lt"/>
              </a:rPr>
              <a:t>Difficilmente l’uomo</a:t>
            </a:r>
            <a:r>
              <a:rPr kumimoji="0" lang="it-IT" altLang="it-IT" sz="2400" b="1" i="0" u="none" strike="noStrike" kern="1200" cap="none" spc="0" normalizeH="0" noProof="0" dirty="0" smtClean="0">
                <a:ln>
                  <a:noFill/>
                </a:ln>
                <a:solidFill>
                  <a:srgbClr val="FFDD48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it-IT" altLang="it-IT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DD48"/>
                </a:solidFill>
                <a:effectLst/>
                <a:uLnTx/>
                <a:uFillTx/>
                <a:latin typeface="+mj-lt"/>
              </a:rPr>
              <a:t>apprende</a:t>
            </a:r>
          </a:p>
          <a:p>
            <a:pPr marL="342900" marR="0" lvl="0" indent="-34290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DD48"/>
                </a:solidFill>
                <a:effectLst/>
                <a:uLnTx/>
                <a:uFillTx/>
                <a:latin typeface="+mj-lt"/>
              </a:rPr>
              <a:t>quello che crede già di sapere</a:t>
            </a:r>
          </a:p>
          <a:p>
            <a:pPr marL="342900" marR="0" lvl="0" indent="-34290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D8A915"/>
                </a:solidFill>
                <a:effectLst/>
                <a:uLnTx/>
                <a:uFillTx/>
                <a:latin typeface="+mj-lt"/>
              </a:rPr>
              <a:t>                             </a:t>
            </a:r>
            <a:r>
              <a:rPr kumimoji="0" lang="it-IT" altLang="it-IT" sz="200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</a:rPr>
              <a:t>Barbara </a:t>
            </a:r>
            <a:r>
              <a:rPr kumimoji="0" lang="it-IT" altLang="it-IT" sz="200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</a:rPr>
              <a:t>Ward</a:t>
            </a:r>
            <a:endParaRPr kumimoji="0" lang="it-IT" altLang="it-IT" sz="2000" i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6075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140E2F80-E854-4AA1-9CC1-FC13DDEB8B6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Michele Faldi - Università Cattolica del S. Cuore - Alternanza scuola-lavoro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95590DD3-6B36-4E04-A05E-5C2234002AD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14</a:t>
            </a:fld>
            <a:endParaRPr lang="it-IT"/>
          </a:p>
        </p:txBody>
      </p:sp>
      <p:sp>
        <p:nvSpPr>
          <p:cNvPr id="6" name="Rettangolo 1"/>
          <p:cNvSpPr>
            <a:spLocks noChangeArrowheads="1"/>
          </p:cNvSpPr>
          <p:nvPr/>
        </p:nvSpPr>
        <p:spPr bwMode="auto">
          <a:xfrm>
            <a:off x="2494540" y="742229"/>
            <a:ext cx="3898824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AutoNum type="arabicPeriod"/>
            </a:pPr>
            <a:r>
              <a:rPr lang="it-IT" altLang="it-IT" b="1" dirty="0">
                <a:solidFill>
                  <a:schemeClr val="bg1"/>
                </a:solidFill>
                <a:latin typeface="Arial"/>
              </a:rPr>
              <a:t>Educazione</a:t>
            </a:r>
          </a:p>
          <a:p>
            <a:pPr>
              <a:spcBef>
                <a:spcPct val="0"/>
              </a:spcBef>
              <a:buFontTx/>
              <a:buAutoNum type="arabicPeriod"/>
            </a:pPr>
            <a:endParaRPr lang="it-IT" altLang="it-IT" b="1" dirty="0">
              <a:solidFill>
                <a:schemeClr val="bg1"/>
              </a:solidFill>
              <a:latin typeface="Arial"/>
            </a:endParaRPr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it-IT" altLang="it-IT" b="1" dirty="0">
                <a:solidFill>
                  <a:schemeClr val="bg1"/>
                </a:solidFill>
                <a:latin typeface="Arial"/>
              </a:rPr>
              <a:t>Apprendimento</a:t>
            </a:r>
          </a:p>
          <a:p>
            <a:pPr>
              <a:spcBef>
                <a:spcPct val="0"/>
              </a:spcBef>
              <a:buFontTx/>
              <a:buAutoNum type="arabicPeriod"/>
            </a:pPr>
            <a:endParaRPr lang="it-IT" altLang="it-IT" b="1" dirty="0">
              <a:solidFill>
                <a:schemeClr val="bg1"/>
              </a:solidFill>
              <a:latin typeface="Arial"/>
            </a:endParaRPr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it-IT" altLang="it-IT" b="1" dirty="0">
                <a:solidFill>
                  <a:schemeClr val="bg1"/>
                </a:solidFill>
                <a:latin typeface="Arial"/>
              </a:rPr>
              <a:t>Empowerment</a:t>
            </a:r>
          </a:p>
          <a:p>
            <a:pPr>
              <a:spcBef>
                <a:spcPct val="0"/>
              </a:spcBef>
              <a:buFontTx/>
              <a:buAutoNum type="arabicPeriod"/>
            </a:pPr>
            <a:endParaRPr lang="it-IT" altLang="it-IT" b="1" dirty="0">
              <a:solidFill>
                <a:schemeClr val="bg1"/>
              </a:solidFill>
              <a:latin typeface="Arial"/>
            </a:endParaRPr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it-IT" altLang="it-IT" b="1" dirty="0">
                <a:solidFill>
                  <a:schemeClr val="bg1"/>
                </a:solidFill>
                <a:latin typeface="Arial"/>
              </a:rPr>
              <a:t>Co-progettazione</a:t>
            </a:r>
          </a:p>
          <a:p>
            <a:pPr>
              <a:spcBef>
                <a:spcPct val="0"/>
              </a:spcBef>
              <a:buFontTx/>
              <a:buAutoNum type="arabicPeriod"/>
            </a:pPr>
            <a:endParaRPr lang="it-IT" altLang="it-IT" b="1" dirty="0">
              <a:solidFill>
                <a:schemeClr val="bg1"/>
              </a:solidFill>
              <a:latin typeface="Arial"/>
            </a:endParaRPr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it-IT" altLang="it-IT" b="1" dirty="0">
                <a:solidFill>
                  <a:schemeClr val="bg1"/>
                </a:solidFill>
                <a:latin typeface="Arial"/>
              </a:rPr>
              <a:t>Valutazione</a:t>
            </a:r>
          </a:p>
        </p:txBody>
      </p:sp>
    </p:spTree>
    <p:extLst>
      <p:ext uri="{BB962C8B-B14F-4D97-AF65-F5344CB8AC3E}">
        <p14:creationId xmlns:p14="http://schemas.microsoft.com/office/powerpoint/2010/main" val="4160098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e 3"/>
          <p:cNvSpPr>
            <a:spLocks noChangeAspect="1"/>
          </p:cNvSpPr>
          <p:nvPr/>
        </p:nvSpPr>
        <p:spPr>
          <a:xfrm>
            <a:off x="5478450" y="1529624"/>
            <a:ext cx="1512888" cy="1512887"/>
          </a:xfrm>
          <a:prstGeom prst="ellipse">
            <a:avLst/>
          </a:prstGeom>
          <a:solidFill>
            <a:srgbClr val="31859C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anchor="ctr"/>
          <a:lstStyle/>
          <a:p>
            <a:pPr algn="ctr">
              <a:defRPr/>
            </a:pPr>
            <a:r>
              <a:rPr lang="it-IT" sz="2400" dirty="0">
                <a:solidFill>
                  <a:srgbClr val="FFFFFF"/>
                </a:solidFill>
                <a:latin typeface="Calibri" panose="020F0502020204030204" pitchFamily="34" charset="0"/>
              </a:rPr>
              <a:t>295</a:t>
            </a:r>
          </a:p>
          <a:p>
            <a:pPr algn="ctr">
              <a:defRPr/>
            </a:pPr>
            <a:r>
              <a:rPr lang="it-IT" dirty="0">
                <a:solidFill>
                  <a:srgbClr val="FFFFFF"/>
                </a:solidFill>
                <a:latin typeface="Calibri" panose="020F0502020204030204" pitchFamily="34" charset="0"/>
              </a:rPr>
              <a:t>TOTALE NETWORK SCUOLE </a:t>
            </a:r>
          </a:p>
        </p:txBody>
      </p:sp>
      <p:sp>
        <p:nvSpPr>
          <p:cNvPr id="5" name="Ovale 4"/>
          <p:cNvSpPr>
            <a:spLocks noChangeAspect="1"/>
          </p:cNvSpPr>
          <p:nvPr/>
        </p:nvSpPr>
        <p:spPr>
          <a:xfrm>
            <a:off x="4671040" y="202805"/>
            <a:ext cx="1217613" cy="1274762"/>
          </a:xfrm>
          <a:prstGeom prst="ellipse">
            <a:avLst/>
          </a:prstGeom>
          <a:solidFill>
            <a:srgbClr val="70AD47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it-IT" dirty="0">
                <a:solidFill>
                  <a:srgbClr val="FFFFFF"/>
                </a:solidFill>
                <a:latin typeface="Calibri"/>
              </a:rPr>
              <a:t>218</a:t>
            </a:r>
          </a:p>
          <a:p>
            <a:pPr algn="ctr">
              <a:defRPr/>
            </a:pPr>
            <a:r>
              <a:rPr lang="it-IT" sz="1600" dirty="0" err="1">
                <a:solidFill>
                  <a:srgbClr val="FFFFFF"/>
                </a:solidFill>
                <a:latin typeface="Calibri"/>
              </a:rPr>
              <a:t>p</a:t>
            </a:r>
            <a:r>
              <a:rPr lang="it-IT" sz="1600" dirty="0">
                <a:solidFill>
                  <a:srgbClr val="FFFFFF"/>
                </a:solidFill>
                <a:latin typeface="Calibri"/>
              </a:rPr>
              <a:t>res. OF</a:t>
            </a:r>
          </a:p>
        </p:txBody>
      </p:sp>
      <p:sp>
        <p:nvSpPr>
          <p:cNvPr id="6" name="Ovale 5"/>
          <p:cNvSpPr>
            <a:spLocks noChangeAspect="1"/>
          </p:cNvSpPr>
          <p:nvPr/>
        </p:nvSpPr>
        <p:spPr>
          <a:xfrm>
            <a:off x="3979863" y="431405"/>
            <a:ext cx="817562" cy="817562"/>
          </a:xfrm>
          <a:prstGeom prst="ellipse">
            <a:avLst/>
          </a:prstGeom>
          <a:solidFill>
            <a:srgbClr val="92D050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anchor="ctr"/>
          <a:lstStyle/>
          <a:p>
            <a:pPr algn="ctr">
              <a:defRPr/>
            </a:pPr>
            <a:r>
              <a:rPr lang="it-IT" sz="1100" dirty="0">
                <a:solidFill>
                  <a:srgbClr val="FFFFFF"/>
                </a:solidFill>
                <a:latin typeface="Calibri" panose="020F0502020204030204" pitchFamily="34" charset="0"/>
              </a:rPr>
              <a:t>di cui</a:t>
            </a:r>
            <a:r>
              <a:rPr lang="it-IT" dirty="0">
                <a:solidFill>
                  <a:srgbClr val="FFFFFF"/>
                </a:solidFill>
                <a:latin typeface="Calibri" panose="020F0502020204030204" pitchFamily="34" charset="0"/>
              </a:rPr>
              <a:t> 45</a:t>
            </a:r>
          </a:p>
          <a:p>
            <a:pPr algn="ctr">
              <a:defRPr/>
            </a:pPr>
            <a:r>
              <a:rPr lang="it-IT" sz="1050" dirty="0">
                <a:solidFill>
                  <a:srgbClr val="FFFFFF"/>
                </a:solidFill>
                <a:latin typeface="Calibri" panose="020F0502020204030204" pitchFamily="34" charset="0"/>
              </a:rPr>
              <a:t>collegiali</a:t>
            </a:r>
            <a:endParaRPr lang="it-IT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7" name="Ovale 6"/>
          <p:cNvSpPr>
            <a:spLocks noChangeAspect="1"/>
          </p:cNvSpPr>
          <p:nvPr/>
        </p:nvSpPr>
        <p:spPr>
          <a:xfrm>
            <a:off x="3744304" y="1685466"/>
            <a:ext cx="1370013" cy="1304925"/>
          </a:xfrm>
          <a:prstGeom prst="ellipse">
            <a:avLst/>
          </a:prstGeom>
          <a:solidFill>
            <a:srgbClr val="0099CC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it-IT" sz="1600" b="1" dirty="0">
                <a:solidFill>
                  <a:srgbClr val="FFFF00"/>
                </a:solidFill>
                <a:latin typeface="Calibri" panose="020F0502020204030204" pitchFamily="34" charset="0"/>
              </a:rPr>
              <a:t>96</a:t>
            </a:r>
          </a:p>
          <a:p>
            <a:pPr algn="ctr">
              <a:defRPr/>
            </a:pPr>
            <a:r>
              <a:rPr lang="it-IT" sz="1600" b="1" dirty="0">
                <a:solidFill>
                  <a:srgbClr val="FFFF00"/>
                </a:solidFill>
                <a:latin typeface="Calibri" panose="020F0502020204030204" pitchFamily="34" charset="0"/>
              </a:rPr>
              <a:t>progetti</a:t>
            </a:r>
          </a:p>
          <a:p>
            <a:pPr algn="ctr">
              <a:defRPr/>
            </a:pPr>
            <a:r>
              <a:rPr lang="it-IT" sz="1600" b="1" dirty="0">
                <a:solidFill>
                  <a:srgbClr val="FFFF00"/>
                </a:solidFill>
                <a:latin typeface="Calibri" panose="020F0502020204030204" pitchFamily="34" charset="0"/>
              </a:rPr>
              <a:t>ASL</a:t>
            </a:r>
          </a:p>
        </p:txBody>
      </p:sp>
      <p:sp>
        <p:nvSpPr>
          <p:cNvPr id="8" name="Ovale 7"/>
          <p:cNvSpPr>
            <a:spLocks noChangeAspect="1"/>
          </p:cNvSpPr>
          <p:nvPr/>
        </p:nvSpPr>
        <p:spPr>
          <a:xfrm>
            <a:off x="7175890" y="939301"/>
            <a:ext cx="1027112" cy="1025525"/>
          </a:xfrm>
          <a:prstGeom prst="ellipse">
            <a:avLst/>
          </a:prstGeom>
          <a:solidFill>
            <a:srgbClr val="006666">
              <a:alpha val="81961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>
            <a:normAutofit fontScale="70000" lnSpcReduction="20000"/>
          </a:bodyPr>
          <a:lstStyle/>
          <a:p>
            <a:pPr algn="ctr">
              <a:defRPr/>
            </a:pPr>
            <a:r>
              <a:rPr lang="it-IT" sz="2300" dirty="0">
                <a:solidFill>
                  <a:srgbClr val="FFFFFF"/>
                </a:solidFill>
                <a:latin typeface="Calibri" panose="020F0502020204030204" pitchFamily="34" charset="0"/>
              </a:rPr>
              <a:t>62</a:t>
            </a:r>
          </a:p>
          <a:p>
            <a:pPr algn="ctr" fontAlgn="b">
              <a:defRPr/>
            </a:pPr>
            <a:r>
              <a:rPr lang="it-IT" sz="1200" dirty="0">
                <a:solidFill>
                  <a:srgbClr val="FFFFFF"/>
                </a:solidFill>
                <a:latin typeface="Calibri" panose="020F0502020204030204" pitchFamily="34" charset="0"/>
              </a:rPr>
              <a:t>progetti </a:t>
            </a:r>
          </a:p>
          <a:p>
            <a:pPr algn="ctr" fontAlgn="b">
              <a:defRPr/>
            </a:pPr>
            <a:r>
              <a:rPr lang="it-IT" sz="1200" dirty="0">
                <a:solidFill>
                  <a:srgbClr val="FFFFFF"/>
                </a:solidFill>
                <a:latin typeface="Calibri" panose="020F0502020204030204" pitchFamily="34" charset="0"/>
              </a:rPr>
              <a:t>raccordo</a:t>
            </a:r>
          </a:p>
          <a:p>
            <a:pPr algn="ctr" fontAlgn="b">
              <a:defRPr/>
            </a:pPr>
            <a:r>
              <a:rPr lang="it-IT" sz="1200" dirty="0">
                <a:solidFill>
                  <a:srgbClr val="FFFFFF"/>
                </a:solidFill>
                <a:latin typeface="Calibri" panose="020F0502020204030204" pitchFamily="34" charset="0"/>
              </a:rPr>
              <a:t>Scuola-università</a:t>
            </a:r>
          </a:p>
        </p:txBody>
      </p:sp>
      <p:sp>
        <p:nvSpPr>
          <p:cNvPr id="9" name="Ovale 8"/>
          <p:cNvSpPr/>
          <p:nvPr/>
        </p:nvSpPr>
        <p:spPr>
          <a:xfrm>
            <a:off x="7217643" y="3245300"/>
            <a:ext cx="287337" cy="290513"/>
          </a:xfrm>
          <a:prstGeom prst="ellipse">
            <a:avLst/>
          </a:prstGeom>
          <a:solidFill>
            <a:srgbClr val="FFFFFF">
              <a:lumMod val="8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it-IT" sz="1600" dirty="0">
                <a:latin typeface="Calibri" panose="020F0502020204030204" pitchFamily="34" charset="0"/>
              </a:rPr>
              <a:t>2</a:t>
            </a:r>
          </a:p>
        </p:txBody>
      </p:sp>
      <p:sp>
        <p:nvSpPr>
          <p:cNvPr id="10" name="Ovale 9"/>
          <p:cNvSpPr/>
          <p:nvPr/>
        </p:nvSpPr>
        <p:spPr>
          <a:xfrm>
            <a:off x="7458258" y="2337928"/>
            <a:ext cx="409988" cy="461441"/>
          </a:xfrm>
          <a:prstGeom prst="ellipse">
            <a:avLst/>
          </a:prstGeom>
          <a:solidFill>
            <a:srgbClr val="FFFFFF">
              <a:lumMod val="8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it-IT" sz="1600" dirty="0">
                <a:latin typeface="Calibri" panose="020F0502020204030204" pitchFamily="34" charset="0"/>
              </a:rPr>
              <a:t>4</a:t>
            </a:r>
          </a:p>
        </p:txBody>
      </p:sp>
      <p:sp>
        <p:nvSpPr>
          <p:cNvPr id="11" name="Ovale 10"/>
          <p:cNvSpPr>
            <a:spLocks noChangeAspect="1"/>
          </p:cNvSpPr>
          <p:nvPr/>
        </p:nvSpPr>
        <p:spPr>
          <a:xfrm>
            <a:off x="5748953" y="3426034"/>
            <a:ext cx="279400" cy="279400"/>
          </a:xfrm>
          <a:prstGeom prst="ellipse">
            <a:avLst/>
          </a:prstGeom>
          <a:solidFill>
            <a:srgbClr val="A6A6A6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it-IT" sz="1600" dirty="0">
                <a:latin typeface="Calibri" panose="020F0502020204030204" pitchFamily="34" charset="0"/>
              </a:rPr>
              <a:t>4</a:t>
            </a:r>
          </a:p>
        </p:txBody>
      </p:sp>
      <p:sp>
        <p:nvSpPr>
          <p:cNvPr id="12" name="Ovale 11"/>
          <p:cNvSpPr/>
          <p:nvPr/>
        </p:nvSpPr>
        <p:spPr>
          <a:xfrm>
            <a:off x="4962849" y="3030194"/>
            <a:ext cx="360363" cy="360363"/>
          </a:xfrm>
          <a:prstGeom prst="ellipse">
            <a:avLst/>
          </a:prstGeom>
          <a:solidFill>
            <a:schemeClr val="bg1">
              <a:lumMod val="6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it-IT" sz="1600" dirty="0">
                <a:solidFill>
                  <a:prstClr val="black"/>
                </a:solidFill>
                <a:latin typeface="Calibri" panose="020F0502020204030204" pitchFamily="34" charset="0"/>
              </a:rPr>
              <a:t>5</a:t>
            </a:r>
          </a:p>
        </p:txBody>
      </p:sp>
      <p:sp>
        <p:nvSpPr>
          <p:cNvPr id="207978" name="Rettangolo 29"/>
          <p:cNvSpPr>
            <a:spLocks noChangeArrowheads="1"/>
          </p:cNvSpPr>
          <p:nvPr/>
        </p:nvSpPr>
        <p:spPr bwMode="auto">
          <a:xfrm>
            <a:off x="3852651" y="3408652"/>
            <a:ext cx="145256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Lucida Grande"/>
              <a:buChar char="▶"/>
              <a:defRPr sz="24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79646"/>
              </a:buClr>
              <a:buFont typeface="Arial" pitchFamily="34" charset="0"/>
              <a:buChar char="●"/>
              <a:defRPr sz="20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Lucida Grande"/>
              <a:buChar char="✓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7F7F7F"/>
              </a:buClr>
              <a:buSzPct val="80000"/>
              <a:buFont typeface="Arial" pitchFamily="34" charset="0"/>
              <a:buChar char="◆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000" dirty="0">
                <a:solidFill>
                  <a:srgbClr val="000000"/>
                </a:solidFill>
              </a:rPr>
              <a:t>incontri psicoattitudinali</a:t>
            </a:r>
          </a:p>
        </p:txBody>
      </p:sp>
      <p:sp>
        <p:nvSpPr>
          <p:cNvPr id="207979" name="Rettangolo 40"/>
          <p:cNvSpPr>
            <a:spLocks noChangeArrowheads="1"/>
          </p:cNvSpPr>
          <p:nvPr/>
        </p:nvSpPr>
        <p:spPr bwMode="auto">
          <a:xfrm>
            <a:off x="6091798" y="3485248"/>
            <a:ext cx="107425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Lucida Grande"/>
              <a:buChar char="▶"/>
              <a:defRPr sz="24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79646"/>
              </a:buClr>
              <a:buFont typeface="Arial" pitchFamily="34" charset="0"/>
              <a:buChar char="●"/>
              <a:defRPr sz="20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Lucida Grande"/>
              <a:buChar char="✓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7F7F7F"/>
              </a:buClr>
              <a:buSzPct val="80000"/>
              <a:buFont typeface="Arial" pitchFamily="34" charset="0"/>
              <a:buChar char="◆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000" dirty="0" smtClean="0">
                <a:solidFill>
                  <a:srgbClr val="000000"/>
                </a:solidFill>
              </a:rPr>
              <a:t>Incontri genitori</a:t>
            </a:r>
            <a:endParaRPr lang="it-IT" altLang="it-IT" sz="1000" dirty="0">
              <a:solidFill>
                <a:srgbClr val="000000"/>
              </a:solidFill>
            </a:endParaRPr>
          </a:p>
        </p:txBody>
      </p:sp>
      <p:sp>
        <p:nvSpPr>
          <p:cNvPr id="207980" name="Rettangolo 45"/>
          <p:cNvSpPr>
            <a:spLocks noChangeArrowheads="1"/>
          </p:cNvSpPr>
          <p:nvPr/>
        </p:nvSpPr>
        <p:spPr bwMode="auto">
          <a:xfrm>
            <a:off x="7679228" y="3319513"/>
            <a:ext cx="45878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Lucida Grande"/>
              <a:buChar char="▶"/>
              <a:defRPr sz="24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79646"/>
              </a:buClr>
              <a:buFont typeface="Arial" pitchFamily="34" charset="0"/>
              <a:buChar char="●"/>
              <a:defRPr sz="20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Lucida Grande"/>
              <a:buChar char="✓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7F7F7F"/>
              </a:buClr>
              <a:buSzPct val="80000"/>
              <a:buFont typeface="Arial" pitchFamily="34" charset="0"/>
              <a:buChar char="◆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000" dirty="0">
                <a:solidFill>
                  <a:srgbClr val="000000"/>
                </a:solidFill>
              </a:rPr>
              <a:t>altro </a:t>
            </a:r>
          </a:p>
        </p:txBody>
      </p:sp>
      <p:sp>
        <p:nvSpPr>
          <p:cNvPr id="207981" name="Rettangolo 42"/>
          <p:cNvSpPr>
            <a:spLocks noChangeArrowheads="1"/>
          </p:cNvSpPr>
          <p:nvPr/>
        </p:nvSpPr>
        <p:spPr bwMode="auto">
          <a:xfrm>
            <a:off x="7868246" y="2501173"/>
            <a:ext cx="10795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Lucida Grande"/>
              <a:buChar char="▶"/>
              <a:defRPr sz="24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79646"/>
              </a:buClr>
              <a:buFont typeface="Arial" pitchFamily="34" charset="0"/>
              <a:buChar char="●"/>
              <a:defRPr sz="20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Lucida Grande"/>
              <a:buChar char="✓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7F7F7F"/>
              </a:buClr>
              <a:buSzPct val="80000"/>
              <a:buFont typeface="Arial" pitchFamily="34" charset="0"/>
              <a:buChar char="◆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000" dirty="0">
                <a:solidFill>
                  <a:srgbClr val="000000"/>
                </a:solidFill>
              </a:rPr>
              <a:t>saloni scolastici</a:t>
            </a:r>
          </a:p>
        </p:txBody>
      </p:sp>
      <p:sp>
        <p:nvSpPr>
          <p:cNvPr id="19" name="Freccia in su 18"/>
          <p:cNvSpPr/>
          <p:nvPr/>
        </p:nvSpPr>
        <p:spPr>
          <a:xfrm rot="19507289">
            <a:off x="5462709" y="1376651"/>
            <a:ext cx="428625" cy="323850"/>
          </a:xfrm>
          <a:prstGeom prst="upArrow">
            <a:avLst/>
          </a:prstGeom>
          <a:solidFill>
            <a:schemeClr val="bg1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400">
              <a:solidFill>
                <a:srgbClr val="FFFFFF"/>
              </a:solidFill>
            </a:endParaRPr>
          </a:p>
        </p:txBody>
      </p:sp>
      <p:sp>
        <p:nvSpPr>
          <p:cNvPr id="20" name="Freccia in su 19"/>
          <p:cNvSpPr/>
          <p:nvPr/>
        </p:nvSpPr>
        <p:spPr>
          <a:xfrm rot="16200000">
            <a:off x="5043961" y="2124142"/>
            <a:ext cx="430212" cy="323850"/>
          </a:xfrm>
          <a:prstGeom prst="upArrow">
            <a:avLst/>
          </a:prstGeom>
          <a:solidFill>
            <a:schemeClr val="bg1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400">
              <a:solidFill>
                <a:srgbClr val="FFFFFF"/>
              </a:solidFill>
            </a:endParaRPr>
          </a:p>
        </p:txBody>
      </p:sp>
      <p:sp>
        <p:nvSpPr>
          <p:cNvPr id="21" name="Freccia in su 20"/>
          <p:cNvSpPr/>
          <p:nvPr/>
        </p:nvSpPr>
        <p:spPr>
          <a:xfrm rot="13483848">
            <a:off x="5308275" y="2735512"/>
            <a:ext cx="428625" cy="323850"/>
          </a:xfrm>
          <a:prstGeom prst="upArrow">
            <a:avLst/>
          </a:prstGeom>
          <a:solidFill>
            <a:schemeClr val="bg1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400">
              <a:solidFill>
                <a:srgbClr val="FFFFFF"/>
              </a:solidFill>
            </a:endParaRPr>
          </a:p>
        </p:txBody>
      </p:sp>
      <p:sp>
        <p:nvSpPr>
          <p:cNvPr id="22" name="Freccia in su 21"/>
          <p:cNvSpPr/>
          <p:nvPr/>
        </p:nvSpPr>
        <p:spPr>
          <a:xfrm rot="11818234">
            <a:off x="5727111" y="3013984"/>
            <a:ext cx="442790" cy="409284"/>
          </a:xfrm>
          <a:prstGeom prst="upArrow">
            <a:avLst>
              <a:gd name="adj1" fmla="val 19941"/>
              <a:gd name="adj2" fmla="val 31758"/>
            </a:avLst>
          </a:prstGeom>
          <a:solidFill>
            <a:schemeClr val="bg1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400">
              <a:solidFill>
                <a:srgbClr val="FFFFFF"/>
              </a:solidFill>
            </a:endParaRPr>
          </a:p>
        </p:txBody>
      </p:sp>
      <p:sp>
        <p:nvSpPr>
          <p:cNvPr id="23" name="Freccia in su 22"/>
          <p:cNvSpPr/>
          <p:nvPr/>
        </p:nvSpPr>
        <p:spPr>
          <a:xfrm rot="8194831">
            <a:off x="6737086" y="2811623"/>
            <a:ext cx="428625" cy="485381"/>
          </a:xfrm>
          <a:prstGeom prst="upArrow">
            <a:avLst>
              <a:gd name="adj1" fmla="val 27019"/>
              <a:gd name="adj2" fmla="val 50000"/>
            </a:avLst>
          </a:prstGeom>
          <a:solidFill>
            <a:schemeClr val="bg1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400">
              <a:solidFill>
                <a:srgbClr val="FFFFFF"/>
              </a:solidFill>
            </a:endParaRPr>
          </a:p>
        </p:txBody>
      </p:sp>
      <p:sp>
        <p:nvSpPr>
          <p:cNvPr id="24" name="Freccia in su 23"/>
          <p:cNvSpPr/>
          <p:nvPr/>
        </p:nvSpPr>
        <p:spPr>
          <a:xfrm rot="6141425">
            <a:off x="7003331" y="2306131"/>
            <a:ext cx="428625" cy="390083"/>
          </a:xfrm>
          <a:prstGeom prst="upArrow">
            <a:avLst>
              <a:gd name="adj1" fmla="val 40649"/>
              <a:gd name="adj2" fmla="val 50000"/>
            </a:avLst>
          </a:prstGeom>
          <a:solidFill>
            <a:schemeClr val="bg1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400">
              <a:solidFill>
                <a:srgbClr val="FFFFFF"/>
              </a:solidFill>
            </a:endParaRPr>
          </a:p>
        </p:txBody>
      </p:sp>
      <p:sp>
        <p:nvSpPr>
          <p:cNvPr id="25" name="Freccia in su 24"/>
          <p:cNvSpPr/>
          <p:nvPr/>
        </p:nvSpPr>
        <p:spPr>
          <a:xfrm rot="3060690">
            <a:off x="6818972" y="1559213"/>
            <a:ext cx="430212" cy="323850"/>
          </a:xfrm>
          <a:prstGeom prst="upArrow">
            <a:avLst/>
          </a:prstGeom>
          <a:solidFill>
            <a:schemeClr val="bg1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400">
              <a:solidFill>
                <a:srgbClr val="FFFFFF"/>
              </a:solidFill>
            </a:endParaRPr>
          </a:p>
        </p:txBody>
      </p:sp>
      <p:sp>
        <p:nvSpPr>
          <p:cNvPr id="26" name="Segnaposto piè di pagina 1">
            <a:extLst>
              <a:ext uri="{FF2B5EF4-FFF2-40B4-BE49-F238E27FC236}">
                <a16:creationId xmlns:a16="http://schemas.microsoft.com/office/drawing/2014/main" xmlns="" id="{05F30C1E-9A22-4E5E-BA7B-6D128BC12DDC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dirty="0" smtClean="0"/>
              <a:t>Michele Faldi - Università Cattolica del S. Cuore - Alternanza scuola-lavoro</a:t>
            </a:r>
            <a:endParaRPr lang="it-IT" dirty="0"/>
          </a:p>
        </p:txBody>
      </p:sp>
      <p:pic>
        <p:nvPicPr>
          <p:cNvPr id="27" name="Immagin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64" r="13625"/>
          <a:stretch>
            <a:fillRect/>
          </a:stretch>
        </p:blipFill>
        <p:spPr bwMode="auto">
          <a:xfrm>
            <a:off x="0" y="1721139"/>
            <a:ext cx="3662363" cy="460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8" name="Tabella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8884966"/>
              </p:ext>
            </p:extLst>
          </p:nvPr>
        </p:nvGraphicFramePr>
        <p:xfrm>
          <a:off x="255587" y="327891"/>
          <a:ext cx="3151187" cy="1261918"/>
        </p:xfrm>
        <a:graphic>
          <a:graphicData uri="http://schemas.openxmlformats.org/drawingml/2006/table">
            <a:tbl>
              <a:tblPr/>
              <a:tblGrid>
                <a:gridCol w="1085330">
                  <a:extLst>
                    <a:ext uri="{9D8B030D-6E8A-4147-A177-3AD203B41FA5}"/>
                  </a:extLst>
                </a:gridCol>
                <a:gridCol w="688619">
                  <a:extLst>
                    <a:ext uri="{9D8B030D-6E8A-4147-A177-3AD203B41FA5}"/>
                  </a:extLst>
                </a:gridCol>
                <a:gridCol w="688619">
                  <a:extLst>
                    <a:ext uri="{9D8B030D-6E8A-4147-A177-3AD203B41FA5}"/>
                  </a:extLst>
                </a:gridCol>
                <a:gridCol w="688619">
                  <a:extLst>
                    <a:ext uri="{9D8B030D-6E8A-4147-A177-3AD203B41FA5}"/>
                  </a:extLst>
                </a:gridCol>
              </a:tblGrid>
              <a:tr h="3684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9pPr>
                    </a:lstStyle>
                    <a:p>
                      <a:pPr algn="ctr" fontAlgn="b"/>
                      <a:r>
                        <a:rPr lang="it-IT" sz="1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ASL</a:t>
                      </a:r>
                      <a:r>
                        <a:rPr lang="it-IT" sz="10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it-IT" sz="1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TOTALE </a:t>
                      </a:r>
                      <a:endParaRPr lang="it-IT" sz="10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7618" marR="7618" marT="76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9pPr>
                    </a:lstStyle>
                    <a:p>
                      <a:pPr algn="ctr" fontAlgn="b"/>
                      <a:r>
                        <a:rPr lang="it-IT" sz="1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2017-18</a:t>
                      </a:r>
                      <a:endParaRPr lang="it-IT" sz="10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7618" marR="7618" marT="76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9pPr>
                    </a:lstStyle>
                    <a:p>
                      <a:pPr algn="ctr" fontAlgn="b"/>
                      <a:r>
                        <a:rPr lang="it-IT" sz="1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 2016-17</a:t>
                      </a:r>
                      <a:endParaRPr lang="it-IT" sz="10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7618" marR="7618" marT="76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6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9pPr>
                    </a:lstStyle>
                    <a:p>
                      <a:pPr algn="ctr" fontAlgn="t"/>
                      <a:r>
                        <a:rPr lang="it-IT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2015-16</a:t>
                      </a:r>
                    </a:p>
                  </a:txBody>
                  <a:tcPr marL="7618" marR="7618" marT="76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/>
                    </a:solidFill>
                  </a:tcPr>
                </a:tc>
                <a:extLst>
                  <a:ext uri="{0D108BD9-81ED-4DB2-BD59-A6C34878D82A}"/>
                </a:extLst>
              </a:tr>
              <a:tr h="4019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9pPr>
                    </a:lstStyle>
                    <a:p>
                      <a:pPr algn="ctr" fontAlgn="b"/>
                      <a:r>
                        <a:rPr lang="it-IT" sz="1200" b="1" i="0" u="none" strike="noStrike" dirty="0" smtClean="0">
                          <a:solidFill>
                            <a:srgbClr val="FFC000"/>
                          </a:solidFill>
                          <a:effectLst/>
                          <a:latin typeface="+mn-lt"/>
                        </a:rPr>
                        <a:t>ragazzi accolti</a:t>
                      </a:r>
                      <a:endParaRPr lang="it-IT" sz="1200" b="1" i="0" u="none" strike="noStrike" dirty="0">
                        <a:solidFill>
                          <a:srgbClr val="FFC000"/>
                        </a:solidFill>
                        <a:effectLst/>
                        <a:latin typeface="+mn-lt"/>
                      </a:endParaRPr>
                    </a:p>
                  </a:txBody>
                  <a:tcPr marL="7618" marR="7618" marT="76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9pPr>
                    </a:lstStyle>
                    <a:p>
                      <a:pPr algn="ctr" fontAlgn="b"/>
                      <a:r>
                        <a:rPr lang="it-IT" sz="1200" b="1" i="0" u="none" strike="noStrike" dirty="0" smtClean="0">
                          <a:solidFill>
                            <a:srgbClr val="FFC000"/>
                          </a:solidFill>
                          <a:effectLst/>
                          <a:latin typeface="+mn-lt"/>
                        </a:rPr>
                        <a:t>1.137</a:t>
                      </a:r>
                      <a:endParaRPr lang="it-IT" sz="1200" b="1" i="0" u="none" strike="noStrike" dirty="0">
                        <a:solidFill>
                          <a:srgbClr val="FFC000"/>
                        </a:solidFill>
                        <a:effectLst/>
                        <a:latin typeface="+mn-lt"/>
                      </a:endParaRPr>
                    </a:p>
                  </a:txBody>
                  <a:tcPr marL="7618" marR="7618" marT="76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9pPr>
                    </a:lstStyle>
                    <a:p>
                      <a:pPr algn="ctr" fontAlgn="b"/>
                      <a:r>
                        <a:rPr lang="it-IT" sz="1200" b="1" i="0" u="none" strike="noStrike" dirty="0" smtClean="0">
                          <a:solidFill>
                            <a:srgbClr val="FFC000"/>
                          </a:solidFill>
                          <a:effectLst/>
                          <a:latin typeface="+mn-lt"/>
                        </a:rPr>
                        <a:t>687</a:t>
                      </a:r>
                      <a:endParaRPr lang="it-IT" sz="1200" b="1" i="0" u="none" strike="noStrike" dirty="0">
                        <a:solidFill>
                          <a:srgbClr val="FFC000"/>
                        </a:solidFill>
                        <a:effectLst/>
                        <a:latin typeface="+mn-lt"/>
                      </a:endParaRPr>
                    </a:p>
                  </a:txBody>
                  <a:tcPr marL="7618" marR="7618" marT="76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9pPr>
                    </a:lstStyle>
                    <a:p>
                      <a:pPr algn="ctr" fontAlgn="b"/>
                      <a:r>
                        <a:rPr lang="it-IT" sz="1200" b="1" i="0" u="none" strike="noStrike" dirty="0" smtClean="0">
                          <a:solidFill>
                            <a:srgbClr val="FFC000"/>
                          </a:solidFill>
                          <a:effectLst/>
                          <a:latin typeface="+mn-lt"/>
                        </a:rPr>
                        <a:t>84</a:t>
                      </a:r>
                      <a:endParaRPr lang="it-IT" sz="1200" b="1" i="0" u="none" strike="noStrike" dirty="0">
                        <a:solidFill>
                          <a:srgbClr val="FFC000"/>
                        </a:solidFill>
                        <a:effectLst/>
                        <a:latin typeface="+mn-lt"/>
                      </a:endParaRPr>
                    </a:p>
                  </a:txBody>
                  <a:tcPr marL="7618" marR="7618" marT="76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/>
                </a:extLst>
              </a:tr>
              <a:tr h="4915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9pPr>
                    </a:lstStyle>
                    <a:p>
                      <a:pPr algn="ctr" fontAlgn="b"/>
                      <a:r>
                        <a:rPr lang="it-IT" sz="1200" b="1" i="0" u="none" strike="noStrike" dirty="0" smtClean="0">
                          <a:solidFill>
                            <a:srgbClr val="FFC000"/>
                          </a:solidFill>
                          <a:effectLst/>
                          <a:latin typeface="+mn-lt"/>
                        </a:rPr>
                        <a:t>scuole coinvolte </a:t>
                      </a:r>
                      <a:endParaRPr lang="it-IT" sz="1200" b="1" i="0" u="none" strike="noStrike" dirty="0">
                        <a:solidFill>
                          <a:srgbClr val="FFC000"/>
                        </a:solidFill>
                        <a:effectLst/>
                        <a:latin typeface="+mn-lt"/>
                      </a:endParaRPr>
                    </a:p>
                  </a:txBody>
                  <a:tcPr marL="7618" marR="7618" marT="76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9pPr>
                    </a:lstStyle>
                    <a:p>
                      <a:pPr algn="ctr" fontAlgn="b"/>
                      <a:r>
                        <a:rPr lang="it-IT" sz="1200" b="1" i="0" u="none" strike="noStrike" dirty="0" smtClean="0">
                          <a:solidFill>
                            <a:srgbClr val="FFC000"/>
                          </a:solidFill>
                          <a:effectLst/>
                          <a:latin typeface="+mn-lt"/>
                        </a:rPr>
                        <a:t>96</a:t>
                      </a:r>
                      <a:endParaRPr lang="it-IT" sz="1200" b="1" i="0" u="none" strike="noStrike" dirty="0">
                        <a:solidFill>
                          <a:srgbClr val="FFC000"/>
                        </a:solidFill>
                        <a:effectLst/>
                        <a:latin typeface="+mn-lt"/>
                      </a:endParaRPr>
                    </a:p>
                  </a:txBody>
                  <a:tcPr marL="7618" marR="7618" marT="76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9pPr>
                    </a:lstStyle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FFC000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it-IT" sz="1200" b="1" i="0" u="none" strike="noStrike" dirty="0" smtClean="0">
                          <a:solidFill>
                            <a:srgbClr val="FFC000"/>
                          </a:solidFill>
                          <a:effectLst/>
                          <a:latin typeface="+mn-lt"/>
                        </a:rPr>
                        <a:t>68</a:t>
                      </a:r>
                      <a:endParaRPr lang="it-IT" sz="1200" b="1" i="0" u="none" strike="noStrike" dirty="0">
                        <a:solidFill>
                          <a:srgbClr val="FFC000"/>
                        </a:solidFill>
                        <a:effectLst/>
                        <a:latin typeface="+mn-lt"/>
                      </a:endParaRPr>
                    </a:p>
                  </a:txBody>
                  <a:tcPr marL="7618" marR="7618" marT="76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"/>
                          <a:cs typeface=""/>
                        </a:defRPr>
                      </a:lvl9pPr>
                    </a:lstStyle>
                    <a:p>
                      <a:pPr algn="ctr" fontAlgn="b"/>
                      <a:r>
                        <a:rPr lang="it-IT" sz="1200" b="1" i="0" u="none" strike="noStrike" dirty="0" smtClean="0">
                          <a:solidFill>
                            <a:srgbClr val="FFC000"/>
                          </a:solidFill>
                          <a:effectLst/>
                          <a:latin typeface="+mn-lt"/>
                        </a:rPr>
                        <a:t>24</a:t>
                      </a:r>
                      <a:endParaRPr lang="it-IT" sz="1200" b="1" i="0" u="none" strike="noStrike" dirty="0">
                        <a:solidFill>
                          <a:srgbClr val="FFC000"/>
                        </a:solidFill>
                        <a:effectLst/>
                        <a:latin typeface="+mn-lt"/>
                      </a:endParaRPr>
                    </a:p>
                  </a:txBody>
                  <a:tcPr marL="7618" marR="7618" marT="76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graphicFrame>
        <p:nvGraphicFramePr>
          <p:cNvPr id="29" name="Shape 179"/>
          <p:cNvGraphicFramePr/>
          <p:nvPr>
            <p:extLst>
              <p:ext uri="{D42A27DB-BD31-4B8C-83A1-F6EECF244321}">
                <p14:modId xmlns:p14="http://schemas.microsoft.com/office/powerpoint/2010/main" val="930545125"/>
              </p:ext>
            </p:extLst>
          </p:nvPr>
        </p:nvGraphicFramePr>
        <p:xfrm>
          <a:off x="5323213" y="3802418"/>
          <a:ext cx="3602882" cy="2560138"/>
        </p:xfrm>
        <a:graphic>
          <a:graphicData uri="http://schemas.openxmlformats.org/drawingml/2006/table">
            <a:tbl>
              <a:tblPr>
                <a:noFill/>
                <a:tableStyleId>{DC640DFA-2569-42E5-B38A-1A39FE260900}</a:tableStyleId>
              </a:tblPr>
              <a:tblGrid>
                <a:gridCol w="12830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6257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572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53765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200" b="1" dirty="0" smtClean="0">
                          <a:solidFill>
                            <a:srgbClr val="212131"/>
                          </a:solidFill>
                          <a:latin typeface="+mj-lt"/>
                          <a:ea typeface="Open Sans"/>
                          <a:cs typeface="Open Sans"/>
                          <a:sym typeface="Open Sans"/>
                        </a:rPr>
                        <a:t>CAMPUS</a:t>
                      </a:r>
                      <a:endParaRPr sz="1200" b="1" dirty="0">
                        <a:solidFill>
                          <a:srgbClr val="212131"/>
                        </a:solidFill>
                        <a:latin typeface="+mj-lt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00568" marR="100568" marT="91427" marB="914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D4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 smtClean="0">
                          <a:solidFill>
                            <a:srgbClr val="212131"/>
                          </a:solidFill>
                          <a:latin typeface="+mj-lt"/>
                          <a:ea typeface="Oswald"/>
                          <a:cs typeface="Oswald"/>
                          <a:sym typeface="Oswald"/>
                        </a:rPr>
                        <a:t>SCUOLE</a:t>
                      </a:r>
                      <a:endParaRPr sz="1200" b="1" dirty="0">
                        <a:solidFill>
                          <a:srgbClr val="212131"/>
                        </a:solidFill>
                        <a:latin typeface="+mj-lt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100568" marR="100568" marT="91427" marB="914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D4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 smtClean="0">
                          <a:solidFill>
                            <a:srgbClr val="212131"/>
                          </a:solidFill>
                          <a:latin typeface="+mj-lt"/>
                          <a:ea typeface="Oswald"/>
                          <a:cs typeface="Oswald"/>
                          <a:sym typeface="Oswald"/>
                        </a:rPr>
                        <a:t>ASL</a:t>
                      </a:r>
                      <a:endParaRPr sz="1200" b="1" dirty="0">
                        <a:solidFill>
                          <a:srgbClr val="212131"/>
                        </a:solidFill>
                        <a:latin typeface="+mj-lt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100568" marR="100568" marT="91427" marB="914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D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3765">
                <a:tc>
                  <a:txBody>
                    <a:bodyPr/>
                    <a:lstStyle/>
                    <a:p>
                      <a:pPr marL="0" lvl="0" indent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solidFill>
                          <a:srgbClr val="212131"/>
                        </a:solidFill>
                        <a:latin typeface="+mj-lt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00568" marR="100568" marT="91427" marB="914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 smtClean="0">
                          <a:solidFill>
                            <a:srgbClr val="212131"/>
                          </a:solidFill>
                          <a:latin typeface="+mj-lt"/>
                          <a:ea typeface="Open Sans"/>
                          <a:cs typeface="Open Sans"/>
                          <a:sym typeface="Open Sans"/>
                        </a:rPr>
                        <a:t>295</a:t>
                      </a:r>
                      <a:endParaRPr sz="1200" b="1" dirty="0">
                        <a:solidFill>
                          <a:srgbClr val="212131"/>
                        </a:solidFill>
                        <a:latin typeface="+mj-lt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00568" marR="100568" marT="91427" marB="914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 smtClean="0">
                          <a:solidFill>
                            <a:srgbClr val="212131"/>
                          </a:solidFill>
                          <a:latin typeface="+mj-lt"/>
                          <a:ea typeface="Open Sans"/>
                          <a:cs typeface="Open Sans"/>
                          <a:sym typeface="Open Sans"/>
                        </a:rPr>
                        <a:t>96</a:t>
                      </a:r>
                      <a:endParaRPr sz="1200" b="1" dirty="0">
                        <a:solidFill>
                          <a:srgbClr val="212131"/>
                        </a:solidFill>
                        <a:latin typeface="+mj-lt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00568" marR="100568" marT="91427" marB="914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3765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 smtClean="0">
                          <a:solidFill>
                            <a:srgbClr val="212131"/>
                          </a:solidFill>
                          <a:latin typeface="+mj-lt"/>
                          <a:ea typeface="Open Sans"/>
                          <a:cs typeface="Open Sans"/>
                          <a:sym typeface="Open Sans"/>
                        </a:rPr>
                        <a:t>Milano</a:t>
                      </a:r>
                      <a:endParaRPr sz="1200" dirty="0">
                        <a:solidFill>
                          <a:srgbClr val="212131"/>
                        </a:solidFill>
                        <a:latin typeface="+mj-lt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00568" marR="100568" marT="91427" marB="914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 smtClean="0">
                          <a:solidFill>
                            <a:srgbClr val="212131"/>
                          </a:solidFill>
                          <a:latin typeface="+mj-lt"/>
                          <a:ea typeface="Open Sans"/>
                          <a:cs typeface="Open Sans"/>
                          <a:sym typeface="Open Sans"/>
                        </a:rPr>
                        <a:t>165</a:t>
                      </a:r>
                      <a:endParaRPr sz="1200" b="1" dirty="0">
                        <a:solidFill>
                          <a:srgbClr val="212131"/>
                        </a:solidFill>
                        <a:latin typeface="+mj-lt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00568" marR="100568" marT="91427" marB="914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 smtClean="0">
                          <a:solidFill>
                            <a:srgbClr val="212131"/>
                          </a:solidFill>
                          <a:latin typeface="+mj-lt"/>
                          <a:ea typeface="Open Sans"/>
                          <a:cs typeface="Open Sans"/>
                          <a:sym typeface="Open Sans"/>
                        </a:rPr>
                        <a:t>48</a:t>
                      </a:r>
                      <a:endParaRPr sz="1200" b="1" dirty="0">
                        <a:solidFill>
                          <a:srgbClr val="212131"/>
                        </a:solidFill>
                        <a:latin typeface="+mj-lt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00568" marR="100568" marT="91427" marB="914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5376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 smtClean="0">
                          <a:solidFill>
                            <a:srgbClr val="212131"/>
                          </a:solidFill>
                          <a:latin typeface="+mj-lt"/>
                          <a:ea typeface="Open Sans"/>
                          <a:cs typeface="Open Sans"/>
                          <a:sym typeface="Open Sans"/>
                        </a:rPr>
                        <a:t>Piacenza</a:t>
                      </a:r>
                      <a:endParaRPr sz="1200" dirty="0">
                        <a:solidFill>
                          <a:srgbClr val="212131"/>
                        </a:solidFill>
                        <a:latin typeface="+mj-lt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00568" marR="100568" marT="91427" marB="914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 smtClean="0">
                          <a:solidFill>
                            <a:srgbClr val="212131"/>
                          </a:solidFill>
                          <a:latin typeface="+mj-lt"/>
                          <a:ea typeface="Open Sans"/>
                          <a:cs typeface="Open Sans"/>
                          <a:sym typeface="Open Sans"/>
                        </a:rPr>
                        <a:t>53</a:t>
                      </a:r>
                      <a:endParaRPr sz="1200" b="1" dirty="0">
                        <a:solidFill>
                          <a:srgbClr val="212131"/>
                        </a:solidFill>
                        <a:latin typeface="+mj-lt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00568" marR="100568" marT="91427" marB="914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 smtClean="0">
                          <a:solidFill>
                            <a:srgbClr val="212131"/>
                          </a:solidFill>
                          <a:latin typeface="+mj-lt"/>
                          <a:ea typeface="Open Sans"/>
                          <a:cs typeface="Open Sans"/>
                          <a:sym typeface="Open Sans"/>
                        </a:rPr>
                        <a:t>16</a:t>
                      </a:r>
                      <a:endParaRPr sz="1200" b="1" dirty="0">
                        <a:solidFill>
                          <a:srgbClr val="212131"/>
                        </a:solidFill>
                        <a:latin typeface="+mj-lt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00568" marR="100568" marT="91427" marB="914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5376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200" dirty="0" smtClean="0">
                          <a:solidFill>
                            <a:srgbClr val="212131"/>
                          </a:solidFill>
                          <a:latin typeface="+mj-lt"/>
                          <a:ea typeface="Open Sans"/>
                          <a:cs typeface="Open Sans"/>
                          <a:sym typeface="Open Sans"/>
                        </a:rPr>
                        <a:t>Cremona</a:t>
                      </a:r>
                      <a:endParaRPr sz="1200" dirty="0">
                        <a:solidFill>
                          <a:srgbClr val="212131"/>
                        </a:solidFill>
                        <a:latin typeface="+mj-lt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00568" marR="100568" marT="91427" marB="914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200" b="1" dirty="0" smtClean="0">
                          <a:solidFill>
                            <a:srgbClr val="212131"/>
                          </a:solidFill>
                          <a:latin typeface="+mj-lt"/>
                          <a:ea typeface="Open Sans"/>
                          <a:cs typeface="Open Sans"/>
                          <a:sym typeface="Open Sans"/>
                        </a:rPr>
                        <a:t>21</a:t>
                      </a:r>
                      <a:endParaRPr sz="1200" b="1" dirty="0">
                        <a:solidFill>
                          <a:srgbClr val="212131"/>
                        </a:solidFill>
                        <a:latin typeface="+mj-lt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00568" marR="100568" marT="91427" marB="914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200" b="1" dirty="0" smtClean="0">
                          <a:solidFill>
                            <a:srgbClr val="212131"/>
                          </a:solidFill>
                          <a:latin typeface="+mj-lt"/>
                          <a:ea typeface="Open Sans"/>
                          <a:cs typeface="Open Sans"/>
                          <a:sym typeface="Open Sans"/>
                        </a:rPr>
                        <a:t>6</a:t>
                      </a:r>
                      <a:endParaRPr sz="1200" b="1" dirty="0">
                        <a:solidFill>
                          <a:srgbClr val="212131"/>
                        </a:solidFill>
                        <a:latin typeface="+mj-lt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00568" marR="100568" marT="91427" marB="914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5376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200" dirty="0" smtClean="0">
                          <a:solidFill>
                            <a:srgbClr val="212131"/>
                          </a:solidFill>
                          <a:latin typeface="+mj-lt"/>
                          <a:ea typeface="Open Sans"/>
                          <a:cs typeface="Open Sans"/>
                          <a:sym typeface="Open Sans"/>
                        </a:rPr>
                        <a:t>Brescia</a:t>
                      </a:r>
                      <a:endParaRPr sz="1200" dirty="0">
                        <a:solidFill>
                          <a:srgbClr val="212131"/>
                        </a:solidFill>
                        <a:latin typeface="+mj-lt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00568" marR="100568" marT="91427" marB="914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200" b="1" dirty="0" smtClean="0">
                          <a:solidFill>
                            <a:srgbClr val="212131"/>
                          </a:solidFill>
                          <a:latin typeface="+mj-lt"/>
                          <a:ea typeface="Open Sans"/>
                          <a:cs typeface="Open Sans"/>
                          <a:sym typeface="Open Sans"/>
                        </a:rPr>
                        <a:t>50</a:t>
                      </a:r>
                      <a:endParaRPr sz="1200" b="1" dirty="0">
                        <a:solidFill>
                          <a:srgbClr val="212131"/>
                        </a:solidFill>
                        <a:latin typeface="+mj-lt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00568" marR="100568" marT="91427" marB="914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200" b="1" dirty="0" smtClean="0">
                          <a:solidFill>
                            <a:srgbClr val="212131"/>
                          </a:solidFill>
                          <a:latin typeface="+mj-lt"/>
                          <a:ea typeface="Open Sans"/>
                          <a:cs typeface="Open Sans"/>
                          <a:sym typeface="Open Sans"/>
                        </a:rPr>
                        <a:t>23</a:t>
                      </a:r>
                      <a:endParaRPr sz="1200" b="1" dirty="0">
                        <a:solidFill>
                          <a:srgbClr val="212131"/>
                        </a:solidFill>
                        <a:latin typeface="+mj-lt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00568" marR="100568" marT="91427" marB="914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5376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200" dirty="0" smtClean="0">
                          <a:solidFill>
                            <a:srgbClr val="212131"/>
                          </a:solidFill>
                          <a:latin typeface="+mj-lt"/>
                          <a:ea typeface="Open Sans"/>
                          <a:cs typeface="Open Sans"/>
                          <a:sym typeface="Open Sans"/>
                        </a:rPr>
                        <a:t>Roma</a:t>
                      </a:r>
                      <a:endParaRPr sz="1200" dirty="0">
                        <a:solidFill>
                          <a:srgbClr val="212131"/>
                        </a:solidFill>
                        <a:latin typeface="+mj-lt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00568" marR="100568" marT="91427" marB="914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200" b="1" dirty="0" smtClean="0">
                          <a:solidFill>
                            <a:srgbClr val="212131"/>
                          </a:solidFill>
                          <a:latin typeface="+mj-lt"/>
                          <a:ea typeface="Open Sans"/>
                          <a:cs typeface="Open Sans"/>
                          <a:sym typeface="Open Sans"/>
                        </a:rPr>
                        <a:t>29</a:t>
                      </a:r>
                      <a:endParaRPr sz="1200" b="1" dirty="0">
                        <a:solidFill>
                          <a:srgbClr val="212131"/>
                        </a:solidFill>
                        <a:latin typeface="+mj-lt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00568" marR="100568" marT="91427" marB="914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200" b="1" dirty="0" smtClean="0">
                          <a:solidFill>
                            <a:srgbClr val="212131"/>
                          </a:solidFill>
                          <a:latin typeface="+mj-lt"/>
                          <a:ea typeface="Open Sans"/>
                          <a:cs typeface="Open Sans"/>
                          <a:sym typeface="Open Sans"/>
                        </a:rPr>
                        <a:t>4</a:t>
                      </a:r>
                      <a:endParaRPr sz="1200" b="1" dirty="0">
                        <a:solidFill>
                          <a:srgbClr val="212131"/>
                        </a:solidFill>
                        <a:latin typeface="+mj-lt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00568" marR="100568" marT="91427" marB="914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71573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1. EDUCAZIONE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96943329-DF78-449F-9CD2-97F0093264C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Michele Faldi - Università Cattolica del S. Cuore - Alternanza scuola-lavoro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D7583B8F-319B-415A-8E1D-DB6FDF9B91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16</a:t>
            </a:fld>
            <a:endParaRPr lang="it-IT"/>
          </a:p>
        </p:txBody>
      </p:sp>
      <p:sp>
        <p:nvSpPr>
          <p:cNvPr id="8" name="CasellaDiTesto 1"/>
          <p:cNvSpPr txBox="1">
            <a:spLocks noChangeArrowheads="1"/>
          </p:cNvSpPr>
          <p:nvPr/>
        </p:nvSpPr>
        <p:spPr bwMode="auto">
          <a:xfrm>
            <a:off x="238992" y="1530184"/>
            <a:ext cx="8676408" cy="480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9388" indent="-1793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636588" indent="-1793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hangingPunct="1">
              <a:buClr>
                <a:srgbClr val="D8A915"/>
              </a:buClr>
              <a:defRPr/>
            </a:pPr>
            <a:r>
              <a:rPr lang="it-IT" sz="2000" dirty="0" smtClean="0">
                <a:solidFill>
                  <a:srgbClr val="385D8A"/>
                </a:solidFill>
                <a:latin typeface="+mn-lt"/>
                <a:cs typeface="Arial" charset="0"/>
              </a:rPr>
              <a:t>A.A. 2014/15: </a:t>
            </a:r>
            <a:r>
              <a:rPr lang="it-IT" sz="2000" b="1" dirty="0" smtClean="0">
                <a:solidFill>
                  <a:srgbClr val="002060"/>
                </a:solidFill>
                <a:latin typeface="+mn-lt"/>
                <a:cs typeface="Arial" charset="0"/>
              </a:rPr>
              <a:t>Avvio della sperimentazione </a:t>
            </a:r>
            <a:endParaRPr lang="it-IT" sz="2000" b="1" dirty="0">
              <a:solidFill>
                <a:srgbClr val="002060"/>
              </a:solidFill>
              <a:latin typeface="+mn-lt"/>
              <a:cs typeface="Arial" charset="0"/>
            </a:endParaRPr>
          </a:p>
          <a:p>
            <a:pPr marL="2678112" lvl="5" indent="-342900" eaLnBrk="1" hangingPunct="1">
              <a:buClr>
                <a:srgbClr val="D8A915"/>
              </a:buClr>
              <a:buFont typeface="Arial" panose="020B0604020202020204" pitchFamily="34" charset="0"/>
              <a:buChar char="•"/>
              <a:defRPr/>
            </a:pPr>
            <a:r>
              <a:rPr lang="it-IT" sz="2000" dirty="0" smtClean="0">
                <a:solidFill>
                  <a:srgbClr val="385D8A"/>
                </a:solidFill>
                <a:latin typeface="+mn-lt"/>
                <a:cs typeface="Arial" charset="0"/>
              </a:rPr>
              <a:t>Nuove partnership con le scuole </a:t>
            </a:r>
          </a:p>
          <a:p>
            <a:pPr marL="2678112" lvl="5" indent="-342900" eaLnBrk="1" hangingPunct="1">
              <a:buClr>
                <a:srgbClr val="D8A915"/>
              </a:buClr>
              <a:buFont typeface="Arial" panose="020B0604020202020204" pitchFamily="34" charset="0"/>
              <a:buChar char="•"/>
              <a:defRPr/>
            </a:pPr>
            <a:r>
              <a:rPr lang="it-IT" sz="2000" dirty="0" smtClean="0">
                <a:solidFill>
                  <a:srgbClr val="385D8A"/>
                </a:solidFill>
                <a:latin typeface="+mn-lt"/>
                <a:cs typeface="Arial" charset="0"/>
              </a:rPr>
              <a:t>Valorizzazione di attività già esistenti (stage</a:t>
            </a:r>
            <a:r>
              <a:rPr lang="it-IT" sz="2000" dirty="0" smtClean="0">
                <a:solidFill>
                  <a:srgbClr val="385D8A"/>
                </a:solidFill>
                <a:latin typeface="+mn-lt"/>
                <a:cs typeface="Arial" charset="0"/>
              </a:rPr>
              <a:t>)</a:t>
            </a:r>
          </a:p>
          <a:p>
            <a:pPr marL="2335212" lvl="5" indent="0" eaLnBrk="1" hangingPunct="1">
              <a:buClr>
                <a:srgbClr val="D8A915"/>
              </a:buClr>
              <a:defRPr/>
            </a:pPr>
            <a:endParaRPr lang="it-IT" sz="900" dirty="0" smtClean="0">
              <a:solidFill>
                <a:srgbClr val="385D8A"/>
              </a:solidFill>
              <a:latin typeface="+mn-lt"/>
              <a:cs typeface="Arial" charset="0"/>
            </a:endParaRPr>
          </a:p>
          <a:p>
            <a:pPr marL="0" indent="0" eaLnBrk="1" hangingPunct="1">
              <a:buClr>
                <a:srgbClr val="D8A915"/>
              </a:buClr>
              <a:defRPr/>
            </a:pPr>
            <a:r>
              <a:rPr lang="it-IT" sz="2000" dirty="0">
                <a:solidFill>
                  <a:srgbClr val="385D8A"/>
                </a:solidFill>
                <a:latin typeface="+mn-lt"/>
                <a:cs typeface="Arial" charset="0"/>
              </a:rPr>
              <a:t>A.A. 2015/16: </a:t>
            </a:r>
            <a:r>
              <a:rPr lang="it-IT" sz="2000" b="1" dirty="0">
                <a:solidFill>
                  <a:srgbClr val="002060"/>
                </a:solidFill>
                <a:latin typeface="+mn-lt"/>
                <a:cs typeface="Arial" charset="0"/>
              </a:rPr>
              <a:t>Nuovi scenari</a:t>
            </a:r>
          </a:p>
          <a:p>
            <a:pPr marL="2678112" lvl="5" indent="-342900" eaLnBrk="1" hangingPunct="1">
              <a:buClr>
                <a:srgbClr val="D8A915"/>
              </a:buClr>
              <a:buFont typeface="Arial" panose="020B0604020202020204" pitchFamily="34" charset="0"/>
              <a:buChar char="•"/>
              <a:defRPr/>
            </a:pPr>
            <a:r>
              <a:rPr lang="it-IT" sz="2000" dirty="0">
                <a:solidFill>
                  <a:srgbClr val="385D8A"/>
                </a:solidFill>
                <a:latin typeface="+mn-lt"/>
                <a:cs typeface="Arial" charset="0"/>
              </a:rPr>
              <a:t>Introduzione Legge </a:t>
            </a:r>
            <a:r>
              <a:rPr lang="it-IT" sz="2000" dirty="0" smtClean="0">
                <a:solidFill>
                  <a:srgbClr val="385D8A"/>
                </a:solidFill>
                <a:latin typeface="+mn-lt"/>
                <a:cs typeface="Arial" charset="0"/>
              </a:rPr>
              <a:t>107/2015</a:t>
            </a:r>
          </a:p>
          <a:p>
            <a:pPr marL="2335212" lvl="5" indent="0" eaLnBrk="1" hangingPunct="1">
              <a:buClr>
                <a:srgbClr val="D8A915"/>
              </a:buClr>
              <a:defRPr/>
            </a:pPr>
            <a:endParaRPr lang="it-IT" sz="900" dirty="0">
              <a:solidFill>
                <a:srgbClr val="385D8A"/>
              </a:solidFill>
              <a:latin typeface="+mn-lt"/>
              <a:cs typeface="Arial" charset="0"/>
            </a:endParaRPr>
          </a:p>
          <a:p>
            <a:pPr marL="0" indent="0" eaLnBrk="1" hangingPunct="1">
              <a:buClr>
                <a:srgbClr val="D8A915"/>
              </a:buClr>
              <a:defRPr/>
            </a:pPr>
            <a:r>
              <a:rPr lang="it-IT" sz="2000" dirty="0" smtClean="0">
                <a:solidFill>
                  <a:srgbClr val="385D8A"/>
                </a:solidFill>
                <a:latin typeface="+mn-lt"/>
                <a:cs typeface="Arial" charset="0"/>
              </a:rPr>
              <a:t>A.A</a:t>
            </a:r>
            <a:r>
              <a:rPr lang="it-IT" sz="2000" dirty="0">
                <a:solidFill>
                  <a:srgbClr val="385D8A"/>
                </a:solidFill>
                <a:latin typeface="+mn-lt"/>
                <a:cs typeface="Arial" charset="0"/>
              </a:rPr>
              <a:t>. 2016/17:  </a:t>
            </a:r>
            <a:r>
              <a:rPr lang="it-IT" sz="2000" b="1" dirty="0" smtClean="0">
                <a:solidFill>
                  <a:srgbClr val="002060"/>
                </a:solidFill>
                <a:latin typeface="+mn-lt"/>
                <a:cs typeface="Arial" charset="0"/>
              </a:rPr>
              <a:t>Estensione</a:t>
            </a:r>
            <a:r>
              <a:rPr lang="it-IT" sz="2000" dirty="0" smtClean="0">
                <a:solidFill>
                  <a:srgbClr val="002060"/>
                </a:solidFill>
                <a:latin typeface="+mn-lt"/>
                <a:cs typeface="Arial" charset="0"/>
              </a:rPr>
              <a:t> </a:t>
            </a:r>
            <a:r>
              <a:rPr lang="it-IT" sz="2000" b="1" dirty="0" smtClean="0">
                <a:solidFill>
                  <a:srgbClr val="002060"/>
                </a:solidFill>
                <a:latin typeface="+mn-lt"/>
                <a:cs typeface="Arial" charset="0"/>
              </a:rPr>
              <a:t>delle </a:t>
            </a:r>
            <a:r>
              <a:rPr lang="it-IT" sz="2000" b="1" dirty="0">
                <a:solidFill>
                  <a:srgbClr val="002060"/>
                </a:solidFill>
                <a:latin typeface="+mn-lt"/>
                <a:cs typeface="Arial" charset="0"/>
              </a:rPr>
              <a:t>attività</a:t>
            </a:r>
          </a:p>
          <a:p>
            <a:pPr marL="2678112" lvl="5" indent="-342900" eaLnBrk="1" hangingPunct="1">
              <a:buClr>
                <a:srgbClr val="D8A915"/>
              </a:buClr>
              <a:buFont typeface="Arial" panose="020B0604020202020204" pitchFamily="34" charset="0"/>
              <a:buChar char="•"/>
              <a:defRPr/>
            </a:pPr>
            <a:r>
              <a:rPr lang="it-IT" sz="2000" dirty="0" smtClean="0">
                <a:solidFill>
                  <a:srgbClr val="385D8A"/>
                </a:solidFill>
                <a:latin typeface="+mn-lt"/>
                <a:cs typeface="Arial" charset="0"/>
              </a:rPr>
              <a:t>Allargamento </a:t>
            </a:r>
            <a:r>
              <a:rPr lang="it-IT" sz="2000" dirty="0">
                <a:solidFill>
                  <a:srgbClr val="385D8A"/>
                </a:solidFill>
                <a:latin typeface="+mn-lt"/>
                <a:cs typeface="Arial" charset="0"/>
              </a:rPr>
              <a:t>ad altre sedi </a:t>
            </a:r>
            <a:r>
              <a:rPr lang="it-IT" sz="2000" dirty="0" smtClean="0">
                <a:solidFill>
                  <a:srgbClr val="385D8A"/>
                </a:solidFill>
                <a:latin typeface="+mn-lt"/>
                <a:cs typeface="Arial" charset="0"/>
              </a:rPr>
              <a:t>dell’ateneo</a:t>
            </a:r>
            <a:endParaRPr lang="it-IT" sz="2000" dirty="0">
              <a:solidFill>
                <a:srgbClr val="385D8A"/>
              </a:solidFill>
              <a:latin typeface="+mn-lt"/>
              <a:cs typeface="Arial" charset="0"/>
            </a:endParaRPr>
          </a:p>
          <a:p>
            <a:pPr marL="2678112" lvl="5" indent="-342900" eaLnBrk="1" hangingPunct="1">
              <a:buClr>
                <a:srgbClr val="D8A915"/>
              </a:buClr>
              <a:buFont typeface="Arial" panose="020B0604020202020204" pitchFamily="34" charset="0"/>
              <a:buChar char="•"/>
              <a:defRPr/>
            </a:pPr>
            <a:r>
              <a:rPr lang="it-IT" sz="2000" dirty="0">
                <a:solidFill>
                  <a:srgbClr val="385D8A"/>
                </a:solidFill>
                <a:latin typeface="+mn-lt"/>
                <a:cs typeface="Arial" charset="0"/>
              </a:rPr>
              <a:t>Maggior coinvolgimento </a:t>
            </a:r>
            <a:r>
              <a:rPr lang="it-IT" sz="2000" dirty="0" smtClean="0">
                <a:solidFill>
                  <a:srgbClr val="385D8A"/>
                </a:solidFill>
                <a:latin typeface="+mn-lt"/>
                <a:cs typeface="Arial" charset="0"/>
              </a:rPr>
              <a:t>componente </a:t>
            </a:r>
            <a:r>
              <a:rPr lang="it-IT" sz="2000" dirty="0" smtClean="0">
                <a:solidFill>
                  <a:srgbClr val="385D8A"/>
                </a:solidFill>
                <a:latin typeface="+mn-lt"/>
                <a:cs typeface="Arial" charset="0"/>
              </a:rPr>
              <a:t>accademica</a:t>
            </a:r>
          </a:p>
          <a:p>
            <a:pPr marL="2678112" lvl="5" indent="-342900" eaLnBrk="1" hangingPunct="1">
              <a:buClr>
                <a:srgbClr val="D8A915"/>
              </a:buClr>
              <a:buFont typeface="Arial" panose="020B0604020202020204" pitchFamily="34" charset="0"/>
              <a:buChar char="•"/>
              <a:defRPr/>
            </a:pPr>
            <a:endParaRPr lang="it-IT" sz="900" dirty="0">
              <a:solidFill>
                <a:srgbClr val="385D8A"/>
              </a:solidFill>
              <a:latin typeface="+mn-lt"/>
              <a:cs typeface="Arial" charset="0"/>
            </a:endParaRPr>
          </a:p>
          <a:p>
            <a:pPr marL="2335212" lvl="5" indent="0" eaLnBrk="1" hangingPunct="1">
              <a:buClr>
                <a:srgbClr val="D8A915"/>
              </a:buClr>
              <a:defRPr/>
            </a:pPr>
            <a:endParaRPr lang="it-IT" sz="900" dirty="0">
              <a:solidFill>
                <a:srgbClr val="385D8A"/>
              </a:solidFill>
              <a:latin typeface="+mn-lt"/>
              <a:cs typeface="Arial" charset="0"/>
            </a:endParaRPr>
          </a:p>
          <a:p>
            <a:pPr marL="0" indent="0" eaLnBrk="1" hangingPunct="1">
              <a:buClr>
                <a:srgbClr val="D8A915"/>
              </a:buClr>
              <a:defRPr/>
            </a:pPr>
            <a:r>
              <a:rPr lang="it-IT" sz="2000" b="1" dirty="0">
                <a:solidFill>
                  <a:srgbClr val="385D8A"/>
                </a:solidFill>
                <a:latin typeface="+mn-lt"/>
                <a:cs typeface="Arial" charset="0"/>
              </a:rPr>
              <a:t>	           </a:t>
            </a:r>
            <a:r>
              <a:rPr lang="it-IT" sz="2000" b="1" dirty="0">
                <a:solidFill>
                  <a:srgbClr val="002060"/>
                </a:solidFill>
                <a:latin typeface="+mn-lt"/>
                <a:cs typeface="Arial" charset="0"/>
              </a:rPr>
              <a:t>Adozione di nuovi strumenti</a:t>
            </a:r>
          </a:p>
          <a:p>
            <a:pPr marL="2678112" lvl="5" indent="-342900" eaLnBrk="1" hangingPunct="1">
              <a:buClr>
                <a:srgbClr val="D8A915"/>
              </a:buClr>
              <a:buFont typeface="Arial" panose="020B0604020202020204" pitchFamily="34" charset="0"/>
              <a:buChar char="•"/>
              <a:defRPr/>
            </a:pPr>
            <a:r>
              <a:rPr lang="it-IT" sz="2000" dirty="0">
                <a:solidFill>
                  <a:srgbClr val="385D8A"/>
                </a:solidFill>
                <a:latin typeface="+mn-lt"/>
                <a:cs typeface="Arial" charset="0"/>
              </a:rPr>
              <a:t>Creazione di una </a:t>
            </a:r>
            <a:r>
              <a:rPr lang="it-IT" sz="2000" i="1" dirty="0">
                <a:solidFill>
                  <a:srgbClr val="385D8A"/>
                </a:solidFill>
                <a:latin typeface="+mn-lt"/>
                <a:cs typeface="Arial" charset="0"/>
              </a:rPr>
              <a:t>Procedura interna </a:t>
            </a:r>
            <a:r>
              <a:rPr lang="it-IT" sz="2000" dirty="0" smtClean="0">
                <a:solidFill>
                  <a:srgbClr val="385D8A"/>
                </a:solidFill>
                <a:latin typeface="+mn-lt"/>
                <a:cs typeface="Arial" charset="0"/>
              </a:rPr>
              <a:t>(per </a:t>
            </a:r>
            <a:r>
              <a:rPr lang="it-IT" sz="2000" dirty="0">
                <a:solidFill>
                  <a:srgbClr val="385D8A"/>
                </a:solidFill>
                <a:latin typeface="+mn-lt"/>
                <a:cs typeface="Arial" charset="0"/>
              </a:rPr>
              <a:t>tutti </a:t>
            </a:r>
            <a:endParaRPr lang="it-IT" sz="2000" dirty="0" smtClean="0">
              <a:solidFill>
                <a:srgbClr val="385D8A"/>
              </a:solidFill>
              <a:latin typeface="+mn-lt"/>
              <a:cs typeface="Arial" charset="0"/>
            </a:endParaRPr>
          </a:p>
          <a:p>
            <a:pPr marL="2335212" lvl="5" indent="0" eaLnBrk="1" hangingPunct="1">
              <a:buClr>
                <a:srgbClr val="D8A915"/>
              </a:buClr>
              <a:defRPr/>
            </a:pPr>
            <a:r>
              <a:rPr lang="it-IT" sz="2000" dirty="0" smtClean="0">
                <a:solidFill>
                  <a:srgbClr val="385D8A"/>
                </a:solidFill>
                <a:latin typeface="+mn-lt"/>
                <a:cs typeface="Arial" charset="0"/>
              </a:rPr>
              <a:t>	i </a:t>
            </a:r>
            <a:r>
              <a:rPr lang="it-IT" sz="2000" dirty="0">
                <a:solidFill>
                  <a:srgbClr val="385D8A"/>
                </a:solidFill>
                <a:latin typeface="+mn-lt"/>
                <a:cs typeface="Arial" charset="0"/>
              </a:rPr>
              <a:t>soggetti che </a:t>
            </a:r>
            <a:r>
              <a:rPr lang="it-IT" sz="2000" dirty="0" smtClean="0">
                <a:solidFill>
                  <a:srgbClr val="385D8A"/>
                </a:solidFill>
                <a:latin typeface="+mn-lt"/>
                <a:cs typeface="Arial" charset="0"/>
              </a:rPr>
              <a:t>attivano </a:t>
            </a:r>
            <a:r>
              <a:rPr lang="it-IT" sz="2000" dirty="0">
                <a:solidFill>
                  <a:srgbClr val="385D8A"/>
                </a:solidFill>
                <a:latin typeface="+mn-lt"/>
                <a:cs typeface="Arial" charset="0"/>
              </a:rPr>
              <a:t>progetti in </a:t>
            </a:r>
            <a:r>
              <a:rPr lang="it-IT" sz="2000" dirty="0" smtClean="0">
                <a:solidFill>
                  <a:srgbClr val="385D8A"/>
                </a:solidFill>
                <a:latin typeface="+mn-lt"/>
                <a:cs typeface="Arial" charset="0"/>
              </a:rPr>
              <a:t>ASL</a:t>
            </a:r>
            <a:r>
              <a:rPr lang="it-IT" sz="2000" dirty="0" smtClean="0">
                <a:solidFill>
                  <a:srgbClr val="385D8A"/>
                </a:solidFill>
                <a:latin typeface="+mn-lt"/>
                <a:cs typeface="Arial" charset="0"/>
              </a:rPr>
              <a:t>)</a:t>
            </a:r>
          </a:p>
          <a:p>
            <a:pPr marL="2335212" lvl="5" indent="0" eaLnBrk="1" hangingPunct="1">
              <a:buClr>
                <a:srgbClr val="D8A915"/>
              </a:buClr>
              <a:defRPr/>
            </a:pPr>
            <a:endParaRPr lang="it-IT" sz="900" dirty="0" smtClean="0">
              <a:solidFill>
                <a:srgbClr val="385D8A"/>
              </a:solidFill>
              <a:latin typeface="+mn-lt"/>
              <a:cs typeface="Arial" charset="0"/>
            </a:endParaRPr>
          </a:p>
          <a:p>
            <a:pPr marL="0" indent="0" eaLnBrk="1" hangingPunct="1">
              <a:lnSpc>
                <a:spcPct val="150000"/>
              </a:lnSpc>
              <a:buClr>
                <a:srgbClr val="D8A915"/>
              </a:buClr>
              <a:defRPr/>
            </a:pPr>
            <a:r>
              <a:rPr lang="it-IT" sz="2000" dirty="0" smtClean="0">
                <a:solidFill>
                  <a:srgbClr val="385D8A"/>
                </a:solidFill>
                <a:latin typeface="+mn-lt"/>
                <a:cs typeface="Arial" charset="0"/>
              </a:rPr>
              <a:t>A.A. 2017/18: </a:t>
            </a:r>
            <a:r>
              <a:rPr lang="it-IT" sz="2000" b="1" dirty="0">
                <a:solidFill>
                  <a:srgbClr val="002060"/>
                </a:solidFill>
                <a:latin typeface="+mn-lt"/>
                <a:cs typeface="Arial" charset="0"/>
              </a:rPr>
              <a:t>Consolidamento </a:t>
            </a:r>
            <a:r>
              <a:rPr lang="it-IT" sz="2000" b="1" dirty="0" smtClean="0">
                <a:solidFill>
                  <a:srgbClr val="002060"/>
                </a:solidFill>
                <a:latin typeface="+mn-lt"/>
                <a:cs typeface="Arial" charset="0"/>
              </a:rPr>
              <a:t>definitivo delle attività</a:t>
            </a:r>
            <a:r>
              <a:rPr lang="it-IT" sz="2000" dirty="0" smtClean="0">
                <a:solidFill>
                  <a:srgbClr val="002060"/>
                </a:solidFill>
                <a:latin typeface="+mn-lt"/>
                <a:cs typeface="Arial" charset="0"/>
              </a:rPr>
              <a:t>	</a:t>
            </a:r>
            <a:endParaRPr lang="it-IT" sz="2000" dirty="0">
              <a:solidFill>
                <a:srgbClr val="002060"/>
              </a:solidFill>
              <a:latin typeface="+mn-lt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8DE5787B-EFD1-42D4-A8BB-67555591859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Michele Faldi - Università Cattolica del S. Cuore - Alternanza scuola-lavoro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0B01BE90-CD34-4942-9F1C-232F0CCD7B2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it-IT" smtClean="0">
                <a:solidFill>
                  <a:srgbClr val="FFFFFF"/>
                </a:solidFill>
              </a:rPr>
              <a:pPr/>
              <a:t>17</a:t>
            </a:fld>
            <a:endParaRPr lang="it-IT" dirty="0">
              <a:solidFill>
                <a:srgbClr val="FFFFFF"/>
              </a:solidFill>
            </a:endParaRPr>
          </a:p>
        </p:txBody>
      </p:sp>
      <p:sp>
        <p:nvSpPr>
          <p:cNvPr id="6" name="CasellaDiTesto 1"/>
          <p:cNvSpPr txBox="1">
            <a:spLocks noChangeArrowheads="1"/>
          </p:cNvSpPr>
          <p:nvPr/>
        </p:nvSpPr>
        <p:spPr bwMode="auto">
          <a:xfrm>
            <a:off x="471054" y="1500188"/>
            <a:ext cx="8024813" cy="404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9388" indent="-1793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636588" indent="-1793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hangingPunct="1">
              <a:buClr>
                <a:srgbClr val="D8A915"/>
              </a:buClr>
              <a:defRPr/>
            </a:pPr>
            <a:endParaRPr lang="it-IT" sz="900" dirty="0" smtClean="0">
              <a:solidFill>
                <a:srgbClr val="385D8A"/>
              </a:solidFill>
              <a:latin typeface="Calibri"/>
              <a:cs typeface="Arial" charset="0"/>
            </a:endParaRPr>
          </a:p>
          <a:p>
            <a:pPr marL="457200" indent="-457200" eaLnBrk="1" hangingPunct="1">
              <a:buClr>
                <a:srgbClr val="D8A915"/>
              </a:buClr>
              <a:buAutoNum type="arabicPeriod"/>
              <a:defRPr/>
            </a:pPr>
            <a:r>
              <a:rPr lang="it-IT" sz="2000" dirty="0" smtClean="0">
                <a:solidFill>
                  <a:srgbClr val="385D8A"/>
                </a:solidFill>
                <a:latin typeface="+mn-lt"/>
                <a:cs typeface="Arial" charset="0"/>
              </a:rPr>
              <a:t>Difficoltà </a:t>
            </a:r>
            <a:r>
              <a:rPr lang="it-IT" sz="2000" dirty="0">
                <a:solidFill>
                  <a:srgbClr val="385D8A"/>
                </a:solidFill>
                <a:latin typeface="+mn-lt"/>
                <a:cs typeface="Arial" charset="0"/>
              </a:rPr>
              <a:t>ad </a:t>
            </a:r>
            <a:r>
              <a:rPr lang="it-IT" sz="2000" dirty="0" smtClean="0">
                <a:solidFill>
                  <a:srgbClr val="385D8A"/>
                </a:solidFill>
                <a:latin typeface="+mn-lt"/>
                <a:cs typeface="Arial" charset="0"/>
              </a:rPr>
              <a:t>interpretare e/o applicare </a:t>
            </a:r>
            <a:r>
              <a:rPr lang="it-IT" sz="2000" dirty="0">
                <a:solidFill>
                  <a:srgbClr val="385D8A"/>
                </a:solidFill>
                <a:latin typeface="+mn-lt"/>
                <a:cs typeface="Arial" charset="0"/>
              </a:rPr>
              <a:t>la </a:t>
            </a:r>
            <a:r>
              <a:rPr lang="it-IT" sz="2000" dirty="0" smtClean="0">
                <a:solidFill>
                  <a:srgbClr val="385D8A"/>
                </a:solidFill>
                <a:latin typeface="+mn-lt"/>
                <a:cs typeface="Arial" charset="0"/>
              </a:rPr>
              <a:t>normativa</a:t>
            </a:r>
            <a:endParaRPr lang="it-IT" sz="800" dirty="0" smtClean="0">
              <a:solidFill>
                <a:srgbClr val="385D8A"/>
              </a:solidFill>
              <a:latin typeface="+mn-lt"/>
              <a:cs typeface="Arial" charset="0"/>
            </a:endParaRPr>
          </a:p>
          <a:p>
            <a:pPr marL="0" indent="0" eaLnBrk="1" hangingPunct="1">
              <a:buClr>
                <a:srgbClr val="D8A915"/>
              </a:buClr>
              <a:defRPr/>
            </a:pPr>
            <a:endParaRPr lang="it-IT" sz="2000" dirty="0" smtClean="0">
              <a:solidFill>
                <a:srgbClr val="385D8A"/>
              </a:solidFill>
              <a:latin typeface="Calibri"/>
              <a:cs typeface="Arial" charset="0"/>
            </a:endParaRPr>
          </a:p>
          <a:p>
            <a:pPr marL="0" indent="0" eaLnBrk="1" hangingPunct="1">
              <a:buClr>
                <a:srgbClr val="D8A915"/>
              </a:buClr>
              <a:defRPr/>
            </a:pPr>
            <a:endParaRPr lang="it-IT" sz="2000" dirty="0">
              <a:solidFill>
                <a:srgbClr val="385D8A"/>
              </a:solidFill>
              <a:latin typeface="Calibri"/>
              <a:cs typeface="Arial" charset="0"/>
            </a:endParaRPr>
          </a:p>
          <a:p>
            <a:pPr marL="457200" indent="-457200" eaLnBrk="1" hangingPunct="1">
              <a:buClr>
                <a:srgbClr val="D8A915"/>
              </a:buClr>
              <a:buFont typeface="+mj-lt"/>
              <a:buAutoNum type="arabicPeriod"/>
              <a:defRPr/>
            </a:pPr>
            <a:endParaRPr lang="it-IT" sz="2000" dirty="0" smtClean="0">
              <a:solidFill>
                <a:srgbClr val="385D8A"/>
              </a:solidFill>
              <a:latin typeface="Calibri"/>
              <a:cs typeface="Arial" charset="0"/>
            </a:endParaRPr>
          </a:p>
          <a:p>
            <a:pPr marL="457200" indent="-457200" eaLnBrk="1" hangingPunct="1">
              <a:buClr>
                <a:srgbClr val="D8A915"/>
              </a:buClr>
              <a:buFont typeface="+mj-lt"/>
              <a:buAutoNum type="arabicPeriod"/>
              <a:defRPr/>
            </a:pPr>
            <a:endParaRPr lang="it-IT" sz="2000" dirty="0" smtClean="0">
              <a:solidFill>
                <a:srgbClr val="385D8A"/>
              </a:solidFill>
              <a:latin typeface="Calibri"/>
              <a:cs typeface="Arial" charset="0"/>
            </a:endParaRPr>
          </a:p>
          <a:p>
            <a:pPr marL="457200" indent="-457200" eaLnBrk="1" hangingPunct="1">
              <a:buClr>
                <a:srgbClr val="D8A915"/>
              </a:buClr>
              <a:buFont typeface="+mj-lt"/>
              <a:buAutoNum type="arabicPeriod"/>
              <a:defRPr/>
            </a:pPr>
            <a:endParaRPr lang="it-IT" sz="1000" dirty="0" smtClean="0">
              <a:solidFill>
                <a:srgbClr val="385D8A"/>
              </a:solidFill>
              <a:latin typeface="Calibri"/>
              <a:cs typeface="Arial" charset="0"/>
            </a:endParaRPr>
          </a:p>
          <a:p>
            <a:pPr marL="457200" indent="-457200" eaLnBrk="1" hangingPunct="1">
              <a:buClr>
                <a:srgbClr val="D8A915"/>
              </a:buClr>
              <a:buFont typeface="+mj-lt"/>
              <a:buAutoNum type="arabicPeriod"/>
              <a:defRPr/>
            </a:pPr>
            <a:endParaRPr lang="it-IT" sz="1000" dirty="0">
              <a:solidFill>
                <a:srgbClr val="385D8A"/>
              </a:solidFill>
              <a:latin typeface="Calibri"/>
              <a:cs typeface="Arial" charset="0"/>
            </a:endParaRPr>
          </a:p>
          <a:p>
            <a:pPr marL="457200" indent="-457200" eaLnBrk="1" hangingPunct="1">
              <a:buClr>
                <a:srgbClr val="D8A915"/>
              </a:buClr>
              <a:buFont typeface="+mj-lt"/>
              <a:buAutoNum type="arabicPeriod"/>
              <a:defRPr/>
            </a:pPr>
            <a:endParaRPr lang="it-IT" sz="1000" dirty="0" smtClean="0">
              <a:solidFill>
                <a:srgbClr val="385D8A"/>
              </a:solidFill>
              <a:latin typeface="Calibri"/>
              <a:cs typeface="Arial" charset="0"/>
            </a:endParaRPr>
          </a:p>
          <a:p>
            <a:pPr marL="0" indent="0" eaLnBrk="1" hangingPunct="1">
              <a:buClr>
                <a:srgbClr val="D8A915"/>
              </a:buClr>
              <a:defRPr/>
            </a:pPr>
            <a:endParaRPr lang="it-IT" sz="1000" dirty="0" smtClean="0">
              <a:solidFill>
                <a:srgbClr val="385D8A"/>
              </a:solidFill>
              <a:latin typeface="Calibri"/>
              <a:cs typeface="Arial" charset="0"/>
            </a:endParaRPr>
          </a:p>
          <a:p>
            <a:pPr marL="457200" indent="-457200" eaLnBrk="1" hangingPunct="1">
              <a:buClr>
                <a:srgbClr val="D8A915"/>
              </a:buClr>
              <a:buFontTx/>
              <a:buAutoNum type="arabicPeriod" startAt="2"/>
              <a:defRPr/>
            </a:pPr>
            <a:r>
              <a:rPr lang="it-IT" altLang="it-IT" sz="2000" dirty="0" smtClean="0">
                <a:solidFill>
                  <a:srgbClr val="385D8A"/>
                </a:solidFill>
                <a:latin typeface="+mn-lt"/>
                <a:cs typeface="Arial" pitchFamily="34" charset="0"/>
              </a:rPr>
              <a:t>Mancanza </a:t>
            </a:r>
            <a:r>
              <a:rPr lang="it-IT" altLang="it-IT" sz="2000" dirty="0">
                <a:solidFill>
                  <a:srgbClr val="385D8A"/>
                </a:solidFill>
                <a:latin typeface="+mn-lt"/>
                <a:cs typeface="Arial" pitchFamily="34" charset="0"/>
              </a:rPr>
              <a:t>di </a:t>
            </a:r>
            <a:r>
              <a:rPr lang="it-IT" altLang="it-IT" sz="2000" dirty="0" smtClean="0">
                <a:solidFill>
                  <a:srgbClr val="385D8A"/>
                </a:solidFill>
                <a:latin typeface="+mn-lt"/>
                <a:cs typeface="Arial" pitchFamily="34" charset="0"/>
              </a:rPr>
              <a:t>conoscenza/formazione </a:t>
            </a:r>
            <a:r>
              <a:rPr lang="it-IT" altLang="it-IT" sz="2000" dirty="0">
                <a:solidFill>
                  <a:srgbClr val="385D8A"/>
                </a:solidFill>
                <a:latin typeface="+mn-lt"/>
                <a:cs typeface="Arial" pitchFamily="34" charset="0"/>
              </a:rPr>
              <a:t>per i referenti ASL delle scuole e difficoltà </a:t>
            </a:r>
            <a:r>
              <a:rPr lang="it-IT" altLang="it-IT" sz="2000" dirty="0" smtClean="0">
                <a:solidFill>
                  <a:srgbClr val="385D8A"/>
                </a:solidFill>
                <a:latin typeface="+mn-lt"/>
                <a:cs typeface="Arial" pitchFamily="34" charset="0"/>
              </a:rPr>
              <a:t>a reperire </a:t>
            </a:r>
            <a:r>
              <a:rPr lang="it-IT" altLang="it-IT" sz="2000" dirty="0">
                <a:solidFill>
                  <a:srgbClr val="385D8A"/>
                </a:solidFill>
                <a:latin typeface="+mn-lt"/>
                <a:cs typeface="Arial" pitchFamily="34" charset="0"/>
              </a:rPr>
              <a:t>disponibilità </a:t>
            </a:r>
            <a:r>
              <a:rPr lang="it-IT" altLang="it-IT" sz="2000" dirty="0" smtClean="0">
                <a:solidFill>
                  <a:srgbClr val="385D8A"/>
                </a:solidFill>
                <a:latin typeface="+mn-lt"/>
                <a:cs typeface="Arial" pitchFamily="34" charset="0"/>
              </a:rPr>
              <a:t>dei soggetti esterni </a:t>
            </a:r>
            <a:endParaRPr lang="it-IT" altLang="it-IT" sz="2000" dirty="0">
              <a:solidFill>
                <a:srgbClr val="385D8A"/>
              </a:solidFill>
              <a:latin typeface="+mn-lt"/>
              <a:cs typeface="Arial" pitchFamily="34" charset="0"/>
            </a:endParaRPr>
          </a:p>
          <a:p>
            <a:pPr marL="457200" indent="-457200" eaLnBrk="1" hangingPunct="1">
              <a:buClr>
                <a:srgbClr val="D8A915"/>
              </a:buClr>
              <a:buFont typeface="+mj-lt"/>
              <a:buAutoNum type="arabicPeriod"/>
              <a:defRPr/>
            </a:pPr>
            <a:endParaRPr lang="it-IT" sz="2000" dirty="0">
              <a:solidFill>
                <a:srgbClr val="385D8A"/>
              </a:solidFill>
              <a:latin typeface="+mn-lt"/>
              <a:cs typeface="Arial" charset="0"/>
            </a:endParaRPr>
          </a:p>
          <a:p>
            <a:pPr marL="0" indent="0" eaLnBrk="1" hangingPunct="1">
              <a:buClr>
                <a:srgbClr val="D8A915"/>
              </a:buClr>
              <a:defRPr/>
            </a:pPr>
            <a:endParaRPr lang="it-IT" sz="2000" dirty="0">
              <a:solidFill>
                <a:srgbClr val="385D8A"/>
              </a:solidFill>
              <a:latin typeface="Calibri"/>
              <a:cs typeface="Arial" charset="0"/>
            </a:endParaRPr>
          </a:p>
          <a:p>
            <a:pPr marL="342900" indent="-342900" eaLnBrk="1" hangingPunct="1">
              <a:buClr>
                <a:srgbClr val="D8A915"/>
              </a:buClr>
              <a:buFont typeface="Arial" panose="020B0604020202020204" pitchFamily="34" charset="0"/>
              <a:buChar char="•"/>
              <a:defRPr/>
            </a:pPr>
            <a:endParaRPr lang="it-IT" sz="2000" b="1" dirty="0">
              <a:solidFill>
                <a:srgbClr val="385D8A"/>
              </a:solidFill>
              <a:latin typeface="Calibri"/>
              <a:cs typeface="Arial" charset="0"/>
            </a:endParaRPr>
          </a:p>
        </p:txBody>
      </p:sp>
      <p:sp>
        <p:nvSpPr>
          <p:cNvPr id="7" name="Fumetto 3 6"/>
          <p:cNvSpPr/>
          <p:nvPr/>
        </p:nvSpPr>
        <p:spPr>
          <a:xfrm>
            <a:off x="114644" y="4622800"/>
            <a:ext cx="2757488" cy="1149350"/>
          </a:xfrm>
          <a:prstGeom prst="wedgeEllipseCallout">
            <a:avLst>
              <a:gd name="adj1" fmla="val -25487"/>
              <a:gd name="adj2" fmla="val 78473"/>
            </a:avLst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600" dirty="0">
                <a:solidFill>
                  <a:srgbClr val="385D8A"/>
                </a:solidFill>
              </a:rPr>
              <a:t>Faccio il venditore porta a porta </a:t>
            </a:r>
          </a:p>
          <a:p>
            <a:pPr algn="ctr">
              <a:defRPr/>
            </a:pPr>
            <a:r>
              <a:rPr lang="it-IT" sz="1600" dirty="0">
                <a:solidFill>
                  <a:srgbClr val="385D8A"/>
                </a:solidFill>
              </a:rPr>
              <a:t>per i miei studenti!</a:t>
            </a:r>
          </a:p>
        </p:txBody>
      </p:sp>
      <p:sp>
        <p:nvSpPr>
          <p:cNvPr id="8" name="Fumetto 3 7"/>
          <p:cNvSpPr/>
          <p:nvPr/>
        </p:nvSpPr>
        <p:spPr>
          <a:xfrm>
            <a:off x="3140363" y="4646179"/>
            <a:ext cx="2436812" cy="1368425"/>
          </a:xfrm>
          <a:prstGeom prst="wedgeEllipseCallout">
            <a:avLst>
              <a:gd name="adj1" fmla="val 1611"/>
              <a:gd name="adj2" fmla="val 61108"/>
            </a:avLst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600" dirty="0">
                <a:solidFill>
                  <a:srgbClr val="385D8A"/>
                </a:solidFill>
              </a:rPr>
              <a:t>Mi sento un’agenzia di collocamento!</a:t>
            </a:r>
          </a:p>
        </p:txBody>
      </p:sp>
      <p:sp>
        <p:nvSpPr>
          <p:cNvPr id="9" name="Fumetto 3 8"/>
          <p:cNvSpPr/>
          <p:nvPr/>
        </p:nvSpPr>
        <p:spPr>
          <a:xfrm>
            <a:off x="6083299" y="4484687"/>
            <a:ext cx="2989263" cy="1425575"/>
          </a:xfrm>
          <a:prstGeom prst="wedgeEllipseCallou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600" dirty="0">
                <a:solidFill>
                  <a:srgbClr val="385D8A"/>
                </a:solidFill>
              </a:rPr>
              <a:t>A me va bene qualsiasi cosa purché me ne prendiate qualcuno</a:t>
            </a:r>
          </a:p>
        </p:txBody>
      </p:sp>
      <p:sp>
        <p:nvSpPr>
          <p:cNvPr id="10" name="Ovale 9"/>
          <p:cNvSpPr/>
          <p:nvPr/>
        </p:nvSpPr>
        <p:spPr>
          <a:xfrm rot="190366">
            <a:off x="484532" y="2096119"/>
            <a:ext cx="2017713" cy="542925"/>
          </a:xfrm>
          <a:prstGeom prst="ellipse">
            <a:avLst/>
          </a:prstGeom>
          <a:noFill/>
          <a:ln>
            <a:solidFill>
              <a:srgbClr val="385D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1" name="Rettangolo 13"/>
          <p:cNvSpPr>
            <a:spLocks noChangeArrowheads="1"/>
          </p:cNvSpPr>
          <p:nvPr/>
        </p:nvSpPr>
        <p:spPr bwMode="auto">
          <a:xfrm>
            <a:off x="638119" y="2182637"/>
            <a:ext cx="173637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rgbClr val="385D8A"/>
                </a:solidFill>
                <a:latin typeface="+mn-lt"/>
              </a:rPr>
              <a:t>Patto formativo</a:t>
            </a:r>
          </a:p>
        </p:txBody>
      </p:sp>
      <p:sp>
        <p:nvSpPr>
          <p:cNvPr id="12" name="Ovale 11"/>
          <p:cNvSpPr/>
          <p:nvPr/>
        </p:nvSpPr>
        <p:spPr>
          <a:xfrm rot="190366">
            <a:off x="2547712" y="2601276"/>
            <a:ext cx="2228850" cy="750887"/>
          </a:xfrm>
          <a:prstGeom prst="ellipse">
            <a:avLst/>
          </a:prstGeom>
          <a:noFill/>
          <a:ln>
            <a:solidFill>
              <a:srgbClr val="385D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3" name="Rettangolo 14"/>
          <p:cNvSpPr>
            <a:spLocks noChangeArrowheads="1"/>
          </p:cNvSpPr>
          <p:nvPr/>
        </p:nvSpPr>
        <p:spPr bwMode="auto">
          <a:xfrm>
            <a:off x="2596946" y="2653662"/>
            <a:ext cx="21986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rgbClr val="385D8A"/>
                </a:solidFill>
                <a:latin typeface="+mn-lt"/>
              </a:rPr>
              <a:t>Differenza con normativa stage</a:t>
            </a:r>
          </a:p>
        </p:txBody>
      </p:sp>
      <p:sp>
        <p:nvSpPr>
          <p:cNvPr id="15" name="Ovale 14"/>
          <p:cNvSpPr/>
          <p:nvPr/>
        </p:nvSpPr>
        <p:spPr>
          <a:xfrm rot="190366">
            <a:off x="4708439" y="2175917"/>
            <a:ext cx="2302783" cy="544512"/>
          </a:xfrm>
          <a:prstGeom prst="ellipse">
            <a:avLst/>
          </a:prstGeom>
          <a:noFill/>
          <a:ln>
            <a:solidFill>
              <a:srgbClr val="385D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6" name="Rettangolo 18"/>
          <p:cNvSpPr>
            <a:spLocks noChangeArrowheads="1"/>
          </p:cNvSpPr>
          <p:nvPr/>
        </p:nvSpPr>
        <p:spPr bwMode="auto">
          <a:xfrm>
            <a:off x="4837631" y="2246518"/>
            <a:ext cx="2286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Clr>
                <a:srgbClr val="D8A915"/>
              </a:buClr>
              <a:buFontTx/>
              <a:buNone/>
            </a:pPr>
            <a:r>
              <a:rPr lang="it-IT" altLang="it-IT" sz="1800" dirty="0">
                <a:solidFill>
                  <a:srgbClr val="385D8A"/>
                </a:solidFill>
                <a:latin typeface="+mn-lt"/>
              </a:rPr>
              <a:t>Progetto Formativo</a:t>
            </a:r>
          </a:p>
        </p:txBody>
      </p:sp>
      <p:sp>
        <p:nvSpPr>
          <p:cNvPr id="17" name="Ovale 16"/>
          <p:cNvSpPr/>
          <p:nvPr/>
        </p:nvSpPr>
        <p:spPr>
          <a:xfrm rot="190366">
            <a:off x="7061993" y="2607388"/>
            <a:ext cx="2017712" cy="544512"/>
          </a:xfrm>
          <a:prstGeom prst="ellipse">
            <a:avLst/>
          </a:prstGeom>
          <a:noFill/>
          <a:ln>
            <a:solidFill>
              <a:srgbClr val="385D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8" name="Rettangolo 19"/>
          <p:cNvSpPr>
            <a:spLocks noChangeArrowheads="1"/>
          </p:cNvSpPr>
          <p:nvPr/>
        </p:nvSpPr>
        <p:spPr bwMode="auto">
          <a:xfrm>
            <a:off x="7305256" y="2694466"/>
            <a:ext cx="15311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rgbClr val="385D8A"/>
                </a:solidFill>
                <a:latin typeface="+mn-lt"/>
              </a:rPr>
              <a:t>Convenzione</a:t>
            </a:r>
          </a:p>
        </p:txBody>
      </p:sp>
      <p:sp>
        <p:nvSpPr>
          <p:cNvPr id="19" name="CasellaDiTesto 1"/>
          <p:cNvSpPr txBox="1">
            <a:spLocks noChangeArrowheads="1"/>
          </p:cNvSpPr>
          <p:nvPr/>
        </p:nvSpPr>
        <p:spPr bwMode="auto">
          <a:xfrm>
            <a:off x="2994312" y="745548"/>
            <a:ext cx="25828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800" b="1" dirty="0">
                <a:solidFill>
                  <a:srgbClr val="002060"/>
                </a:solidFill>
              </a:rPr>
              <a:t>I primi problemi</a:t>
            </a:r>
          </a:p>
        </p:txBody>
      </p:sp>
    </p:spTree>
    <p:extLst>
      <p:ext uri="{BB962C8B-B14F-4D97-AF65-F5344CB8AC3E}">
        <p14:creationId xmlns:p14="http://schemas.microsoft.com/office/powerpoint/2010/main" val="360151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utoUpdateAnimBg="0"/>
      <p:bldP spid="12" grpId="0" autoUpdateAnimBg="0"/>
      <p:bldP spid="15" grpId="0" autoUpdateAnimBg="0"/>
      <p:bldP spid="17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8DE5787B-EFD1-42D4-A8BB-67555591859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Michele Faldi - Università Cattolica del S. Cuore - Alternanza scuola-lavoro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0B01BE90-CD34-4942-9F1C-232F0CCD7B2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it-IT" smtClean="0">
                <a:solidFill>
                  <a:srgbClr val="FFFFFF"/>
                </a:solidFill>
              </a:rPr>
              <a:pPr/>
              <a:t>18</a:t>
            </a:fld>
            <a:endParaRPr lang="it-IT" dirty="0">
              <a:solidFill>
                <a:srgbClr val="FFFFFF"/>
              </a:solidFill>
            </a:endParaRPr>
          </a:p>
        </p:txBody>
      </p:sp>
      <p:sp>
        <p:nvSpPr>
          <p:cNvPr id="5" name="CasellaDiTesto 1"/>
          <p:cNvSpPr txBox="1">
            <a:spLocks noChangeArrowheads="1"/>
          </p:cNvSpPr>
          <p:nvPr/>
        </p:nvSpPr>
        <p:spPr bwMode="auto">
          <a:xfrm>
            <a:off x="2969202" y="766330"/>
            <a:ext cx="25828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800" b="1" dirty="0">
                <a:solidFill>
                  <a:srgbClr val="002060"/>
                </a:solidFill>
              </a:rPr>
              <a:t>I primi problemi</a:t>
            </a:r>
          </a:p>
        </p:txBody>
      </p:sp>
      <p:sp>
        <p:nvSpPr>
          <p:cNvPr id="6" name="Rettangolo 11"/>
          <p:cNvSpPr>
            <a:spLocks noChangeArrowheads="1"/>
          </p:cNvSpPr>
          <p:nvPr/>
        </p:nvSpPr>
        <p:spPr bwMode="auto">
          <a:xfrm>
            <a:off x="486063" y="1471613"/>
            <a:ext cx="82454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Clr>
                <a:srgbClr val="D8A915"/>
              </a:buClr>
              <a:buFont typeface="Calibri" pitchFamily="34" charset="0"/>
              <a:buAutoNum type="arabicPeriod" startAt="3"/>
            </a:pPr>
            <a:r>
              <a:rPr lang="it-IT" altLang="it-IT" sz="2000" dirty="0">
                <a:solidFill>
                  <a:srgbClr val="385D8A"/>
                </a:solidFill>
                <a:latin typeface="+mn-lt"/>
                <a:cs typeface="Arial" pitchFamily="34" charset="0"/>
              </a:rPr>
              <a:t>Valore e significato attribuito all’ASL non sempre condiviso dai diversi attori (insegnanti, famiglie)</a:t>
            </a:r>
          </a:p>
        </p:txBody>
      </p:sp>
      <p:sp>
        <p:nvSpPr>
          <p:cNvPr id="7" name="Rettangolo 5"/>
          <p:cNvSpPr>
            <a:spLocks noChangeArrowheads="1"/>
          </p:cNvSpPr>
          <p:nvPr/>
        </p:nvSpPr>
        <p:spPr bwMode="auto">
          <a:xfrm>
            <a:off x="530225" y="3980873"/>
            <a:ext cx="82819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Clr>
                <a:srgbClr val="D8A915"/>
              </a:buClr>
              <a:buFont typeface="Calibri" pitchFamily="34" charset="0"/>
              <a:buAutoNum type="arabicPeriod" startAt="4"/>
            </a:pPr>
            <a:r>
              <a:rPr lang="it-IT" altLang="it-IT" sz="2000" dirty="0">
                <a:solidFill>
                  <a:srgbClr val="385D8A"/>
                </a:solidFill>
                <a:latin typeface="+mn-lt"/>
                <a:cs typeface="Arial" pitchFamily="34" charset="0"/>
              </a:rPr>
              <a:t>Non sempre corretta interpretazione del valore orientativo dell’ASL</a:t>
            </a:r>
          </a:p>
        </p:txBody>
      </p:sp>
      <p:sp>
        <p:nvSpPr>
          <p:cNvPr id="8" name="Fumetto 3 7"/>
          <p:cNvSpPr/>
          <p:nvPr/>
        </p:nvSpPr>
        <p:spPr>
          <a:xfrm>
            <a:off x="228600" y="2276475"/>
            <a:ext cx="4283075" cy="1528762"/>
          </a:xfrm>
          <a:prstGeom prst="wedgeEllipseCallout">
            <a:avLst>
              <a:gd name="adj1" fmla="val 57462"/>
              <a:gd name="adj2" fmla="val 51570"/>
            </a:avLst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600" dirty="0">
                <a:solidFill>
                  <a:srgbClr val="385D8A"/>
                </a:solidFill>
              </a:rPr>
              <a:t>Come faccio a convincere il docente di Latino e di Greco della validità di questa nuova metodologia d’apprendimento?</a:t>
            </a:r>
          </a:p>
        </p:txBody>
      </p:sp>
      <p:sp>
        <p:nvSpPr>
          <p:cNvPr id="9" name="Fumetto 3 8"/>
          <p:cNvSpPr/>
          <p:nvPr/>
        </p:nvSpPr>
        <p:spPr>
          <a:xfrm>
            <a:off x="4935538" y="1964747"/>
            <a:ext cx="4019550" cy="1657350"/>
          </a:xfrm>
          <a:prstGeom prst="wedgeEllipseCallout">
            <a:avLst>
              <a:gd name="adj1" fmla="val 27452"/>
              <a:gd name="adj2" fmla="val 60968"/>
            </a:avLst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600" dirty="0">
                <a:solidFill>
                  <a:srgbClr val="385D8A"/>
                </a:solidFill>
              </a:rPr>
              <a:t>Le famiglie dei nostri studenti si sono ribellate alla richiesta di far svolgere ai figli attività lavorativa presso aziende</a:t>
            </a:r>
          </a:p>
        </p:txBody>
      </p:sp>
      <p:sp>
        <p:nvSpPr>
          <p:cNvPr id="10" name="Fumetto 3 9"/>
          <p:cNvSpPr/>
          <p:nvPr/>
        </p:nvSpPr>
        <p:spPr>
          <a:xfrm>
            <a:off x="127289" y="5018665"/>
            <a:ext cx="2841913" cy="1116012"/>
          </a:xfrm>
          <a:prstGeom prst="wedgeEllipseCallout">
            <a:avLst>
              <a:gd name="adj1" fmla="val 31514"/>
              <a:gd name="adj2" fmla="val 60323"/>
            </a:avLst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600" dirty="0">
                <a:solidFill>
                  <a:srgbClr val="385D8A"/>
                </a:solidFill>
              </a:rPr>
              <a:t>E se riconoscessimo l’Open </a:t>
            </a:r>
            <a:r>
              <a:rPr lang="it-IT" sz="1600" dirty="0" err="1">
                <a:solidFill>
                  <a:srgbClr val="385D8A"/>
                </a:solidFill>
              </a:rPr>
              <a:t>Day</a:t>
            </a:r>
            <a:r>
              <a:rPr lang="it-IT" sz="1600" dirty="0">
                <a:solidFill>
                  <a:srgbClr val="385D8A"/>
                </a:solidFill>
              </a:rPr>
              <a:t> come ASL?</a:t>
            </a:r>
          </a:p>
        </p:txBody>
      </p:sp>
      <p:sp>
        <p:nvSpPr>
          <p:cNvPr id="11" name="Fumetto 3 10"/>
          <p:cNvSpPr/>
          <p:nvPr/>
        </p:nvSpPr>
        <p:spPr>
          <a:xfrm>
            <a:off x="2969202" y="4545013"/>
            <a:ext cx="2787362" cy="1136650"/>
          </a:xfrm>
          <a:prstGeom prst="wedgeEllipseCallout">
            <a:avLst>
              <a:gd name="adj1" fmla="val 27756"/>
              <a:gd name="adj2" fmla="val 77816"/>
            </a:avLst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600" dirty="0">
                <a:solidFill>
                  <a:srgbClr val="385D8A"/>
                </a:solidFill>
              </a:rPr>
              <a:t>Organizziamo una giornata di studio </a:t>
            </a:r>
          </a:p>
          <a:p>
            <a:pPr algn="ctr">
              <a:defRPr/>
            </a:pPr>
            <a:r>
              <a:rPr lang="it-IT" sz="1600" dirty="0">
                <a:solidFill>
                  <a:srgbClr val="385D8A"/>
                </a:solidFill>
              </a:rPr>
              <a:t>in Biblioteca</a:t>
            </a:r>
          </a:p>
        </p:txBody>
      </p:sp>
      <p:sp>
        <p:nvSpPr>
          <p:cNvPr id="12" name="Fumetto 3 11"/>
          <p:cNvSpPr/>
          <p:nvPr/>
        </p:nvSpPr>
        <p:spPr>
          <a:xfrm>
            <a:off x="6037118" y="4575175"/>
            <a:ext cx="2917970" cy="1711325"/>
          </a:xfrm>
          <a:prstGeom prst="wedgeEllipseCallout">
            <a:avLst>
              <a:gd name="adj1" fmla="val -44707"/>
              <a:gd name="adj2" fmla="val 47840"/>
            </a:avLst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600" dirty="0">
                <a:solidFill>
                  <a:srgbClr val="385D8A"/>
                </a:solidFill>
              </a:rPr>
              <a:t>Se partecipano </a:t>
            </a:r>
            <a:endParaRPr lang="it-IT" sz="1600" dirty="0" smtClean="0">
              <a:solidFill>
                <a:srgbClr val="385D8A"/>
              </a:solidFill>
            </a:endParaRPr>
          </a:p>
          <a:p>
            <a:pPr algn="ctr">
              <a:defRPr/>
            </a:pPr>
            <a:r>
              <a:rPr lang="it-IT" sz="1600" dirty="0" smtClean="0">
                <a:solidFill>
                  <a:srgbClr val="385D8A"/>
                </a:solidFill>
              </a:rPr>
              <a:t>al </a:t>
            </a:r>
            <a:r>
              <a:rPr lang="it-IT" sz="1600" i="1" dirty="0">
                <a:solidFill>
                  <a:srgbClr val="385D8A"/>
                </a:solidFill>
              </a:rPr>
              <a:t>Salone dello studente,</a:t>
            </a:r>
            <a:r>
              <a:rPr lang="it-IT" sz="1600" dirty="0">
                <a:solidFill>
                  <a:srgbClr val="385D8A"/>
                </a:solidFill>
              </a:rPr>
              <a:t> </a:t>
            </a:r>
          </a:p>
          <a:p>
            <a:pPr algn="ctr">
              <a:defRPr/>
            </a:pPr>
            <a:r>
              <a:rPr lang="it-IT" sz="1600" dirty="0">
                <a:solidFill>
                  <a:srgbClr val="385D8A"/>
                </a:solidFill>
              </a:rPr>
              <a:t>rilasciate l’attestato di presenza come ASL?</a:t>
            </a:r>
          </a:p>
        </p:txBody>
      </p:sp>
    </p:spTree>
    <p:extLst>
      <p:ext uri="{BB962C8B-B14F-4D97-AF65-F5344CB8AC3E}">
        <p14:creationId xmlns:p14="http://schemas.microsoft.com/office/powerpoint/2010/main" val="2269391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2</a:t>
            </a:r>
            <a:r>
              <a:rPr lang="it-IT" dirty="0" smtClean="0"/>
              <a:t>. </a:t>
            </a:r>
            <a:r>
              <a:rPr lang="it-IT" dirty="0" smtClean="0"/>
              <a:t>APPRENDIMENTO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96943329-DF78-449F-9CD2-97F0093264C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Michele Faldi - Università Cattolica del S. Cuore - Alternanza scuola-lavoro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D7583B8F-319B-415A-8E1D-DB6FDF9B91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19</a:t>
            </a:fld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754641" y="1396567"/>
            <a:ext cx="7632700" cy="4893647"/>
          </a:xfrm>
          <a:prstGeom prst="rect">
            <a:avLst/>
          </a:prstGeom>
          <a:solidFill>
            <a:srgbClr val="FFFFCC"/>
          </a:solidFill>
          <a:ln w="28575">
            <a:solidFill>
              <a:srgbClr val="D8A915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it-IT" sz="1300" b="1" dirty="0">
                <a:solidFill>
                  <a:srgbClr val="385D8A"/>
                </a:solidFill>
                <a:latin typeface="+mn-lt"/>
              </a:rPr>
              <a:t>Progetto </a:t>
            </a:r>
            <a:r>
              <a:rPr lang="it-IT" sz="1300" b="1" i="1" dirty="0">
                <a:solidFill>
                  <a:srgbClr val="385D8A"/>
                </a:solidFill>
                <a:latin typeface="+mn-lt"/>
              </a:rPr>
              <a:t>Il diritto d’asilo</a:t>
            </a:r>
          </a:p>
          <a:p>
            <a:pPr>
              <a:defRPr/>
            </a:pPr>
            <a:r>
              <a:rPr lang="it-IT" sz="1300" b="1" dirty="0">
                <a:solidFill>
                  <a:srgbClr val="385D8A"/>
                </a:solidFill>
                <a:latin typeface="+mn-lt"/>
              </a:rPr>
              <a:t>Progetto </a:t>
            </a:r>
            <a:r>
              <a:rPr lang="it-IT" sz="1300" b="1" i="1" dirty="0">
                <a:solidFill>
                  <a:srgbClr val="385D8A"/>
                </a:solidFill>
                <a:latin typeface="+mn-lt"/>
              </a:rPr>
              <a:t>La sicurezza sul WEB. </a:t>
            </a:r>
            <a:r>
              <a:rPr lang="it-IT" sz="1300" b="1" i="1" dirty="0">
                <a:solidFill>
                  <a:srgbClr val="385D8A"/>
                </a:solidFill>
                <a:latin typeface="+mn-lt"/>
              </a:rPr>
              <a:t>I reati sui </a:t>
            </a:r>
            <a:r>
              <a:rPr lang="it-IT" sz="1300" b="1" i="1" dirty="0" smtClean="0">
                <a:solidFill>
                  <a:srgbClr val="385D8A"/>
                </a:solidFill>
                <a:latin typeface="+mn-lt"/>
              </a:rPr>
              <a:t>social </a:t>
            </a:r>
            <a:r>
              <a:rPr lang="it-IT" sz="1300" b="1" dirty="0">
                <a:solidFill>
                  <a:srgbClr val="385D8A"/>
                </a:solidFill>
                <a:latin typeface="+mn-lt"/>
              </a:rPr>
              <a:t>e </a:t>
            </a:r>
            <a:r>
              <a:rPr lang="it-IT" sz="1300" b="1" i="1" dirty="0" err="1">
                <a:solidFill>
                  <a:srgbClr val="385D8A"/>
                </a:solidFill>
                <a:latin typeface="+mn-lt"/>
              </a:rPr>
              <a:t>Cyberbullismo</a:t>
            </a:r>
            <a:r>
              <a:rPr lang="it-IT" sz="1300" b="1" i="1" dirty="0">
                <a:solidFill>
                  <a:srgbClr val="385D8A"/>
                </a:solidFill>
                <a:latin typeface="+mn-lt"/>
              </a:rPr>
              <a:t> e problematiche di genere</a:t>
            </a:r>
            <a:endParaRPr lang="it-IT" sz="1300" b="1" dirty="0">
              <a:solidFill>
                <a:srgbClr val="385D8A"/>
              </a:solidFill>
              <a:latin typeface="+mn-lt"/>
            </a:endParaRPr>
          </a:p>
          <a:p>
            <a:pPr>
              <a:defRPr/>
            </a:pPr>
            <a:r>
              <a:rPr lang="it-IT" sz="1300" b="1" dirty="0">
                <a:solidFill>
                  <a:srgbClr val="385D8A"/>
                </a:solidFill>
                <a:latin typeface="+mn-lt"/>
              </a:rPr>
              <a:t>Progetto </a:t>
            </a:r>
            <a:r>
              <a:rPr lang="it-IT" sz="1300" b="1" i="1" dirty="0">
                <a:solidFill>
                  <a:srgbClr val="385D8A"/>
                </a:solidFill>
                <a:latin typeface="+mn-lt"/>
              </a:rPr>
              <a:t>Economia Politica </a:t>
            </a:r>
          </a:p>
          <a:p>
            <a:pPr>
              <a:defRPr/>
            </a:pPr>
            <a:r>
              <a:rPr lang="it-IT" sz="1300" b="1" dirty="0">
                <a:solidFill>
                  <a:srgbClr val="385D8A"/>
                </a:solidFill>
                <a:latin typeface="+mn-lt"/>
              </a:rPr>
              <a:t>Progetto </a:t>
            </a:r>
            <a:r>
              <a:rPr lang="it-IT" sz="1300" b="1" i="1" dirty="0">
                <a:solidFill>
                  <a:srgbClr val="385D8A"/>
                </a:solidFill>
                <a:latin typeface="+mn-lt"/>
              </a:rPr>
              <a:t>Conservazione e trasmissione del sapere</a:t>
            </a:r>
            <a:endParaRPr lang="it-IT" sz="1300" b="1" dirty="0">
              <a:solidFill>
                <a:srgbClr val="385D8A"/>
              </a:solidFill>
              <a:latin typeface="+mn-lt"/>
            </a:endParaRPr>
          </a:p>
          <a:p>
            <a:pPr>
              <a:defRPr/>
            </a:pPr>
            <a:r>
              <a:rPr lang="it-IT" sz="1300" b="1" dirty="0">
                <a:solidFill>
                  <a:srgbClr val="385D8A"/>
                </a:solidFill>
                <a:latin typeface="+mn-lt"/>
              </a:rPr>
              <a:t>Progetto </a:t>
            </a:r>
            <a:r>
              <a:rPr lang="it-IT" sz="1300" b="1" i="1" dirty="0">
                <a:solidFill>
                  <a:srgbClr val="385D8A"/>
                </a:solidFill>
                <a:latin typeface="+mn-lt"/>
              </a:rPr>
              <a:t>IMPII - </a:t>
            </a:r>
            <a:r>
              <a:rPr lang="it-IT" sz="1300" b="1" i="1" dirty="0" err="1">
                <a:solidFill>
                  <a:srgbClr val="385D8A"/>
                </a:solidFill>
                <a:latin typeface="+mn-lt"/>
              </a:rPr>
              <a:t>Iconographic</a:t>
            </a:r>
            <a:r>
              <a:rPr lang="it-IT" sz="1300" b="1" i="1" dirty="0">
                <a:solidFill>
                  <a:srgbClr val="385D8A"/>
                </a:solidFill>
                <a:latin typeface="+mn-lt"/>
              </a:rPr>
              <a:t> </a:t>
            </a:r>
            <a:r>
              <a:rPr lang="it-IT" sz="1300" b="1" i="1" dirty="0" err="1">
                <a:solidFill>
                  <a:srgbClr val="385D8A"/>
                </a:solidFill>
                <a:latin typeface="+mn-lt"/>
              </a:rPr>
              <a:t>Multilingual</a:t>
            </a:r>
            <a:r>
              <a:rPr lang="it-IT" sz="1300" b="1" i="1" dirty="0">
                <a:solidFill>
                  <a:srgbClr val="385D8A"/>
                </a:solidFill>
                <a:latin typeface="+mn-lt"/>
              </a:rPr>
              <a:t> Professional </a:t>
            </a:r>
            <a:r>
              <a:rPr lang="it-IT" sz="1300" b="1" i="1" dirty="0" err="1">
                <a:solidFill>
                  <a:srgbClr val="385D8A"/>
                </a:solidFill>
                <a:latin typeface="+mn-lt"/>
              </a:rPr>
              <a:t>Interests</a:t>
            </a:r>
            <a:r>
              <a:rPr lang="it-IT" sz="1300" b="1" i="1" dirty="0">
                <a:solidFill>
                  <a:srgbClr val="385D8A"/>
                </a:solidFill>
                <a:latin typeface="+mn-lt"/>
              </a:rPr>
              <a:t> Inventory </a:t>
            </a:r>
          </a:p>
          <a:p>
            <a:pPr>
              <a:defRPr/>
            </a:pPr>
            <a:r>
              <a:rPr lang="it-IT" sz="1300" b="1" dirty="0">
                <a:solidFill>
                  <a:srgbClr val="385D8A"/>
                </a:solidFill>
                <a:latin typeface="+mn-lt"/>
              </a:rPr>
              <a:t>Progetto </a:t>
            </a:r>
            <a:r>
              <a:rPr lang="it-IT" sz="1300" b="1" i="1" dirty="0">
                <a:solidFill>
                  <a:srgbClr val="385D8A"/>
                </a:solidFill>
                <a:latin typeface="+mn-lt"/>
              </a:rPr>
              <a:t>Narrare la ricerca in Filosofia</a:t>
            </a:r>
            <a:endParaRPr lang="it-IT" sz="1300" b="1" dirty="0">
              <a:solidFill>
                <a:srgbClr val="385D8A"/>
              </a:solidFill>
              <a:latin typeface="+mn-lt"/>
            </a:endParaRPr>
          </a:p>
          <a:p>
            <a:pPr>
              <a:defRPr/>
            </a:pPr>
            <a:r>
              <a:rPr lang="it-IT" sz="1300" b="1" dirty="0">
                <a:solidFill>
                  <a:srgbClr val="385D8A"/>
                </a:solidFill>
                <a:latin typeface="+mn-lt"/>
              </a:rPr>
              <a:t>Progetto </a:t>
            </a:r>
            <a:r>
              <a:rPr lang="it-IT" sz="1300" b="1" i="1" dirty="0">
                <a:solidFill>
                  <a:srgbClr val="385D8A"/>
                </a:solidFill>
                <a:latin typeface="+mn-lt"/>
              </a:rPr>
              <a:t>Teatro antico in scena </a:t>
            </a:r>
            <a:endParaRPr lang="it-IT" sz="1300" b="1" dirty="0">
              <a:solidFill>
                <a:srgbClr val="385D8A"/>
              </a:solidFill>
              <a:latin typeface="+mn-lt"/>
            </a:endParaRPr>
          </a:p>
          <a:p>
            <a:pPr>
              <a:defRPr/>
            </a:pPr>
            <a:r>
              <a:rPr lang="it-IT" altLang="it-IT" sz="1300" b="1" dirty="0">
                <a:solidFill>
                  <a:srgbClr val="385D8A"/>
                </a:solidFill>
                <a:latin typeface="+mn-lt"/>
              </a:rPr>
              <a:t>Progetto </a:t>
            </a:r>
            <a:r>
              <a:rPr lang="it-IT" altLang="it-IT" sz="1300" b="1" i="1" dirty="0">
                <a:solidFill>
                  <a:srgbClr val="385D8A"/>
                </a:solidFill>
                <a:latin typeface="+mn-lt"/>
              </a:rPr>
              <a:t>Le parole dell’arte</a:t>
            </a:r>
          </a:p>
          <a:p>
            <a:pPr>
              <a:defRPr/>
            </a:pPr>
            <a:r>
              <a:rPr lang="it-IT" sz="1300" b="1" dirty="0">
                <a:solidFill>
                  <a:srgbClr val="385D8A"/>
                </a:solidFill>
                <a:latin typeface="+mn-lt"/>
              </a:rPr>
              <a:t>Progetto </a:t>
            </a:r>
            <a:r>
              <a:rPr lang="it-IT" sz="1300" b="1" i="1" dirty="0">
                <a:solidFill>
                  <a:srgbClr val="385D8A"/>
                </a:solidFill>
                <a:latin typeface="+mn-lt"/>
              </a:rPr>
              <a:t>Il questionario come strumento di valutazione</a:t>
            </a:r>
            <a:endParaRPr lang="it-IT" altLang="it-IT" sz="1300" b="1" dirty="0">
              <a:solidFill>
                <a:srgbClr val="385D8A"/>
              </a:solidFill>
              <a:latin typeface="+mn-lt"/>
            </a:endParaRPr>
          </a:p>
          <a:p>
            <a:pPr>
              <a:defRPr/>
            </a:pPr>
            <a:r>
              <a:rPr lang="it-IT" altLang="it-IT" sz="1300" b="1" dirty="0">
                <a:solidFill>
                  <a:srgbClr val="385D8A"/>
                </a:solidFill>
                <a:latin typeface="+mn-lt"/>
              </a:rPr>
              <a:t>Progetto </a:t>
            </a:r>
            <a:r>
              <a:rPr lang="it-IT" altLang="it-IT" sz="1300" b="1" i="1" dirty="0">
                <a:solidFill>
                  <a:srgbClr val="385D8A"/>
                </a:solidFill>
                <a:latin typeface="+mn-lt"/>
              </a:rPr>
              <a:t>Formazione Tutor</a:t>
            </a:r>
          </a:p>
          <a:p>
            <a:pPr>
              <a:defRPr/>
            </a:pPr>
            <a:r>
              <a:rPr lang="it-IT" altLang="it-IT" sz="1300" b="1" dirty="0">
                <a:solidFill>
                  <a:srgbClr val="385D8A"/>
                </a:solidFill>
                <a:latin typeface="+mn-lt"/>
              </a:rPr>
              <a:t>Progetto </a:t>
            </a:r>
            <a:r>
              <a:rPr lang="it-IT" altLang="it-IT" sz="1300" b="1" i="1" dirty="0">
                <a:solidFill>
                  <a:srgbClr val="385D8A"/>
                </a:solidFill>
                <a:latin typeface="+mn-lt"/>
              </a:rPr>
              <a:t>Mediazione culturale</a:t>
            </a:r>
          </a:p>
          <a:p>
            <a:pPr>
              <a:defRPr/>
            </a:pPr>
            <a:r>
              <a:rPr lang="it-IT" altLang="it-IT" sz="1300" b="1" dirty="0">
                <a:solidFill>
                  <a:srgbClr val="385D8A"/>
                </a:solidFill>
                <a:latin typeface="+mn-lt"/>
              </a:rPr>
              <a:t>Progetto </a:t>
            </a:r>
            <a:r>
              <a:rPr lang="it-IT" altLang="it-IT" sz="1300" b="1" i="1" dirty="0">
                <a:solidFill>
                  <a:srgbClr val="385D8A"/>
                </a:solidFill>
                <a:latin typeface="+mn-lt"/>
              </a:rPr>
              <a:t>Attività di ricerca laboratoriale di Matematica e Fisica</a:t>
            </a:r>
          </a:p>
          <a:p>
            <a:pPr>
              <a:defRPr/>
            </a:pPr>
            <a:r>
              <a:rPr lang="it-IT" altLang="it-IT" sz="1300" b="1" dirty="0">
                <a:solidFill>
                  <a:srgbClr val="385D8A"/>
                </a:solidFill>
                <a:latin typeface="+mn-lt"/>
              </a:rPr>
              <a:t>Progetto </a:t>
            </a:r>
            <a:r>
              <a:rPr lang="it-IT" altLang="it-IT" sz="1300" b="1" i="1" dirty="0">
                <a:solidFill>
                  <a:srgbClr val="385D8A"/>
                </a:solidFill>
                <a:latin typeface="+mn-lt"/>
              </a:rPr>
              <a:t>Biologia molecolare</a:t>
            </a:r>
          </a:p>
          <a:p>
            <a:pPr>
              <a:defRPr/>
            </a:pPr>
            <a:r>
              <a:rPr lang="it-IT" altLang="it-IT" sz="1300" b="1" dirty="0">
                <a:solidFill>
                  <a:srgbClr val="385D8A"/>
                </a:solidFill>
                <a:latin typeface="+mn-lt"/>
              </a:rPr>
              <a:t>Progetto </a:t>
            </a:r>
            <a:r>
              <a:rPr lang="it-IT" altLang="it-IT" sz="1300" b="1" i="1" dirty="0">
                <a:solidFill>
                  <a:srgbClr val="385D8A"/>
                </a:solidFill>
                <a:latin typeface="+mn-lt"/>
              </a:rPr>
              <a:t>Aria pulita 3 </a:t>
            </a:r>
            <a:r>
              <a:rPr lang="it-IT" altLang="it-IT" sz="1300" b="1" dirty="0">
                <a:solidFill>
                  <a:srgbClr val="385D8A"/>
                </a:solidFill>
                <a:latin typeface="+mn-lt"/>
              </a:rPr>
              <a:t> </a:t>
            </a:r>
          </a:p>
          <a:p>
            <a:pPr>
              <a:defRPr/>
            </a:pPr>
            <a:r>
              <a:rPr lang="it-IT" altLang="it-IT" sz="1300" b="1" dirty="0">
                <a:solidFill>
                  <a:srgbClr val="385D8A"/>
                </a:solidFill>
                <a:latin typeface="+mn-lt"/>
              </a:rPr>
              <a:t>Laboratorio </a:t>
            </a:r>
            <a:r>
              <a:rPr lang="it-IT" altLang="it-IT" sz="1300" b="1" i="1" dirty="0">
                <a:solidFill>
                  <a:srgbClr val="385D8A"/>
                </a:solidFill>
                <a:latin typeface="+mn-lt"/>
              </a:rPr>
              <a:t>Mondialità consapevole</a:t>
            </a:r>
          </a:p>
          <a:p>
            <a:pPr>
              <a:defRPr/>
            </a:pPr>
            <a:r>
              <a:rPr lang="it-IT" altLang="it-IT" sz="1300" b="1" dirty="0">
                <a:solidFill>
                  <a:srgbClr val="385D8A"/>
                </a:solidFill>
                <a:latin typeface="+mn-lt"/>
              </a:rPr>
              <a:t>Progetto </a:t>
            </a:r>
            <a:r>
              <a:rPr lang="it-IT" altLang="it-IT" sz="1300" b="1" i="1" dirty="0">
                <a:solidFill>
                  <a:srgbClr val="385D8A"/>
                </a:solidFill>
                <a:latin typeface="+mn-lt"/>
              </a:rPr>
              <a:t>LIFE BIOREST </a:t>
            </a:r>
            <a:r>
              <a:rPr lang="it-IT" altLang="it-IT" sz="1300" b="1" dirty="0">
                <a:solidFill>
                  <a:srgbClr val="385D8A"/>
                </a:solidFill>
                <a:latin typeface="+mn-lt"/>
              </a:rPr>
              <a:t>(</a:t>
            </a:r>
            <a:r>
              <a:rPr lang="it-IT" altLang="it-IT" sz="1300" b="1" dirty="0" err="1">
                <a:solidFill>
                  <a:srgbClr val="385D8A"/>
                </a:solidFill>
                <a:latin typeface="+mn-lt"/>
              </a:rPr>
              <a:t>Biorisanamento</a:t>
            </a:r>
            <a:r>
              <a:rPr lang="it-IT" altLang="it-IT" sz="1300" b="1" dirty="0">
                <a:solidFill>
                  <a:srgbClr val="385D8A"/>
                </a:solidFill>
                <a:latin typeface="+mn-lt"/>
              </a:rPr>
              <a:t>, </a:t>
            </a:r>
            <a:r>
              <a:rPr lang="it-IT" altLang="it-IT" sz="1300" b="1" dirty="0" err="1">
                <a:solidFill>
                  <a:srgbClr val="385D8A"/>
                </a:solidFill>
                <a:latin typeface="+mn-lt"/>
              </a:rPr>
              <a:t>Rivegetazione</a:t>
            </a:r>
            <a:r>
              <a:rPr lang="it-IT" altLang="it-IT" sz="1300" b="1" dirty="0">
                <a:solidFill>
                  <a:srgbClr val="385D8A"/>
                </a:solidFill>
                <a:latin typeface="+mn-lt"/>
              </a:rPr>
              <a:t> e Recupero ambientale) </a:t>
            </a:r>
          </a:p>
          <a:p>
            <a:pPr>
              <a:defRPr/>
            </a:pPr>
            <a:r>
              <a:rPr lang="it-IT" altLang="it-IT" sz="1300" b="1" dirty="0">
                <a:solidFill>
                  <a:srgbClr val="385D8A"/>
                </a:solidFill>
                <a:latin typeface="+mn-lt"/>
              </a:rPr>
              <a:t>Progetto </a:t>
            </a:r>
            <a:r>
              <a:rPr lang="it-IT" altLang="it-IT" sz="1300" b="1" i="1" dirty="0">
                <a:solidFill>
                  <a:srgbClr val="385D8A"/>
                </a:solidFill>
                <a:latin typeface="+mn-lt"/>
              </a:rPr>
              <a:t>Giovani e genere. Discriminazione femminile in ambito professionale</a:t>
            </a:r>
          </a:p>
          <a:p>
            <a:pPr>
              <a:defRPr/>
            </a:pPr>
            <a:r>
              <a:rPr lang="it-IT" altLang="it-IT" sz="1300" b="1" dirty="0">
                <a:solidFill>
                  <a:srgbClr val="385D8A"/>
                </a:solidFill>
                <a:latin typeface="+mn-lt"/>
              </a:rPr>
              <a:t>Progetto </a:t>
            </a:r>
            <a:r>
              <a:rPr lang="it-IT" altLang="it-IT" sz="1300" b="1" i="1" dirty="0" err="1">
                <a:solidFill>
                  <a:srgbClr val="385D8A"/>
                </a:solidFill>
                <a:latin typeface="+mn-lt"/>
              </a:rPr>
              <a:t>GenerAZIONE</a:t>
            </a:r>
            <a:r>
              <a:rPr lang="it-IT" altLang="it-IT" sz="1300" b="1" i="1" dirty="0">
                <a:solidFill>
                  <a:srgbClr val="385D8A"/>
                </a:solidFill>
                <a:latin typeface="+mn-lt"/>
              </a:rPr>
              <a:t> creativa 2017</a:t>
            </a:r>
            <a:endParaRPr lang="it-IT" altLang="it-IT" sz="1300" b="1" dirty="0">
              <a:solidFill>
                <a:srgbClr val="385D8A"/>
              </a:solidFill>
              <a:latin typeface="+mn-lt"/>
            </a:endParaRPr>
          </a:p>
          <a:p>
            <a:pPr>
              <a:defRPr/>
            </a:pPr>
            <a:r>
              <a:rPr lang="it-IT" altLang="it-IT" sz="1300" b="1" dirty="0">
                <a:solidFill>
                  <a:srgbClr val="385D8A"/>
                </a:solidFill>
                <a:latin typeface="+mn-lt"/>
              </a:rPr>
              <a:t>Progetto </a:t>
            </a:r>
            <a:r>
              <a:rPr lang="it-IT" altLang="it-IT" sz="1300" b="1" i="1" dirty="0">
                <a:solidFill>
                  <a:srgbClr val="385D8A"/>
                </a:solidFill>
                <a:latin typeface="+mn-lt"/>
              </a:rPr>
              <a:t>La ricerca applicata alla probiotica</a:t>
            </a:r>
          </a:p>
          <a:p>
            <a:pPr>
              <a:defRPr/>
            </a:pPr>
            <a:r>
              <a:rPr lang="it-IT" altLang="it-IT" sz="1300" b="1" dirty="0">
                <a:solidFill>
                  <a:srgbClr val="385D8A"/>
                </a:solidFill>
                <a:latin typeface="+mn-lt"/>
              </a:rPr>
              <a:t>Progetto di Formazione Civica </a:t>
            </a:r>
            <a:r>
              <a:rPr lang="it-IT" altLang="it-IT" sz="1300" b="1" i="1" dirty="0" err="1">
                <a:solidFill>
                  <a:srgbClr val="385D8A"/>
                </a:solidFill>
                <a:latin typeface="+mn-lt"/>
              </a:rPr>
              <a:t>Cives</a:t>
            </a:r>
            <a:endParaRPr lang="it-IT" altLang="it-IT" sz="1300" b="1" dirty="0">
              <a:solidFill>
                <a:srgbClr val="385D8A"/>
              </a:solidFill>
              <a:latin typeface="+mn-lt"/>
            </a:endParaRPr>
          </a:p>
          <a:p>
            <a:pPr>
              <a:defRPr/>
            </a:pPr>
            <a:r>
              <a:rPr lang="it-IT" altLang="it-IT" sz="1300" b="1" i="1" dirty="0">
                <a:solidFill>
                  <a:srgbClr val="385D8A"/>
                </a:solidFill>
                <a:latin typeface="+mn-lt"/>
              </a:rPr>
              <a:t>Summer Experience - Corso di Laurea Economia aziendale</a:t>
            </a:r>
          </a:p>
          <a:p>
            <a:pPr>
              <a:defRPr/>
            </a:pPr>
            <a:r>
              <a:rPr lang="it-IT" altLang="it-IT" sz="1300" b="1" i="1" dirty="0">
                <a:solidFill>
                  <a:srgbClr val="385D8A"/>
                </a:solidFill>
                <a:latin typeface="+mn-lt"/>
              </a:rPr>
              <a:t>Summer Experience - Corso di Laurea in Scienze e Tecnologie Alimentar</a:t>
            </a:r>
            <a:r>
              <a:rPr lang="it-IT" altLang="it-IT" sz="1300" b="1" dirty="0">
                <a:solidFill>
                  <a:srgbClr val="385D8A"/>
                </a:solidFill>
                <a:latin typeface="+mn-lt"/>
              </a:rPr>
              <a:t>i</a:t>
            </a:r>
          </a:p>
          <a:p>
            <a:pPr>
              <a:defRPr/>
            </a:pPr>
            <a:r>
              <a:rPr lang="it-IT" altLang="it-IT" sz="1300" b="1" dirty="0">
                <a:solidFill>
                  <a:srgbClr val="385D8A"/>
                </a:solidFill>
                <a:latin typeface="+mn-lt"/>
              </a:rPr>
              <a:t>Progetto </a:t>
            </a:r>
            <a:r>
              <a:rPr lang="it-IT" altLang="it-IT" sz="1300" b="1" i="1" dirty="0">
                <a:solidFill>
                  <a:srgbClr val="385D8A"/>
                </a:solidFill>
                <a:latin typeface="+mn-lt"/>
              </a:rPr>
              <a:t>BE SMART! Young Startupper </a:t>
            </a:r>
            <a:r>
              <a:rPr lang="it-IT" altLang="it-IT" sz="1300" b="1" i="1" dirty="0" err="1">
                <a:solidFill>
                  <a:srgbClr val="385D8A"/>
                </a:solidFill>
                <a:latin typeface="+mn-lt"/>
              </a:rPr>
              <a:t>Competition</a:t>
            </a:r>
            <a:endParaRPr lang="it-IT" altLang="it-IT" sz="1300" b="1" i="1" dirty="0">
              <a:solidFill>
                <a:srgbClr val="385D8A"/>
              </a:solidFill>
              <a:latin typeface="+mn-lt"/>
            </a:endParaRPr>
          </a:p>
          <a:p>
            <a:pPr>
              <a:defRPr/>
            </a:pPr>
            <a:r>
              <a:rPr lang="it-IT" altLang="it-IT" sz="1300" b="1" dirty="0">
                <a:solidFill>
                  <a:srgbClr val="385D8A"/>
                </a:solidFill>
                <a:latin typeface="+mn-lt"/>
              </a:rPr>
              <a:t>Progetto </a:t>
            </a:r>
            <a:r>
              <a:rPr lang="it-IT" altLang="it-IT" sz="1300" b="1" i="1" dirty="0">
                <a:solidFill>
                  <a:srgbClr val="385D8A"/>
                </a:solidFill>
                <a:latin typeface="+mn-lt"/>
              </a:rPr>
              <a:t>Sport individuali tra teoria e tecnica</a:t>
            </a:r>
          </a:p>
        </p:txBody>
      </p:sp>
    </p:spTree>
    <p:extLst>
      <p:ext uri="{BB962C8B-B14F-4D97-AF65-F5344CB8AC3E}">
        <p14:creationId xmlns:p14="http://schemas.microsoft.com/office/powerpoint/2010/main" val="2758015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CAF3DE5E-D909-453F-9949-D6FDC923091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Michele Faldi - Università Cattolica del S. Cuore - Alternanza scuola-lavoro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9C811E01-75A5-4752-AB06-A0B608A6195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2</a:t>
            </a:fld>
            <a:endParaRPr lang="it-IT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9144000" cy="5073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Shape 62"/>
          <p:cNvSpPr txBox="1">
            <a:spLocks/>
          </p:cNvSpPr>
          <p:nvPr/>
        </p:nvSpPr>
        <p:spPr>
          <a:xfrm>
            <a:off x="984851" y="5073925"/>
            <a:ext cx="7026539" cy="10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Font typeface="Open Sans"/>
              <a:buNone/>
            </a:pPr>
            <a:r>
              <a:rPr lang="it-IT" sz="2000" b="1" spc="-150" dirty="0" smtClean="0">
                <a:solidFill>
                  <a:srgbClr val="FFDD48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Poca osservazione e molto ragionamento conducono all’errore. Molta osservazione e poco ragionamento conducono alla verità</a:t>
            </a:r>
          </a:p>
          <a:p>
            <a:pPr marL="0" indent="0" algn="r">
              <a:buFont typeface="Open Sans"/>
              <a:buNone/>
            </a:pPr>
            <a:r>
              <a:rPr lang="it-IT" sz="2000" i="1" spc="-150" dirty="0" smtClean="0">
                <a:solidFill>
                  <a:srgbClr val="002060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Alexis </a:t>
            </a:r>
            <a:r>
              <a:rPr lang="it-IT" sz="2000" i="1" spc="-150" dirty="0" err="1" smtClean="0">
                <a:solidFill>
                  <a:srgbClr val="002060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Carrel</a:t>
            </a:r>
            <a:endParaRPr lang="it-IT" sz="2000" i="1" spc="-150" dirty="0">
              <a:solidFill>
                <a:srgbClr val="002060"/>
              </a:solidFill>
              <a:highlight>
                <a:srgbClr val="FFFFFF"/>
              </a:highlight>
              <a:latin typeface="+mj-lt"/>
              <a:ea typeface="Oswald"/>
              <a:cs typeface="Oswald"/>
              <a:sym typeface="Oswald"/>
            </a:endParaRPr>
          </a:p>
        </p:txBody>
      </p:sp>
    </p:spTree>
    <p:extLst>
      <p:ext uri="{BB962C8B-B14F-4D97-AF65-F5344CB8AC3E}">
        <p14:creationId xmlns:p14="http://schemas.microsoft.com/office/powerpoint/2010/main" val="1388937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3. EMPOWERMENT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96943329-DF78-449F-9CD2-97F0093264C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Michele Faldi - Università Cattolica del S. Cuore - Alternanza scuola-lavoro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D7583B8F-319B-415A-8E1D-DB6FDF9B91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20</a:t>
            </a:fld>
            <a:endParaRPr lang="it-IT"/>
          </a:p>
        </p:txBody>
      </p:sp>
      <p:sp>
        <p:nvSpPr>
          <p:cNvPr id="6" name="Segnaposto contenuto 4"/>
          <p:cNvSpPr txBox="1">
            <a:spLocks/>
          </p:cNvSpPr>
          <p:nvPr/>
        </p:nvSpPr>
        <p:spPr bwMode="auto">
          <a:xfrm>
            <a:off x="554038" y="2060575"/>
            <a:ext cx="7920037" cy="381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altLang="it-IT" sz="20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</a:rPr>
              <a:t>I maestri sono buoni maestri, cioè insegnano meglio che possono il mestiere agli apprendisti. </a:t>
            </a: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it-IT" altLang="it-IT" sz="2000" b="0" i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itchFamily="34" charset="0"/>
            </a:endParaRP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altLang="it-IT" sz="20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</a:rPr>
              <a:t>E danno ai loro apprendisti le migliori cure possibili al solo fine che questi siano nel miglior modo e nel più breve tempo possibile talmente buoni operai da non avere più bisogno di maestri.</a:t>
            </a: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it-IT" altLang="it-IT" sz="2000" b="0" i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itchFamily="34" charset="0"/>
            </a:endParaRP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altLang="it-IT" sz="20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</a:rPr>
              <a:t>Ed essi sono veramente felici quando i loro apprendisti diventano operai migliori di loro, perché sono i maestri e non i rivali dei loro apprendisti</a:t>
            </a: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it-IT" altLang="it-IT" sz="2000" b="0" i="1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</a:endParaRPr>
          </a:p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alt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</a:rPr>
              <a:t>Charles </a:t>
            </a:r>
            <a:r>
              <a:rPr kumimoji="0" lang="it-IT" altLang="it-IT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</a:rPr>
              <a:t>Peguy</a:t>
            </a:r>
            <a:r>
              <a:rPr kumimoji="0" lang="it-IT" alt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</a:rPr>
              <a:t>, Marcel (1898)</a:t>
            </a:r>
          </a:p>
        </p:txBody>
      </p:sp>
    </p:spTree>
    <p:extLst>
      <p:ext uri="{BB962C8B-B14F-4D97-AF65-F5344CB8AC3E}">
        <p14:creationId xmlns:p14="http://schemas.microsoft.com/office/powerpoint/2010/main" val="114481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4</a:t>
            </a:r>
            <a:r>
              <a:rPr lang="it-IT" dirty="0" smtClean="0"/>
              <a:t>. CO-PROGETTAZIONE</a:t>
            </a:r>
            <a:endParaRPr dirty="0"/>
          </a:p>
        </p:txBody>
      </p:sp>
      <p:sp>
        <p:nvSpPr>
          <p:cNvPr id="84" name="Shape 84"/>
          <p:cNvSpPr txBox="1">
            <a:spLocks noGrp="1"/>
          </p:cNvSpPr>
          <p:nvPr>
            <p:ph type="body" idx="4294967295"/>
          </p:nvPr>
        </p:nvSpPr>
        <p:spPr>
          <a:xfrm>
            <a:off x="726750" y="1600199"/>
            <a:ext cx="7690500" cy="410440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8100" indent="0">
              <a:buNone/>
              <a:defRPr/>
            </a:pPr>
            <a:r>
              <a:rPr lang="it-IT" sz="2000" b="1" dirty="0" smtClean="0">
                <a:solidFill>
                  <a:srgbClr val="002060"/>
                </a:solidFill>
                <a:latin typeface="+mn-lt"/>
              </a:rPr>
              <a:t>Nella </a:t>
            </a:r>
            <a:r>
              <a:rPr lang="it-IT" sz="2000" b="1" dirty="0">
                <a:solidFill>
                  <a:srgbClr val="002060"/>
                </a:solidFill>
                <a:latin typeface="+mn-lt"/>
              </a:rPr>
              <a:t>definizione dei progetti il focus deve essere su:</a:t>
            </a:r>
          </a:p>
          <a:p>
            <a:pPr>
              <a:defRPr/>
            </a:pPr>
            <a:endParaRPr lang="it-IT" sz="2000" b="1" dirty="0">
              <a:solidFill>
                <a:srgbClr val="385D8A"/>
              </a:solidFill>
              <a:latin typeface="+mn-lt"/>
            </a:endParaRPr>
          </a:p>
          <a:p>
            <a:pPr marL="342900" indent="-342900">
              <a:buClr>
                <a:srgbClr val="D8A915"/>
              </a:buClr>
              <a:buFont typeface="Wingdings" pitchFamily="2" charset="2"/>
              <a:buChar char="ü"/>
              <a:defRPr/>
            </a:pPr>
            <a:r>
              <a:rPr lang="it-IT" sz="1800" dirty="0">
                <a:solidFill>
                  <a:srgbClr val="385D8A"/>
                </a:solidFill>
                <a:latin typeface="+mn-lt"/>
              </a:rPr>
              <a:t>Contenuti (tramite il coinvolgimento di docenti ed esperti)</a:t>
            </a:r>
          </a:p>
          <a:p>
            <a:pPr marL="38100" indent="0">
              <a:buClr>
                <a:srgbClr val="D8A915"/>
              </a:buClr>
              <a:buNone/>
              <a:defRPr/>
            </a:pPr>
            <a:endParaRPr lang="it-IT" sz="1800" dirty="0">
              <a:solidFill>
                <a:srgbClr val="385D8A"/>
              </a:solidFill>
              <a:latin typeface="+mn-lt"/>
            </a:endParaRPr>
          </a:p>
          <a:p>
            <a:pPr marL="342900" indent="-342900">
              <a:buClr>
                <a:srgbClr val="D8A915"/>
              </a:buClr>
              <a:buFont typeface="Wingdings" pitchFamily="2" charset="2"/>
              <a:buChar char="ü"/>
              <a:defRPr/>
            </a:pPr>
            <a:r>
              <a:rPr lang="it-IT" sz="1800" dirty="0">
                <a:solidFill>
                  <a:srgbClr val="385D8A"/>
                </a:solidFill>
                <a:latin typeface="+mn-lt"/>
              </a:rPr>
              <a:t>Flessibilità dei percorsi (con attenzione alla provenienza degli studenti e </a:t>
            </a:r>
            <a:r>
              <a:rPr lang="it-IT" sz="1800" i="1" dirty="0" err="1">
                <a:solidFill>
                  <a:srgbClr val="385D8A"/>
                </a:solidFill>
                <a:latin typeface="+mn-lt"/>
              </a:rPr>
              <a:t>matching</a:t>
            </a:r>
            <a:r>
              <a:rPr lang="it-IT" sz="1800" dirty="0">
                <a:solidFill>
                  <a:srgbClr val="385D8A"/>
                </a:solidFill>
                <a:latin typeface="+mn-lt"/>
              </a:rPr>
              <a:t> tra domanda e offerta)</a:t>
            </a:r>
          </a:p>
          <a:p>
            <a:pPr marL="0" indent="0">
              <a:buClr>
                <a:srgbClr val="D8A915"/>
              </a:buClr>
              <a:buNone/>
              <a:defRPr/>
            </a:pPr>
            <a:endParaRPr lang="it-IT" sz="1800" dirty="0">
              <a:solidFill>
                <a:srgbClr val="385D8A"/>
              </a:solidFill>
              <a:latin typeface="+mn-lt"/>
            </a:endParaRPr>
          </a:p>
          <a:p>
            <a:pPr marL="342900" indent="-342900">
              <a:buClr>
                <a:srgbClr val="D8A915"/>
              </a:buClr>
              <a:buFont typeface="Wingdings" pitchFamily="2" charset="2"/>
              <a:buChar char="ü"/>
              <a:defRPr/>
            </a:pPr>
            <a:r>
              <a:rPr lang="it-IT" sz="1800" dirty="0">
                <a:solidFill>
                  <a:srgbClr val="385D8A"/>
                </a:solidFill>
                <a:latin typeface="+mn-lt"/>
              </a:rPr>
              <a:t>Condivisione di obiettivi e </a:t>
            </a:r>
            <a:r>
              <a:rPr lang="it-IT" sz="1800" dirty="0" smtClean="0">
                <a:solidFill>
                  <a:srgbClr val="385D8A"/>
                </a:solidFill>
                <a:latin typeface="+mn-lt"/>
              </a:rPr>
              <a:t>strumenti</a:t>
            </a:r>
          </a:p>
          <a:p>
            <a:pPr marL="0" indent="0">
              <a:buClr>
                <a:srgbClr val="D8A915"/>
              </a:buClr>
              <a:buNone/>
              <a:defRPr/>
            </a:pPr>
            <a:endParaRPr lang="it-IT" sz="1800" dirty="0">
              <a:solidFill>
                <a:srgbClr val="385D8A"/>
              </a:solidFill>
              <a:latin typeface="+mn-lt"/>
            </a:endParaRPr>
          </a:p>
          <a:p>
            <a:pPr marL="0" indent="0">
              <a:buClr>
                <a:srgbClr val="D8A915"/>
              </a:buClr>
              <a:buNone/>
              <a:defRPr/>
            </a:pPr>
            <a:r>
              <a:rPr lang="it-IT" sz="1800" dirty="0" smtClean="0">
                <a:solidFill>
                  <a:srgbClr val="385D8A"/>
                </a:solidFill>
                <a:latin typeface="+mn-lt"/>
              </a:rPr>
              <a:t> </a:t>
            </a:r>
            <a:endParaRPr lang="it-IT" sz="1800" dirty="0">
              <a:solidFill>
                <a:srgbClr val="385D8A"/>
              </a:solidFill>
              <a:latin typeface="+mn-lt"/>
            </a:endParaRPr>
          </a:p>
          <a:p>
            <a:pPr marL="38100" indent="0">
              <a:buClr>
                <a:srgbClr val="D8A915"/>
              </a:buClr>
              <a:buNone/>
              <a:defRPr/>
            </a:pPr>
            <a:r>
              <a:rPr lang="it-IT" sz="2000" b="1" dirty="0" smtClean="0">
                <a:solidFill>
                  <a:srgbClr val="002060"/>
                </a:solidFill>
                <a:latin typeface="+mn-lt"/>
              </a:rPr>
              <a:t>Esperienza </a:t>
            </a:r>
            <a:r>
              <a:rPr lang="it-IT" sz="2000" b="1" dirty="0">
                <a:solidFill>
                  <a:srgbClr val="002060"/>
                </a:solidFill>
                <a:latin typeface="+mn-lt"/>
              </a:rPr>
              <a:t>integrata con il percorso formativo dello studente 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96943329-DF78-449F-9CD2-97F0093264C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Michele Faldi - Università Cattolica del S. Cuore - Alternanza scuola-lavoro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D7583B8F-319B-415A-8E1D-DB6FDF9B91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9098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5. VALUTAZIONE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96943329-DF78-449F-9CD2-97F0093264C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Michele Faldi - Università Cattolica del S. Cuore - Alternanza scuola-lavoro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D7583B8F-319B-415A-8E1D-DB6FDF9B91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22</a:t>
            </a:fld>
            <a:endParaRPr lang="it-IT"/>
          </a:p>
        </p:txBody>
      </p:sp>
      <p:pic>
        <p:nvPicPr>
          <p:cNvPr id="6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58"/>
          <a:stretch>
            <a:fillRect/>
          </a:stretch>
        </p:blipFill>
        <p:spPr bwMode="auto">
          <a:xfrm>
            <a:off x="180975" y="1625167"/>
            <a:ext cx="3201988" cy="448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magin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08"/>
          <a:stretch>
            <a:fillRect/>
          </a:stretch>
        </p:blipFill>
        <p:spPr bwMode="auto">
          <a:xfrm>
            <a:off x="3544166" y="1116013"/>
            <a:ext cx="5426075" cy="4993842"/>
          </a:xfrm>
          <a:prstGeom prst="rect">
            <a:avLst/>
          </a:prstGeom>
          <a:noFill/>
          <a:ln w="38100">
            <a:solidFill>
              <a:srgbClr val="D8A91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4955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8DE5787B-EFD1-42D4-A8BB-67555591859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Michele Faldi - Università Cattolica del S. Cuore - Alternanza scuola-lavoro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0B01BE90-CD34-4942-9F1C-232F0CCD7B2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it-IT" smtClean="0">
                <a:solidFill>
                  <a:srgbClr val="FFFFFF"/>
                </a:solidFill>
              </a:rPr>
              <a:pPr/>
              <a:t>23</a:t>
            </a:fld>
            <a:endParaRPr lang="it-IT" dirty="0">
              <a:solidFill>
                <a:srgbClr val="FFFFFF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" y="290656"/>
            <a:ext cx="2292350" cy="439564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950" y="473940"/>
            <a:ext cx="1647825" cy="3744769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219218"/>
            <a:ext cx="2085975" cy="3479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7638" y="188913"/>
            <a:ext cx="2508250" cy="1670986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7638" y="2047009"/>
            <a:ext cx="2347912" cy="1901536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3541" y="4135582"/>
            <a:ext cx="4112347" cy="2067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62" y="4925003"/>
            <a:ext cx="4381355" cy="1278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151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311685" y="2948209"/>
            <a:ext cx="6993123" cy="30851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it-IT" altLang="it-IT" b="1" dirty="0">
                <a:solidFill>
                  <a:schemeClr val="bg1"/>
                </a:solidFill>
              </a:rPr>
              <a:t>Mamma dice sempre che la vita </a:t>
            </a:r>
            <a:r>
              <a:rPr lang="it-IT" altLang="it-IT" b="1" dirty="0" smtClean="0">
                <a:solidFill>
                  <a:schemeClr val="bg1"/>
                </a:solidFill>
              </a:rPr>
              <a:t>è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b="1" dirty="0" smtClean="0">
                <a:solidFill>
                  <a:schemeClr val="bg1"/>
                </a:solidFill>
              </a:rPr>
              <a:t>come </a:t>
            </a:r>
            <a:r>
              <a:rPr lang="it-IT" altLang="it-IT" b="1" dirty="0">
                <a:solidFill>
                  <a:schemeClr val="bg1"/>
                </a:solidFill>
              </a:rPr>
              <a:t>una scatola </a:t>
            </a:r>
            <a:r>
              <a:rPr lang="it-IT" altLang="it-IT" b="1" dirty="0" smtClean="0">
                <a:solidFill>
                  <a:schemeClr val="bg1"/>
                </a:solidFill>
              </a:rPr>
              <a:t>di cioccolatini.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b="1" dirty="0" smtClean="0">
                <a:solidFill>
                  <a:schemeClr val="bg1"/>
                </a:solidFill>
              </a:rPr>
              <a:t>Non </a:t>
            </a:r>
            <a:r>
              <a:rPr lang="it-IT" altLang="it-IT" b="1" dirty="0">
                <a:solidFill>
                  <a:schemeClr val="bg1"/>
                </a:solidFill>
              </a:rPr>
              <a:t>sai </a:t>
            </a:r>
            <a:r>
              <a:rPr lang="it-IT" altLang="it-IT" b="1" dirty="0" smtClean="0">
                <a:solidFill>
                  <a:schemeClr val="bg1"/>
                </a:solidFill>
              </a:rPr>
              <a:t>mai quello </a:t>
            </a:r>
            <a:r>
              <a:rPr lang="it-IT" altLang="it-IT" b="1" dirty="0">
                <a:solidFill>
                  <a:schemeClr val="bg1"/>
                </a:solidFill>
              </a:rPr>
              <a:t>che ti </a:t>
            </a:r>
            <a:r>
              <a:rPr lang="it-IT" altLang="it-IT" b="1" dirty="0" smtClean="0">
                <a:solidFill>
                  <a:schemeClr val="bg1"/>
                </a:solidFill>
              </a:rPr>
              <a:t>capita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b="1" dirty="0">
              <a:solidFill>
                <a:schemeClr val="bg1"/>
              </a:solidFill>
            </a:endParaRPr>
          </a:p>
          <a:p>
            <a:pPr algn="r">
              <a:spcBef>
                <a:spcPct val="0"/>
              </a:spcBef>
              <a:buFontTx/>
              <a:buNone/>
            </a:pPr>
            <a:r>
              <a:rPr lang="it-IT" altLang="it-IT" i="1" dirty="0" smtClean="0">
                <a:solidFill>
                  <a:schemeClr val="bg1"/>
                </a:solidFill>
              </a:rPr>
              <a:t>Forrest </a:t>
            </a:r>
            <a:r>
              <a:rPr lang="it-IT" altLang="it-IT" i="1" dirty="0" err="1" smtClean="0">
                <a:solidFill>
                  <a:schemeClr val="bg1"/>
                </a:solidFill>
              </a:rPr>
              <a:t>Gump</a:t>
            </a:r>
            <a:r>
              <a:rPr lang="it-IT" altLang="it-IT" b="1" dirty="0">
                <a:solidFill>
                  <a:schemeClr val="bg1"/>
                </a:solidFill>
              </a:rPr>
              <a:t>	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69196703-D7F5-47B6-80F3-7ED3F1ED648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smtClean="0"/>
              <a:t>Michele Faldi - Università Cattolica del S. Cuore - Alternanza scuola-lavoro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A6577C3E-C9C2-40AB-BEA7-AE2DE4ECFDE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2819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8DE5787B-EFD1-42D4-A8BB-67555591859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Michele Faldi - Università Cattolica del S. Cuore - Alternanza scuola-lavoro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0B01BE90-CD34-4942-9F1C-232F0CCD7B2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it-IT" smtClean="0">
                <a:solidFill>
                  <a:srgbClr val="FFFFFF"/>
                </a:solidFill>
              </a:rPr>
              <a:pPr/>
              <a:t>25</a:t>
            </a:fld>
            <a:endParaRPr lang="it-IT" dirty="0">
              <a:solidFill>
                <a:srgbClr val="FFFFFF"/>
              </a:solidFill>
            </a:endParaRPr>
          </a:p>
        </p:txBody>
      </p:sp>
      <p:pic>
        <p:nvPicPr>
          <p:cNvPr id="5" name="Picture 2" descr="E:\Screenshot_2018-08-13 L’Alternanza in Cattolica Università Cattolica del Sacro Cuor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25" t="30013" r="25276" b="4721"/>
          <a:stretch>
            <a:fillRect/>
          </a:stretch>
        </p:blipFill>
        <p:spPr bwMode="auto">
          <a:xfrm>
            <a:off x="259773" y="976745"/>
            <a:ext cx="8634845" cy="5288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4377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85"/>
          <p:cNvSpPr/>
          <p:nvPr/>
        </p:nvSpPr>
        <p:spPr>
          <a:xfrm>
            <a:off x="784450" y="756050"/>
            <a:ext cx="7563423" cy="213467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 dirty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Oswald"/>
              </a:rPr>
              <a:t>THANKS</a:t>
            </a:r>
          </a:p>
        </p:txBody>
      </p:sp>
      <p:sp>
        <p:nvSpPr>
          <p:cNvPr id="286" name="Shape 286"/>
          <p:cNvSpPr txBox="1">
            <a:spLocks noGrp="1"/>
          </p:cNvSpPr>
          <p:nvPr>
            <p:ph type="subTitle" idx="4294967295"/>
          </p:nvPr>
        </p:nvSpPr>
        <p:spPr>
          <a:xfrm>
            <a:off x="693906" y="3075025"/>
            <a:ext cx="65937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4800" dirty="0">
                <a:solidFill>
                  <a:srgbClr val="FFDD48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Domande</a:t>
            </a:r>
            <a:r>
              <a:rPr lang="en" sz="4800" dirty="0">
                <a:solidFill>
                  <a:srgbClr val="FFDD48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?</a:t>
            </a:r>
            <a:endParaRPr sz="4800" dirty="0">
              <a:solidFill>
                <a:srgbClr val="FFDD48"/>
              </a:solidFill>
              <a:highlight>
                <a:srgbClr val="FFFFFF"/>
              </a:highlight>
              <a:latin typeface="+mj-lt"/>
              <a:ea typeface="Oswald"/>
              <a:cs typeface="Oswald"/>
              <a:sym typeface="Oswald"/>
            </a:endParaRPr>
          </a:p>
        </p:txBody>
      </p:sp>
      <p:sp>
        <p:nvSpPr>
          <p:cNvPr id="287" name="Shape 287"/>
          <p:cNvSpPr txBox="1">
            <a:spLocks noGrp="1"/>
          </p:cNvSpPr>
          <p:nvPr>
            <p:ph type="body" idx="4294967295"/>
          </p:nvPr>
        </p:nvSpPr>
        <p:spPr>
          <a:xfrm>
            <a:off x="685800" y="4935175"/>
            <a:ext cx="7611600" cy="14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>
                <a:solidFill>
                  <a:schemeClr val="bg1"/>
                </a:solidFill>
                <a:latin typeface="+mj-lt"/>
              </a:rPr>
              <a:t>Puoi trovarmi qui: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 smtClean="0">
                <a:solidFill>
                  <a:srgbClr val="00B0F0"/>
                </a:solidFill>
                <a:latin typeface="+mj-lt"/>
                <a:hlinkClick r:id="rId3"/>
              </a:rPr>
              <a:t>michele.faldi</a:t>
            </a:r>
            <a:r>
              <a:rPr lang="it-IT" sz="2400" dirty="0" smtClean="0">
                <a:solidFill>
                  <a:srgbClr val="00B0F0"/>
                </a:solidFill>
                <a:latin typeface="+mj-lt"/>
                <a:hlinkClick r:id="rId3"/>
              </a:rPr>
              <a:t>@unicatt.it</a:t>
            </a:r>
            <a:endParaRPr lang="it-IT" sz="2400" dirty="0" smtClean="0">
              <a:solidFill>
                <a:srgbClr val="00B0F0"/>
              </a:solidFill>
              <a:latin typeface="+mj-lt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it-IT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166EDF6A-44D3-490A-92C3-CA1569F8DAE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Michele Faldi - Università Cattolica del S. Cuore - Alternanza scuola-lavoro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69EBBCFC-94E9-433D-8020-7B490F6761D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26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8DE5787B-EFD1-42D4-A8BB-67555591859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Michele Faldi - Università Cattolica del S. Cuore - Alternanza scuola-lavoro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0B01BE90-CD34-4942-9F1C-232F0CCD7B2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it-IT" smtClean="0">
                <a:solidFill>
                  <a:srgbClr val="FFFFFF"/>
                </a:solidFill>
              </a:rPr>
              <a:pPr/>
              <a:t>3</a:t>
            </a:fld>
            <a:endParaRPr lang="it-IT" dirty="0">
              <a:solidFill>
                <a:srgbClr val="FFFFFF"/>
              </a:solidFill>
            </a:endParaRPr>
          </a:p>
        </p:txBody>
      </p:sp>
      <p:pic>
        <p:nvPicPr>
          <p:cNvPr id="7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1" t="3073" b="2155"/>
          <a:stretch>
            <a:fillRect/>
          </a:stretch>
        </p:blipFill>
        <p:spPr bwMode="auto">
          <a:xfrm>
            <a:off x="277813" y="634856"/>
            <a:ext cx="4387705" cy="5143500"/>
          </a:xfrm>
          <a:prstGeom prst="rect">
            <a:avLst/>
          </a:prstGeom>
          <a:noFill/>
          <a:ln w="28575">
            <a:solidFill>
              <a:srgbClr val="D8A91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Italia tra gli ultimi in Europa per numero di laureat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273" y="634856"/>
            <a:ext cx="3294063" cy="5143500"/>
          </a:xfrm>
          <a:prstGeom prst="rect">
            <a:avLst/>
          </a:prstGeom>
          <a:noFill/>
          <a:ln w="28575">
            <a:solidFill>
              <a:srgbClr val="D8A91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133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8DE5787B-EFD1-42D4-A8BB-67555591859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Michele Faldi - Università Cattolica del S. Cuore - Alternanza scuola-lavoro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0B01BE90-CD34-4942-9F1C-232F0CCD7B2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it-IT" smtClean="0">
                <a:solidFill>
                  <a:srgbClr val="FFFFFF"/>
                </a:solidFill>
              </a:rPr>
              <a:pPr/>
              <a:t>4</a:t>
            </a:fld>
            <a:endParaRPr lang="it-IT" dirty="0">
              <a:solidFill>
                <a:srgbClr val="FFFFFF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4691" y="196997"/>
            <a:ext cx="4824413" cy="163180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4"/>
          <a:srcRect r="7117" b="11634"/>
          <a:stretch/>
        </p:blipFill>
        <p:spPr bwMode="auto">
          <a:xfrm>
            <a:off x="5156200" y="1324265"/>
            <a:ext cx="3816350" cy="13366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8" y="1992602"/>
            <a:ext cx="3944648" cy="13779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F4D71"/>
                  </a:outerShdw>
                </a:effectLst>
              </a14:hiddenEffects>
            </a:ext>
          </a:extLst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2899065"/>
            <a:ext cx="4356100" cy="167805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F4D71"/>
                  </a:outerShdw>
                </a:effectLst>
              </a14:hiddenEffects>
            </a:ext>
          </a:extLst>
        </p:spPr>
      </p:pic>
      <p:pic>
        <p:nvPicPr>
          <p:cNvPr id="12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8" y="4752254"/>
            <a:ext cx="8864600" cy="12922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F4D71"/>
                  </a:outerShdw>
                </a:effectLst>
              </a14:hiddenEffects>
            </a:ext>
          </a:extLst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7" y="3583131"/>
            <a:ext cx="4121871" cy="993991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F4D71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8900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8DE5787B-EFD1-42D4-A8BB-67555591859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Michele Faldi - Università Cattolica del S. Cuore - Alternanza scuola-lavoro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0B01BE90-CD34-4942-9F1C-232F0CCD7B2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it-IT" smtClean="0">
                <a:solidFill>
                  <a:srgbClr val="FFFFFF"/>
                </a:solidFill>
              </a:rPr>
              <a:pPr/>
              <a:t>5</a:t>
            </a:fld>
            <a:endParaRPr lang="it-IT" dirty="0">
              <a:solidFill>
                <a:srgbClr val="FFFFFF"/>
              </a:solidFill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67"/>
          <a:stretch>
            <a:fillRect/>
          </a:stretch>
        </p:blipFill>
        <p:spPr bwMode="auto">
          <a:xfrm>
            <a:off x="204788" y="422275"/>
            <a:ext cx="4176713" cy="13684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16"/>
          <a:stretch>
            <a:fillRect/>
          </a:stretch>
        </p:blipFill>
        <p:spPr bwMode="auto">
          <a:xfrm>
            <a:off x="4473937" y="1106487"/>
            <a:ext cx="4592637" cy="10795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40"/>
          <a:stretch>
            <a:fillRect/>
          </a:stretch>
        </p:blipFill>
        <p:spPr bwMode="auto">
          <a:xfrm>
            <a:off x="138113" y="2330450"/>
            <a:ext cx="5688012" cy="12255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7" r="49481"/>
          <a:stretch>
            <a:fillRect/>
          </a:stretch>
        </p:blipFill>
        <p:spPr bwMode="auto">
          <a:xfrm>
            <a:off x="5940425" y="2595563"/>
            <a:ext cx="2967038" cy="10414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32"/>
          <a:stretch>
            <a:fillRect/>
          </a:stretch>
        </p:blipFill>
        <p:spPr bwMode="auto">
          <a:xfrm>
            <a:off x="138113" y="3836266"/>
            <a:ext cx="4530725" cy="1016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878388" y="3981739"/>
            <a:ext cx="4262437" cy="11318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195743"/>
            <a:ext cx="5761038" cy="10795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F4D71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1137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8DE5787B-EFD1-42D4-A8BB-67555591859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Michele Faldi - Università Cattolica del S. Cuore - Alternanza scuola-lavoro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0B01BE90-CD34-4942-9F1C-232F0CCD7B2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it-IT" smtClean="0">
                <a:solidFill>
                  <a:srgbClr val="FFFFFF"/>
                </a:solidFill>
              </a:rPr>
              <a:pPr/>
              <a:t>6</a:t>
            </a:fld>
            <a:endParaRPr lang="it-IT" dirty="0">
              <a:solidFill>
                <a:srgbClr val="FFFFFF"/>
              </a:solidFill>
            </a:endParaRPr>
          </a:p>
        </p:txBody>
      </p:sp>
      <p:pic>
        <p:nvPicPr>
          <p:cNvPr id="5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7" r="1370" b="1933"/>
          <a:stretch>
            <a:fillRect/>
          </a:stretch>
        </p:blipFill>
        <p:spPr bwMode="auto">
          <a:xfrm>
            <a:off x="138113" y="261938"/>
            <a:ext cx="5832475" cy="14382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magin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7" t="2" r="1314" b="4910"/>
          <a:stretch>
            <a:fillRect/>
          </a:stretch>
        </p:blipFill>
        <p:spPr bwMode="auto">
          <a:xfrm>
            <a:off x="4428836" y="1594138"/>
            <a:ext cx="4518025" cy="15843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magin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8" r="2841"/>
          <a:stretch>
            <a:fillRect/>
          </a:stretch>
        </p:blipFill>
        <p:spPr bwMode="auto">
          <a:xfrm>
            <a:off x="189490" y="2097809"/>
            <a:ext cx="4062413" cy="143986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6"/>
          <a:srcRect l="1462" r="1880"/>
          <a:stretch/>
        </p:blipFill>
        <p:spPr bwMode="auto">
          <a:xfrm>
            <a:off x="378403" y="3857192"/>
            <a:ext cx="7747000" cy="9540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36" y="4987636"/>
            <a:ext cx="7778750" cy="12160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F4D71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351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8DE5787B-EFD1-42D4-A8BB-67555591859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Michele Faldi - Università Cattolica del S. Cuore - Alternanza scuola-lavoro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0B01BE90-CD34-4942-9F1C-232F0CCD7B2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it-IT" smtClean="0">
                <a:solidFill>
                  <a:srgbClr val="FFFFFF"/>
                </a:solidFill>
              </a:rPr>
              <a:pPr/>
              <a:t>7</a:t>
            </a:fld>
            <a:endParaRPr lang="it-IT" dirty="0">
              <a:solidFill>
                <a:srgbClr val="FFFFFF"/>
              </a:solidFill>
            </a:endParaRPr>
          </a:p>
        </p:txBody>
      </p:sp>
      <p:pic>
        <p:nvPicPr>
          <p:cNvPr id="5" name="Picture 2" descr="https://weforum-assets-production.s3-eu-west-1.amazonaws.com/editor/bD4ikTLC2_fTr1843WCwYsZFbkCs-VwJBAQu2COD1r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2"/>
          <a:stretch>
            <a:fillRect/>
          </a:stretch>
        </p:blipFill>
        <p:spPr bwMode="auto">
          <a:xfrm>
            <a:off x="539749" y="1006332"/>
            <a:ext cx="7993063" cy="4958050"/>
          </a:xfrm>
          <a:prstGeom prst="rect">
            <a:avLst/>
          </a:prstGeom>
          <a:noFill/>
          <a:ln w="28575">
            <a:solidFill>
              <a:srgbClr val="D8A91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580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8DE5787B-EFD1-42D4-A8BB-67555591859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Michele Faldi - Università Cattolica del S. Cuore - Alternanza scuola-lavoro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0B01BE90-CD34-4942-9F1C-232F0CCD7B2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it-IT" smtClean="0">
                <a:solidFill>
                  <a:srgbClr val="FFFFFF"/>
                </a:solidFill>
              </a:rPr>
              <a:pPr/>
              <a:t>8</a:t>
            </a:fld>
            <a:endParaRPr lang="it-IT" dirty="0">
              <a:solidFill>
                <a:srgbClr val="FFFFFF"/>
              </a:solidFill>
            </a:endParaRPr>
          </a:p>
        </p:txBody>
      </p:sp>
      <p:pic>
        <p:nvPicPr>
          <p:cNvPr id="5" name="Picture 2" descr="F:\Chart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259"/>
          <a:stretch>
            <a:fillRect/>
          </a:stretch>
        </p:blipFill>
        <p:spPr bwMode="auto">
          <a:xfrm>
            <a:off x="468313" y="1025959"/>
            <a:ext cx="8280400" cy="5177414"/>
          </a:xfrm>
          <a:prstGeom prst="rect">
            <a:avLst/>
          </a:prstGeom>
          <a:noFill/>
          <a:ln w="28575">
            <a:solidFill>
              <a:srgbClr val="D8A91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099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CAF3DE5E-D909-453F-9949-D6FDC923091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 smtClean="0"/>
              <a:t>Michele Faldi - Università Cattolica del S. Cuore - Alternanza scuola-lavoro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9C811E01-75A5-4752-AB06-A0B608A6195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9</a:t>
            </a:fld>
            <a:endParaRPr lang="it-IT"/>
          </a:p>
        </p:txBody>
      </p:sp>
      <p:sp>
        <p:nvSpPr>
          <p:cNvPr id="9" name="Shape 62"/>
          <p:cNvSpPr txBox="1">
            <a:spLocks/>
          </p:cNvSpPr>
          <p:nvPr/>
        </p:nvSpPr>
        <p:spPr>
          <a:xfrm>
            <a:off x="1059873" y="5212584"/>
            <a:ext cx="6691744" cy="10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 algn="r">
              <a:buNone/>
            </a:pPr>
            <a:r>
              <a:rPr lang="it-IT" sz="2000" b="1" spc="-150" dirty="0" smtClean="0">
                <a:solidFill>
                  <a:srgbClr val="FFDD48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A </a:t>
            </a:r>
            <a:r>
              <a:rPr lang="it-IT" sz="2000" b="1" spc="-150" dirty="0" err="1" smtClean="0">
                <a:solidFill>
                  <a:srgbClr val="FFDD48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mind</a:t>
            </a:r>
            <a:r>
              <a:rPr lang="it-IT" sz="2000" b="1" spc="-150" dirty="0" smtClean="0">
                <a:solidFill>
                  <a:srgbClr val="FFDD48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 </a:t>
            </a:r>
            <a:r>
              <a:rPr lang="it-IT" sz="2000" b="1" spc="-150" dirty="0" err="1" smtClean="0">
                <a:solidFill>
                  <a:srgbClr val="FFDD48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is</a:t>
            </a:r>
            <a:r>
              <a:rPr lang="it-IT" sz="2000" b="1" spc="-150" dirty="0" smtClean="0">
                <a:solidFill>
                  <a:srgbClr val="FFDD48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 </a:t>
            </a:r>
            <a:r>
              <a:rPr lang="it-IT" sz="2000" b="1" spc="-150" dirty="0" err="1" smtClean="0">
                <a:solidFill>
                  <a:srgbClr val="FFDD48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like</a:t>
            </a:r>
            <a:r>
              <a:rPr lang="it-IT" sz="2000" b="1" spc="-150" dirty="0" smtClean="0">
                <a:solidFill>
                  <a:srgbClr val="FFDD48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 a </a:t>
            </a:r>
            <a:r>
              <a:rPr lang="it-IT" sz="2000" b="1" spc="-150" dirty="0" err="1" smtClean="0">
                <a:solidFill>
                  <a:srgbClr val="FFDD48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parachute</a:t>
            </a:r>
            <a:r>
              <a:rPr lang="it-IT" sz="2000" b="1" spc="-150" dirty="0" smtClean="0">
                <a:solidFill>
                  <a:srgbClr val="FFDD48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.</a:t>
            </a:r>
            <a:r>
              <a:rPr lang="en-US" altLang="it-IT" sz="2000" b="1" dirty="0">
                <a:solidFill>
                  <a:srgbClr val="FFDD48"/>
                </a:solidFill>
                <a:latin typeface="+mj-lt"/>
              </a:rPr>
              <a:t> It doesn’t work if it is not open </a:t>
            </a:r>
            <a:r>
              <a:rPr lang="en-US" altLang="it-IT" sz="2000" i="1" dirty="0" smtClean="0">
                <a:solidFill>
                  <a:srgbClr val="002060"/>
                </a:solidFill>
                <a:latin typeface="+mn-lt"/>
              </a:rPr>
              <a:t>Frank Zappa</a:t>
            </a:r>
            <a:endParaRPr lang="it-IT" sz="2000" i="1" spc="-150" dirty="0" smtClean="0">
              <a:solidFill>
                <a:srgbClr val="002060"/>
              </a:solidFill>
              <a:highlight>
                <a:srgbClr val="FFFFFF"/>
              </a:highlight>
              <a:latin typeface="+mn-lt"/>
              <a:ea typeface="Oswald"/>
              <a:cs typeface="Oswald"/>
              <a:sym typeface="Oswald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4044"/>
            <a:ext cx="9143999" cy="5216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F4D71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1693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beron template">
  <a:themeElements>
    <a:clrScheme name="Personalizzato 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5151F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beron template">
  <a:themeElements>
    <a:clrScheme name="Personalizzato 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5151F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</TotalTime>
  <Words>1045</Words>
  <Application>Microsoft Office PowerPoint</Application>
  <PresentationFormat>Presentazione su schermo (4:3)</PresentationFormat>
  <Paragraphs>234</Paragraphs>
  <Slides>26</Slides>
  <Notes>26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26</vt:i4>
      </vt:variant>
    </vt:vector>
  </HeadingPairs>
  <TitlesOfParts>
    <vt:vector size="34" baseType="lpstr">
      <vt:lpstr>Arial</vt:lpstr>
      <vt:lpstr>Open Sans</vt:lpstr>
      <vt:lpstr>Oswald</vt:lpstr>
      <vt:lpstr>Georgia</vt:lpstr>
      <vt:lpstr>Calibri</vt:lpstr>
      <vt:lpstr>Wingdings</vt:lpstr>
      <vt:lpstr>Oberon template</vt:lpstr>
      <vt:lpstr>1_Oberon template</vt:lpstr>
      <vt:lpstr>ALTERNANZA SCUOLA-LAVORO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1. EDUCAZIONE</vt:lpstr>
      <vt:lpstr>Presentazione standard di PowerPoint</vt:lpstr>
      <vt:lpstr>Presentazione standard di PowerPoint</vt:lpstr>
      <vt:lpstr>2. APPRENDIMENTO</vt:lpstr>
      <vt:lpstr>3. EMPOWERMENT</vt:lpstr>
      <vt:lpstr>4. CO-PROGETTAZIONE</vt:lpstr>
      <vt:lpstr>5. VALUTAZIONE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cp:lastModifiedBy>Faldi Michele</cp:lastModifiedBy>
  <cp:revision>62</cp:revision>
  <dcterms:modified xsi:type="dcterms:W3CDTF">2018-08-14T13:59:10Z</dcterms:modified>
</cp:coreProperties>
</file>