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7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8" r:id="rId3"/>
    <p:sldId id="286" r:id="rId4"/>
    <p:sldId id="260" r:id="rId5"/>
    <p:sldId id="259" r:id="rId6"/>
    <p:sldId id="287" r:id="rId7"/>
    <p:sldId id="261" r:id="rId8"/>
    <p:sldId id="290" r:id="rId9"/>
    <p:sldId id="291" r:id="rId10"/>
    <p:sldId id="262" r:id="rId11"/>
    <p:sldId id="294" r:id="rId12"/>
    <p:sldId id="288" r:id="rId13"/>
    <p:sldId id="292" r:id="rId14"/>
    <p:sldId id="289" r:id="rId15"/>
    <p:sldId id="293" r:id="rId16"/>
    <p:sldId id="296" r:id="rId17"/>
    <p:sldId id="295" r:id="rId18"/>
    <p:sldId id="279" r:id="rId19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D48"/>
    <a:srgbClr val="212131"/>
    <a:srgbClr val="75DCFE"/>
    <a:srgbClr val="007780"/>
    <a:srgbClr val="F62263"/>
    <a:srgbClr val="EC5E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DC640DFA-2569-42E5-B38A-1A39FE260900}">
  <a:tblStyle styleId="{DC640DFA-2569-42E5-B38A-1A39FE26090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610" autoAdjust="0"/>
    <p:restoredTop sz="86425" autoAdjust="0"/>
  </p:normalViewPr>
  <p:slideViewPr>
    <p:cSldViewPr snapToGrid="0" showGuides="1">
      <p:cViewPr varScale="1">
        <p:scale>
          <a:sx n="123" d="100"/>
          <a:sy n="123" d="100"/>
        </p:scale>
        <p:origin x="-128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2388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="" xmlns:a16="http://schemas.microsoft.com/office/drawing/2014/main" id="{E712EF3A-FD6E-4F42-BFFE-BC56EC5E413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="" xmlns:a16="http://schemas.microsoft.com/office/drawing/2014/main" id="{31FC1DBB-030F-4C1A-8D3C-75016D7495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3E46D6-E64B-4C26-985B-2B56E1ECD71B}" type="datetimeFigureOut">
              <a:rPr lang="it-IT" smtClean="0"/>
              <a:t>21/08/2018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="" xmlns:a16="http://schemas.microsoft.com/office/drawing/2014/main" id="{24D4D000-799B-49E2-B6CF-6BAEB34E6E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="" xmlns:a16="http://schemas.microsoft.com/office/drawing/2014/main" id="{F3C43586-00E4-4CB8-9145-2E38AD2654E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F1BCBC-613E-405B-865A-C35030756C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97598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F34B1EA3-057E-46E1-BCAF-F8E33AF1F21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686003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48169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748527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708179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498932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899667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866554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044952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12994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406653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hape 2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Shape 2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15780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30582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126655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974479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092310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475063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00296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822083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5784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userDrawn="1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776975" y="665975"/>
            <a:ext cx="6255300" cy="5407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 spc="-150">
                <a:solidFill>
                  <a:srgbClr val="FFDD48"/>
                </a:solidFill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4F8C7533-6EB9-4E0E-8148-65AFAD61D8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 smtClean="0"/>
              <a:t>Uberto Visconti - Talent Garden - Real Estate development manager - Nell'immobiliare: agenti ed investitori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="" xmlns:a16="http://schemas.microsoft.com/office/drawing/2014/main" id="{C5255DF8-FF4D-4C4A-8732-2EECE360A45E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 userDrawn="1">
  <p:cSld name="TITLE_1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ctrTitle"/>
          </p:nvPr>
        </p:nvSpPr>
        <p:spPr>
          <a:xfrm>
            <a:off x="838200" y="3482725"/>
            <a:ext cx="43329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774E92"/>
              </a:buClr>
              <a:buSzPts val="4800"/>
              <a:buNone/>
              <a:defRPr sz="4800" spc="-150">
                <a:solidFill>
                  <a:srgbClr val="FFDD48"/>
                </a:solidFill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 dirty="0"/>
          </a:p>
        </p:txBody>
      </p:sp>
      <p:sp>
        <p:nvSpPr>
          <p:cNvPr id="14" name="Shape 14"/>
          <p:cNvSpPr txBox="1">
            <a:spLocks noGrp="1"/>
          </p:cNvSpPr>
          <p:nvPr>
            <p:ph type="subTitle" idx="1"/>
          </p:nvPr>
        </p:nvSpPr>
        <p:spPr>
          <a:xfrm>
            <a:off x="838200" y="5082150"/>
            <a:ext cx="43329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pc="-150">
                <a:latin typeface="+mj-lt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80575" y="6352859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‹N›</a:t>
            </a:fld>
            <a:endParaRPr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6075F7D9-F1D8-4187-83C7-F865D648C19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Uberto Visconti - Talent Garden - Real Estate development manager - Nell'immobiliare: agenti ed investitori</a:t>
            </a:r>
            <a:endParaRPr lang="it-IT" dirty="0"/>
          </a:p>
        </p:txBody>
      </p:sp>
      <p:sp>
        <p:nvSpPr>
          <p:cNvPr id="6" name="Segnaposto immagine 6">
            <a:extLst>
              <a:ext uri="{FF2B5EF4-FFF2-40B4-BE49-F238E27FC236}">
                <a16:creationId xmlns="" xmlns:a16="http://schemas.microsoft.com/office/drawing/2014/main" id="{83D9E175-2BE6-47DD-9973-55D32C2275D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7625" y="6356350"/>
            <a:ext cx="2205038" cy="501650"/>
          </a:xfrm>
        </p:spPr>
        <p:txBody>
          <a:bodyPr/>
          <a:lstStyle>
            <a:lvl1pPr>
              <a:defRPr sz="800">
                <a:latin typeface="+mj-lt"/>
              </a:defRPr>
            </a:lvl1pPr>
          </a:lstStyle>
          <a:p>
            <a:r>
              <a:rPr lang="it-IT" dirty="0">
                <a:latin typeface="+mj-lt"/>
              </a:rPr>
              <a:t>Hai un immagine da inserire?</a:t>
            </a:r>
            <a:endParaRPr lang="it-IT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 userDrawn="1">
  <p:cSld name="TITLE_1_1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body" idx="1"/>
          </p:nvPr>
        </p:nvSpPr>
        <p:spPr>
          <a:xfrm>
            <a:off x="810450" y="2730000"/>
            <a:ext cx="6093300" cy="1093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57200" rtl="0">
              <a:spcBef>
                <a:spcPts val="600"/>
              </a:spcBef>
              <a:spcAft>
                <a:spcPts val="0"/>
              </a:spcAft>
              <a:buSzPts val="3600"/>
              <a:buFont typeface="Oswald"/>
              <a:buChar char="◇"/>
              <a:defRPr sz="3600" spc="-150">
                <a:latin typeface="+mj-lt"/>
                <a:ea typeface="Oswald"/>
                <a:cs typeface="Oswald"/>
                <a:sym typeface="Oswald"/>
              </a:defRPr>
            </a:lvl1pPr>
            <a:lvl2pPr marL="914400" lvl="1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○"/>
              <a:defRPr sz="3600">
                <a:latin typeface="Oswald"/>
                <a:ea typeface="Oswald"/>
                <a:cs typeface="Oswald"/>
                <a:sym typeface="Oswald"/>
              </a:defRPr>
            </a:lvl2pPr>
            <a:lvl3pPr marL="1371600" lvl="2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■"/>
              <a:defRPr sz="3600">
                <a:latin typeface="Oswald"/>
                <a:ea typeface="Oswald"/>
                <a:cs typeface="Oswald"/>
                <a:sym typeface="Oswald"/>
              </a:defRPr>
            </a:lvl3pPr>
            <a:lvl4pPr marL="1828800" lvl="3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●"/>
              <a:defRPr sz="3600">
                <a:latin typeface="Oswald"/>
                <a:ea typeface="Oswald"/>
                <a:cs typeface="Oswald"/>
                <a:sym typeface="Oswald"/>
              </a:defRPr>
            </a:lvl4pPr>
            <a:lvl5pPr marL="2286000" lvl="4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○"/>
              <a:defRPr sz="3600">
                <a:latin typeface="Oswald"/>
                <a:ea typeface="Oswald"/>
                <a:cs typeface="Oswald"/>
                <a:sym typeface="Oswald"/>
              </a:defRPr>
            </a:lvl5pPr>
            <a:lvl6pPr marL="2743200" lvl="5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■"/>
              <a:defRPr sz="3600">
                <a:latin typeface="Oswald"/>
                <a:ea typeface="Oswald"/>
                <a:cs typeface="Oswald"/>
                <a:sym typeface="Oswald"/>
              </a:defRPr>
            </a:lvl6pPr>
            <a:lvl7pPr marL="3200400" lvl="6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●"/>
              <a:defRPr sz="3600">
                <a:latin typeface="Oswald"/>
                <a:ea typeface="Oswald"/>
                <a:cs typeface="Oswald"/>
                <a:sym typeface="Oswald"/>
              </a:defRPr>
            </a:lvl7pPr>
            <a:lvl8pPr marL="3657600" lvl="7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○"/>
              <a:defRPr sz="3600">
                <a:latin typeface="Oswald"/>
                <a:ea typeface="Oswald"/>
                <a:cs typeface="Oswald"/>
                <a:sym typeface="Oswald"/>
              </a:defRPr>
            </a:lvl8pPr>
            <a:lvl9pPr marL="4114800" lvl="8" indent="-45720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■"/>
              <a:defRPr sz="3600"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18" name="Shape 18"/>
          <p:cNvSpPr/>
          <p:nvPr/>
        </p:nvSpPr>
        <p:spPr>
          <a:xfrm>
            <a:off x="5374772" y="843525"/>
            <a:ext cx="2963200" cy="27406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>
                    <a:alpha val="26920"/>
                  </a:srgbClr>
                </a:solidFill>
                <a:latin typeface="Arial"/>
              </a:rPr>
              <a:t>”</a:t>
            </a:r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latin typeface="+mj-lt"/>
                <a:ea typeface="Oswald"/>
                <a:cs typeface="Oswald"/>
                <a:sym typeface="Oswald"/>
              </a:defRPr>
            </a:lvl1pPr>
            <a:lvl2pPr lvl="1">
              <a:buNone/>
              <a:defRPr>
                <a:latin typeface="Oswald"/>
                <a:ea typeface="Oswald"/>
                <a:cs typeface="Oswald"/>
                <a:sym typeface="Oswald"/>
              </a:defRPr>
            </a:lvl2pPr>
            <a:lvl3pPr lvl="2">
              <a:buNone/>
              <a:defRPr>
                <a:latin typeface="Oswald"/>
                <a:ea typeface="Oswald"/>
                <a:cs typeface="Oswald"/>
                <a:sym typeface="Oswald"/>
              </a:defRPr>
            </a:lvl3pPr>
            <a:lvl4pPr lvl="3">
              <a:buNone/>
              <a:defRPr>
                <a:latin typeface="Oswald"/>
                <a:ea typeface="Oswald"/>
                <a:cs typeface="Oswald"/>
                <a:sym typeface="Oswald"/>
              </a:defRPr>
            </a:lvl4pPr>
            <a:lvl5pPr lvl="4">
              <a:buNone/>
              <a:defRPr>
                <a:latin typeface="Oswald"/>
                <a:ea typeface="Oswald"/>
                <a:cs typeface="Oswald"/>
                <a:sym typeface="Oswald"/>
              </a:defRPr>
            </a:lvl5pPr>
            <a:lvl6pPr lvl="5">
              <a:buNone/>
              <a:defRPr>
                <a:latin typeface="Oswald"/>
                <a:ea typeface="Oswald"/>
                <a:cs typeface="Oswald"/>
                <a:sym typeface="Oswald"/>
              </a:defRPr>
            </a:lvl6pPr>
            <a:lvl7pPr lvl="6">
              <a:buNone/>
              <a:defRPr>
                <a:latin typeface="Oswald"/>
                <a:ea typeface="Oswald"/>
                <a:cs typeface="Oswald"/>
                <a:sym typeface="Oswald"/>
              </a:defRPr>
            </a:lvl7pPr>
            <a:lvl8pPr lvl="7">
              <a:buNone/>
              <a:defRPr>
                <a:latin typeface="Oswald"/>
                <a:ea typeface="Oswald"/>
                <a:cs typeface="Oswald"/>
                <a:sym typeface="Oswald"/>
              </a:defRPr>
            </a:lvl8pPr>
            <a:lvl9pPr lvl="8">
              <a:buNone/>
              <a:defRPr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3F58038C-B9E4-47C7-8C67-41EDAE401F0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smtClean="0"/>
              <a:t>Uberto Visconti - Talent Garden - Real Estate development manager - Nell'immobiliare: agenti ed investitori</a:t>
            </a:r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+ 1 column" type="tx">
  <p:cSld name="TITLE_AND_BODY">
    <p:bg>
      <p:bgPr>
        <a:solidFill>
          <a:schemeClr val="bg1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>
            <a:extLst>
              <a:ext uri="{FF2B5EF4-FFF2-40B4-BE49-F238E27FC236}">
                <a16:creationId xmlns="" xmlns:a16="http://schemas.microsoft.com/office/drawing/2014/main" id="{3E3055AE-801B-461A-916F-C4A278EDBD22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FFDD4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Shape 21"/>
          <p:cNvSpPr txBox="1">
            <a:spLocks noGrp="1"/>
          </p:cNvSpPr>
          <p:nvPr>
            <p:ph type="title" hasCustomPrompt="1"/>
          </p:nvPr>
        </p:nvSpPr>
        <p:spPr>
          <a:xfrm>
            <a:off x="827250" y="788425"/>
            <a:ext cx="41094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chemeClr val="bg1"/>
                </a:solidFill>
                <a:highlight>
                  <a:srgbClr val="FFDD48"/>
                </a:highlight>
                <a:latin typeface="+mj-lt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r>
              <a:rPr lang="it-IT" dirty="0"/>
              <a:t>Inserire un titolo</a:t>
            </a:r>
            <a:endParaRPr dirty="0"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49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38100" lvl="0" indent="0" rtl="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None/>
              <a:defRPr lang="it-IT" sz="2400" b="0" i="0" smtClean="0">
                <a:solidFill>
                  <a:srgbClr val="212131"/>
                </a:solidFill>
                <a:effectLst/>
              </a:defRPr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‹N›</a:t>
            </a:fld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1CA7407D-C859-4206-924A-4385B9598ED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smtClean="0"/>
              <a:t>Uberto Visconti - Talent Garden - Real Estate development manager - Nell'immobiliare: agenti ed investitori</a:t>
            </a:r>
            <a:endParaRPr lang="it-IT" dirty="0"/>
          </a:p>
        </p:txBody>
      </p:sp>
      <p:pic>
        <p:nvPicPr>
          <p:cNvPr id="10" name="Immagine 9">
            <a:extLst>
              <a:ext uri="{FF2B5EF4-FFF2-40B4-BE49-F238E27FC236}">
                <a16:creationId xmlns="" xmlns:a16="http://schemas.microsoft.com/office/drawing/2014/main" id="{5423E973-FAB3-4C0F-B7E7-95F9C73B50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41009" y="257141"/>
            <a:ext cx="672655" cy="65726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+ 3 columns">
  <p:cSld name="Title + 3 columns">
    <p:bg>
      <p:bgPr>
        <a:solidFill>
          <a:schemeClr val="bg1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="" xmlns:a16="http://schemas.microsoft.com/office/drawing/2014/main" id="{A6EE25BB-7DC6-4D0E-B19E-C64EDD03692B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FFDD4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0" name="Shape 30"/>
          <p:cNvSpPr txBox="1">
            <a:spLocks noGrp="1"/>
          </p:cNvSpPr>
          <p:nvPr>
            <p:ph type="title" hasCustomPrompt="1"/>
          </p:nvPr>
        </p:nvSpPr>
        <p:spPr>
          <a:xfrm>
            <a:off x="827250" y="788425"/>
            <a:ext cx="4109400" cy="811675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bg1"/>
                </a:solidFill>
                <a:highlight>
                  <a:srgbClr val="FFDD48"/>
                </a:highlight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r>
              <a:rPr lang="it-IT" dirty="0"/>
              <a:t>Fare click per inserire un titolo</a:t>
            </a:r>
            <a:endParaRPr dirty="0"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2493300" cy="475615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◇"/>
              <a:defRPr sz="2000" spc="-150">
                <a:solidFill>
                  <a:srgbClr val="212131"/>
                </a:solidFill>
                <a:latin typeface="+mj-lt"/>
              </a:defRPr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 dirty="0"/>
          </a:p>
        </p:txBody>
      </p:sp>
      <p:sp>
        <p:nvSpPr>
          <p:cNvPr id="32" name="Shape 32"/>
          <p:cNvSpPr txBox="1">
            <a:spLocks noGrp="1"/>
          </p:cNvSpPr>
          <p:nvPr>
            <p:ph type="body" idx="2"/>
          </p:nvPr>
        </p:nvSpPr>
        <p:spPr>
          <a:xfrm>
            <a:off x="3448447" y="1600200"/>
            <a:ext cx="2493300" cy="475615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◇"/>
              <a:defRPr sz="2000" spc="-150">
                <a:solidFill>
                  <a:srgbClr val="212131"/>
                </a:solidFill>
                <a:latin typeface="+mj-lt"/>
              </a:defRPr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 dirty="0"/>
          </a:p>
        </p:txBody>
      </p:sp>
      <p:sp>
        <p:nvSpPr>
          <p:cNvPr id="33" name="Shape 33"/>
          <p:cNvSpPr txBox="1">
            <a:spLocks noGrp="1"/>
          </p:cNvSpPr>
          <p:nvPr>
            <p:ph type="body" idx="3"/>
          </p:nvPr>
        </p:nvSpPr>
        <p:spPr>
          <a:xfrm>
            <a:off x="6069645" y="1600200"/>
            <a:ext cx="2493300" cy="475615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◇"/>
              <a:defRPr sz="2000" spc="-150">
                <a:solidFill>
                  <a:srgbClr val="212131"/>
                </a:solidFill>
                <a:latin typeface="+mj-lt"/>
              </a:defRPr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 dirty="0"/>
          </a:p>
        </p:txBody>
      </p:sp>
      <p:sp>
        <p:nvSpPr>
          <p:cNvPr id="11" name="Shape 40">
            <a:extLst>
              <a:ext uri="{FF2B5EF4-FFF2-40B4-BE49-F238E27FC236}">
                <a16:creationId xmlns="" xmlns:a16="http://schemas.microsoft.com/office/drawing/2014/main" id="{865A9ED1-ED02-4317-A97B-700FE210F8A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80574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chemeClr val="bg1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lvl="1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12" name="Segnaposto piè di pagina 1">
            <a:extLst>
              <a:ext uri="{FF2B5EF4-FFF2-40B4-BE49-F238E27FC236}">
                <a16:creationId xmlns="" xmlns:a16="http://schemas.microsoft.com/office/drawing/2014/main" id="{FD52A56B-8194-418B-ABF1-9A8B13265E7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smtClean="0"/>
              <a:t>Uberto Visconti - Talent Garden - Real Estate development manager - Nell'immobiliare: agenti ed investitori</a:t>
            </a:r>
            <a:endParaRPr lang="it-IT" dirty="0"/>
          </a:p>
        </p:txBody>
      </p:sp>
      <p:pic>
        <p:nvPicPr>
          <p:cNvPr id="13" name="Immagine 12">
            <a:extLst>
              <a:ext uri="{FF2B5EF4-FFF2-40B4-BE49-F238E27FC236}">
                <a16:creationId xmlns="" xmlns:a16="http://schemas.microsoft.com/office/drawing/2014/main" id="{7A337F81-9D96-4B81-8F2B-61831A0F0B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41009" y="257141"/>
            <a:ext cx="672655" cy="65726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8480574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5CD096E5-2E08-418B-835F-034FE9E1F30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Uberto Visconti - Talent Garden - Real Estate development manager - Nell'immobiliare: agenti ed investitori</a:t>
            </a:r>
            <a:endParaRPr lang="it-IT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 flip="none" rotWithShape="1">
          <a:gsLst>
            <a:gs pos="0">
              <a:srgbClr val="FFDD48"/>
            </a:gs>
            <a:gs pos="100000">
              <a:srgbClr val="FFDD4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="" xmlns:a16="http://schemas.microsoft.com/office/drawing/2014/main" id="{238E382B-2F3B-4530-A638-9A7CD0036061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FFDD4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Shape 6"/>
          <p:cNvSpPr/>
          <p:nvPr userDrawn="1"/>
        </p:nvSpPr>
        <p:spPr>
          <a:xfrm>
            <a:off x="0" y="100"/>
            <a:ext cx="9143999" cy="6356249"/>
          </a:xfrm>
          <a:prstGeom prst="rect">
            <a:avLst/>
          </a:prstGeom>
          <a:gradFill flip="none" rotWithShape="1">
            <a:gsLst>
              <a:gs pos="0">
                <a:srgbClr val="073763">
                  <a:alpha val="0"/>
                </a:srgbClr>
              </a:gs>
              <a:gs pos="100000">
                <a:srgbClr val="010B15">
                  <a:alpha val="2823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it-IT" dirty="0"/>
          </a:p>
        </p:txBody>
      </p:sp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8480575" y="6356351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 sz="1200">
                <a:solidFill>
                  <a:srgbClr val="FFFFFF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lvl="1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195" y="-282513"/>
            <a:ext cx="1809391" cy="1809391"/>
          </a:xfrm>
          <a:prstGeom prst="rect">
            <a:avLst/>
          </a:prstGeom>
        </p:spPr>
      </p:pic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93E5B250-0D09-424B-804F-4E070EBBF5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249" y="6356350"/>
            <a:ext cx="7653325" cy="461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>
                <a:solidFill>
                  <a:srgbClr val="212131"/>
                </a:solidFill>
              </a:defRPr>
            </a:lvl1pPr>
          </a:lstStyle>
          <a:p>
            <a:r>
              <a:rPr lang="it-IT" smtClean="0"/>
              <a:t>Uberto Visconti - Talent Garden - Real Estate development manager - Nell'immobiliare: agenti ed investitori</a:t>
            </a:r>
            <a:endParaRPr lang="it-IT"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3" r:id="rId5"/>
    <p:sldLayoutId id="2147483656" r:id="rId6"/>
  </p:sldLayoutIdLst>
  <p:transition>
    <p:fade thruBlk="1"/>
  </p:transition>
  <p:hf sldNum="0"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-150">
          <a:solidFill>
            <a:srgbClr val="F62263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Uberto.visconti@talentgarden.it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wmf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FFDD48"/>
            </a:gs>
            <a:gs pos="100000">
              <a:srgbClr val="FFDD4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141" y="-97365"/>
            <a:ext cx="2819884" cy="2819884"/>
          </a:xfrm>
          <a:prstGeom prst="rect">
            <a:avLst/>
          </a:prstGeom>
        </p:spPr>
      </p:pic>
      <p:sp>
        <p:nvSpPr>
          <p:cNvPr id="47" name="Shape 47"/>
          <p:cNvSpPr txBox="1">
            <a:spLocks noGrp="1"/>
          </p:cNvSpPr>
          <p:nvPr>
            <p:ph type="ctrTitle"/>
          </p:nvPr>
        </p:nvSpPr>
        <p:spPr>
          <a:xfrm>
            <a:off x="266873" y="1885394"/>
            <a:ext cx="4214420" cy="206108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it-IT" sz="3600" spc="-300" dirty="0" smtClean="0">
                <a:solidFill>
                  <a:srgbClr val="212131"/>
                </a:solidFill>
                <a:latin typeface="+mn-lt"/>
              </a:rPr>
              <a:t>Nell’immobiliare: agenti e investitori</a:t>
            </a:r>
            <a:endParaRPr sz="3600" spc="-300" dirty="0">
              <a:solidFill>
                <a:srgbClr val="212131"/>
              </a:solidFill>
              <a:latin typeface="+mn-lt"/>
            </a:endParaRPr>
          </a:p>
        </p:txBody>
      </p:sp>
      <p:sp>
        <p:nvSpPr>
          <p:cNvPr id="8" name="Shape 121">
            <a:extLst>
              <a:ext uri="{FF2B5EF4-FFF2-40B4-BE49-F238E27FC236}">
                <a16:creationId xmlns="" xmlns:a16="http://schemas.microsoft.com/office/drawing/2014/main" id="{3E42F58E-2CFC-4C6E-BEF4-F58DD96D4400}"/>
              </a:ext>
            </a:extLst>
          </p:cNvPr>
          <p:cNvSpPr txBox="1">
            <a:spLocks/>
          </p:cNvSpPr>
          <p:nvPr/>
        </p:nvSpPr>
        <p:spPr>
          <a:xfrm>
            <a:off x="250026" y="5092117"/>
            <a:ext cx="4122141" cy="1430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buFont typeface="Open Sans"/>
              <a:buNone/>
            </a:pPr>
            <a:r>
              <a:rPr lang="en-US" sz="1800" dirty="0" smtClean="0">
                <a:solidFill>
                  <a:srgbClr val="212131"/>
                </a:solidFill>
                <a:latin typeface="+mj-lt"/>
              </a:rPr>
              <a:t>Il </a:t>
            </a:r>
            <a:r>
              <a:rPr lang="en-US" sz="1800" dirty="0" err="1" smtClean="0">
                <a:solidFill>
                  <a:srgbClr val="212131"/>
                </a:solidFill>
                <a:latin typeface="+mj-lt"/>
              </a:rPr>
              <a:t>settore</a:t>
            </a:r>
            <a:r>
              <a:rPr lang="en-US" sz="1800" dirty="0" smtClean="0">
                <a:solidFill>
                  <a:srgbClr val="212131"/>
                </a:solidFill>
                <a:latin typeface="+mj-lt"/>
              </a:rPr>
              <a:t> del Real Estate e le sue </a:t>
            </a:r>
            <a:r>
              <a:rPr lang="en-US" sz="1800" dirty="0" err="1" smtClean="0">
                <a:solidFill>
                  <a:srgbClr val="212131"/>
                </a:solidFill>
                <a:latin typeface="+mj-lt"/>
              </a:rPr>
              <a:t>prospettive</a:t>
            </a:r>
            <a:endParaRPr lang="en-US" sz="1800" dirty="0">
              <a:solidFill>
                <a:srgbClr val="212131"/>
              </a:solidFill>
              <a:latin typeface="+mj-lt"/>
            </a:endParaRPr>
          </a:p>
          <a:p>
            <a:pPr marL="0" indent="0">
              <a:buFont typeface="Open Sans"/>
              <a:buNone/>
            </a:pPr>
            <a:endParaRPr lang="en-US" sz="1800" dirty="0">
              <a:solidFill>
                <a:srgbClr val="212131"/>
              </a:solidFill>
              <a:latin typeface="+mj-lt"/>
            </a:endParaRPr>
          </a:p>
          <a:p>
            <a:pPr marL="0" indent="0">
              <a:buFont typeface="Open Sans"/>
              <a:buNone/>
            </a:pPr>
            <a:r>
              <a:rPr lang="en-US" sz="1800" dirty="0" smtClean="0">
                <a:solidFill>
                  <a:srgbClr val="212131"/>
                </a:solidFill>
                <a:latin typeface="+mj-lt"/>
              </a:rPr>
              <a:t>Uberto Visconti</a:t>
            </a:r>
            <a:endParaRPr lang="en-US" sz="1800" dirty="0">
              <a:latin typeface="+mj-lt"/>
            </a:endParaRPr>
          </a:p>
          <a:p>
            <a:pPr marL="0" indent="0">
              <a:buFont typeface="Open Sans"/>
              <a:buNone/>
            </a:pPr>
            <a:r>
              <a:rPr lang="en-US" sz="1800" dirty="0">
                <a:latin typeface="+mj-lt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10" r="16966"/>
          <a:stretch/>
        </p:blipFill>
        <p:spPr>
          <a:xfrm>
            <a:off x="4950901" y="0"/>
            <a:ext cx="4193099" cy="6858000"/>
          </a:xfrm>
          <a:prstGeom prst="rect">
            <a:avLst/>
          </a:prstGeom>
          <a:effectLst>
            <a:reflection endPos="65000" dist="50800" dir="5400000" sy="-100000" algn="bl" rotWithShape="0"/>
          </a:effectLst>
          <a:scene3d>
            <a:camera prst="orthographicFront">
              <a:rot lat="0" lon="10800000" rev="0"/>
            </a:camera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ctrTitle" idx="4294967295"/>
          </p:nvPr>
        </p:nvSpPr>
        <p:spPr>
          <a:xfrm>
            <a:off x="968999" y="2206375"/>
            <a:ext cx="7865907" cy="154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0" dirty="0" smtClean="0">
                <a:solidFill>
                  <a:srgbClr val="FFDD48"/>
                </a:solidFill>
                <a:latin typeface="+mj-lt"/>
              </a:rPr>
              <a:t>LA CICLICITA </a:t>
            </a:r>
            <a:r>
              <a:rPr lang="it-IT" sz="8000" smtClean="0">
                <a:solidFill>
                  <a:srgbClr val="FFDD48"/>
                </a:solidFill>
                <a:latin typeface="+mj-lt"/>
              </a:rPr>
              <a:t>DEL MERCATO !</a:t>
            </a:r>
            <a:endParaRPr sz="8000" dirty="0">
              <a:solidFill>
                <a:srgbClr val="FFDD48"/>
              </a:solidFill>
              <a:latin typeface="+mj-lt"/>
            </a:endParaRPr>
          </a:p>
        </p:txBody>
      </p:sp>
      <p:grpSp>
        <p:nvGrpSpPr>
          <p:cNvPr id="92" name="Shape 92"/>
          <p:cNvGrpSpPr/>
          <p:nvPr/>
        </p:nvGrpSpPr>
        <p:grpSpPr>
          <a:xfrm>
            <a:off x="1007705" y="321615"/>
            <a:ext cx="2066436" cy="2201734"/>
            <a:chOff x="5970800" y="1619250"/>
            <a:chExt cx="428650" cy="456725"/>
          </a:xfrm>
        </p:grpSpPr>
        <p:sp>
          <p:nvSpPr>
            <p:cNvPr id="93" name="Shape 93"/>
            <p:cNvSpPr/>
            <p:nvPr/>
          </p:nvSpPr>
          <p:spPr>
            <a:xfrm>
              <a:off x="5970800" y="1674200"/>
              <a:ext cx="377975" cy="377950"/>
            </a:xfrm>
            <a:custGeom>
              <a:avLst/>
              <a:gdLst/>
              <a:ahLst/>
              <a:cxnLst/>
              <a:rect l="0" t="0" r="0" b="0"/>
              <a:pathLst>
                <a:path w="15119" h="15118" extrusionOk="0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Shape 94"/>
            <p:cNvSpPr/>
            <p:nvPr/>
          </p:nvSpPr>
          <p:spPr>
            <a:xfrm>
              <a:off x="6068500" y="1771875"/>
              <a:ext cx="182575" cy="182600"/>
            </a:xfrm>
            <a:custGeom>
              <a:avLst/>
              <a:gdLst/>
              <a:ahLst/>
              <a:cxnLst/>
              <a:rect l="0" t="0" r="0" b="0"/>
              <a:pathLst>
                <a:path w="7303" h="7304" extrusionOk="0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Shape 95"/>
            <p:cNvSpPr/>
            <p:nvPr/>
          </p:nvSpPr>
          <p:spPr>
            <a:xfrm>
              <a:off x="5981175" y="2005125"/>
              <a:ext cx="75125" cy="70850"/>
            </a:xfrm>
            <a:custGeom>
              <a:avLst/>
              <a:gdLst/>
              <a:ahLst/>
              <a:cxnLst/>
              <a:rect l="0" t="0" r="0" b="0"/>
              <a:pathLst>
                <a:path w="3005" h="2834" extrusionOk="0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Shape 96"/>
            <p:cNvSpPr/>
            <p:nvPr/>
          </p:nvSpPr>
          <p:spPr>
            <a:xfrm>
              <a:off x="6263875" y="2005125"/>
              <a:ext cx="74525" cy="70850"/>
            </a:xfrm>
            <a:custGeom>
              <a:avLst/>
              <a:gdLst/>
              <a:ahLst/>
              <a:cxnLst/>
              <a:rect l="0" t="0" r="0" b="0"/>
              <a:pathLst>
                <a:path w="2981" h="2834" extrusionOk="0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Shape 97"/>
            <p:cNvSpPr/>
            <p:nvPr/>
          </p:nvSpPr>
          <p:spPr>
            <a:xfrm>
              <a:off x="6147875" y="1619250"/>
              <a:ext cx="251575" cy="255850"/>
            </a:xfrm>
            <a:custGeom>
              <a:avLst/>
              <a:gdLst/>
              <a:ahLst/>
              <a:cxnLst/>
              <a:rect l="0" t="0" r="0" b="0"/>
              <a:pathLst>
                <a:path w="10063" h="10234" extrusionOk="0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140E2F80-E854-4AA1-9CC1-FC13DDEB8B6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Uberto Visconti - Talent Garden - Real Estate development manager - Nell'immobiliare: agenti ed investitori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884783" y="270844"/>
            <a:ext cx="41094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smtClean="0"/>
              <a:t>IL SISTEMA “</a:t>
            </a:r>
            <a:r>
              <a:rPr lang="it-IT" i="1" dirty="0" smtClean="0"/>
              <a:t>REAL ESTATE</a:t>
            </a:r>
            <a:r>
              <a:rPr lang="it-IT" dirty="0" smtClean="0"/>
              <a:t>”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96943329-DF78-449F-9CD2-97F0093264C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Uberto Visconti - Talent Garden - Real Estate development manager - Nell'immobiliare: agenti ed investitori</a:t>
            </a:r>
            <a:endParaRPr lang="it-IT" dirty="0"/>
          </a:p>
        </p:txBody>
      </p:sp>
      <p:sp>
        <p:nvSpPr>
          <p:cNvPr id="3" name="TextBox 2"/>
          <p:cNvSpPr txBox="1"/>
          <p:nvPr/>
        </p:nvSpPr>
        <p:spPr>
          <a:xfrm>
            <a:off x="-218941" y="5924282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813" y="1484313"/>
            <a:ext cx="5538787" cy="30114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463" y="1454150"/>
            <a:ext cx="6851650" cy="41894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229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884783" y="270844"/>
            <a:ext cx="41094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smtClean="0"/>
              <a:t>IL SISTEMA “</a:t>
            </a:r>
            <a:r>
              <a:rPr lang="it-IT" i="1" dirty="0" smtClean="0"/>
              <a:t>REAL ESTATE</a:t>
            </a:r>
            <a:r>
              <a:rPr lang="it-IT" dirty="0" smtClean="0"/>
              <a:t>”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96943329-DF78-449F-9CD2-97F0093264C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Uberto Visconti - Talent Garden - Real Estate development manager - Nell'immobiliare: agenti ed investitori</a:t>
            </a:r>
            <a:endParaRPr lang="it-IT" dirty="0"/>
          </a:p>
        </p:txBody>
      </p:sp>
      <p:pic>
        <p:nvPicPr>
          <p:cNvPr id="3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801688"/>
            <a:ext cx="8858250" cy="5326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2" descr="The houses that saved the worl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5219" y="2158039"/>
            <a:ext cx="2643188" cy="347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7" descr="http://media.economist.com/sites/default/files/imagecache/print-cover-full/20070324issuecovEU40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3468" y="2158039"/>
            <a:ext cx="2646862" cy="347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-218941" y="5924282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40" name="Rectangle 20"/>
          <p:cNvSpPr>
            <a:spLocks noChangeArrowheads="1"/>
          </p:cNvSpPr>
          <p:nvPr/>
        </p:nvSpPr>
        <p:spPr bwMode="auto">
          <a:xfrm>
            <a:off x="1941017" y="5789612"/>
            <a:ext cx="592931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hangingPunct="1"/>
            <a:r>
              <a:rPr lang="it-IT" altLang="it-IT" sz="1600" dirty="0"/>
              <a:t>(The </a:t>
            </a:r>
            <a:r>
              <a:rPr lang="it-IT" altLang="it-IT" sz="1600" dirty="0" err="1"/>
              <a:t>Economist</a:t>
            </a:r>
            <a:r>
              <a:rPr lang="it-IT" altLang="it-IT" sz="1600" dirty="0"/>
              <a:t>  March 2007!)</a:t>
            </a:r>
          </a:p>
        </p:txBody>
      </p:sp>
      <p:sp>
        <p:nvSpPr>
          <p:cNvPr id="41" name="Rectangle 20"/>
          <p:cNvSpPr>
            <a:spLocks noChangeArrowheads="1"/>
          </p:cNvSpPr>
          <p:nvPr/>
        </p:nvSpPr>
        <p:spPr bwMode="auto">
          <a:xfrm>
            <a:off x="1681026" y="5819608"/>
            <a:ext cx="592931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1600" dirty="0"/>
              <a:t>(The </a:t>
            </a:r>
            <a:r>
              <a:rPr lang="it-IT" altLang="it-IT" sz="1600" dirty="0" err="1"/>
              <a:t>Economist</a:t>
            </a:r>
            <a:r>
              <a:rPr lang="it-IT" altLang="it-IT" sz="1600" dirty="0"/>
              <a:t>  March </a:t>
            </a:r>
            <a:r>
              <a:rPr lang="it-IT" altLang="it-IT" sz="1600" dirty="0" smtClean="0"/>
              <a:t>2002)</a:t>
            </a:r>
            <a:endParaRPr lang="it-IT" altLang="it-IT" sz="1600" dirty="0"/>
          </a:p>
        </p:txBody>
      </p:sp>
    </p:spTree>
    <p:extLst>
      <p:ext uri="{BB962C8B-B14F-4D97-AF65-F5344CB8AC3E}">
        <p14:creationId xmlns:p14="http://schemas.microsoft.com/office/powerpoint/2010/main" val="491513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/>
        </p:nvSpPr>
        <p:spPr>
          <a:xfrm>
            <a:off x="7019075" y="851175"/>
            <a:ext cx="1286350" cy="51394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it-IT" dirty="0">
                <a:solidFill>
                  <a:srgbClr val="FFFFFF">
                    <a:alpha val="26920"/>
                  </a:srgbClr>
                </a:solidFill>
                <a:latin typeface="Oswald"/>
              </a:rPr>
              <a:t>3</a:t>
            </a:r>
            <a:endParaRPr b="0" i="0" dirty="0">
              <a:ln>
                <a:noFill/>
              </a:ln>
              <a:solidFill>
                <a:srgbClr val="FFFFFF">
                  <a:alpha val="26920"/>
                </a:srgbClr>
              </a:solidFill>
              <a:latin typeface="Oswald"/>
            </a:endParaRPr>
          </a:p>
        </p:txBody>
      </p:sp>
      <p:sp>
        <p:nvSpPr>
          <p:cNvPr id="70" name="Shape 70"/>
          <p:cNvSpPr txBox="1">
            <a:spLocks noGrp="1"/>
          </p:cNvSpPr>
          <p:nvPr>
            <p:ph type="ctrTitle"/>
          </p:nvPr>
        </p:nvSpPr>
        <p:spPr>
          <a:xfrm>
            <a:off x="838200" y="3482725"/>
            <a:ext cx="43329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>
              <a:spcBef>
                <a:spcPts val="600"/>
              </a:spcBef>
            </a:pPr>
            <a:r>
              <a:rPr lang="it-IT" dirty="0" smtClean="0"/>
              <a:t>IL MONDO DEL LAVORO</a:t>
            </a:r>
            <a:endParaRPr lang="it-IT" dirty="0"/>
          </a:p>
        </p:txBody>
      </p:sp>
      <p:sp>
        <p:nvSpPr>
          <p:cNvPr id="71" name="Shape 71"/>
          <p:cNvSpPr txBox="1">
            <a:spLocks noGrp="1"/>
          </p:cNvSpPr>
          <p:nvPr>
            <p:ph type="subTitle" idx="1"/>
          </p:nvPr>
        </p:nvSpPr>
        <p:spPr>
          <a:xfrm>
            <a:off x="838199" y="5082150"/>
            <a:ext cx="6051998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mtClean="0"/>
              <a:t>SETTORI IN SVILUPPO ED IN CALO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24C591B2-6AAD-45B5-85A4-D6731E36F9F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Uberto Visconti - Talent Garden - Real Estate development manager - Nell'immobiliare: agenti ed investitori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03538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ctrTitle" idx="4294967295"/>
          </p:nvPr>
        </p:nvSpPr>
        <p:spPr>
          <a:xfrm>
            <a:off x="968999" y="2206375"/>
            <a:ext cx="7865907" cy="154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0" dirty="0" smtClean="0">
                <a:solidFill>
                  <a:srgbClr val="FFDD48"/>
                </a:solidFill>
                <a:latin typeface="+mj-lt"/>
              </a:rPr>
              <a:t>USO VS. PROPRIETA’!</a:t>
            </a:r>
            <a:endParaRPr sz="8000" dirty="0">
              <a:solidFill>
                <a:srgbClr val="FFDD48"/>
              </a:solidFill>
              <a:latin typeface="+mj-lt"/>
            </a:endParaRPr>
          </a:p>
        </p:txBody>
      </p:sp>
      <p:grpSp>
        <p:nvGrpSpPr>
          <p:cNvPr id="92" name="Shape 92"/>
          <p:cNvGrpSpPr/>
          <p:nvPr/>
        </p:nvGrpSpPr>
        <p:grpSpPr>
          <a:xfrm>
            <a:off x="1007705" y="321615"/>
            <a:ext cx="2066436" cy="2201734"/>
            <a:chOff x="5970800" y="1619250"/>
            <a:chExt cx="428650" cy="456725"/>
          </a:xfrm>
        </p:grpSpPr>
        <p:sp>
          <p:nvSpPr>
            <p:cNvPr id="93" name="Shape 93"/>
            <p:cNvSpPr/>
            <p:nvPr/>
          </p:nvSpPr>
          <p:spPr>
            <a:xfrm>
              <a:off x="5970800" y="1674200"/>
              <a:ext cx="377975" cy="377950"/>
            </a:xfrm>
            <a:custGeom>
              <a:avLst/>
              <a:gdLst/>
              <a:ahLst/>
              <a:cxnLst/>
              <a:rect l="0" t="0" r="0" b="0"/>
              <a:pathLst>
                <a:path w="15119" h="15118" extrusionOk="0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Shape 94"/>
            <p:cNvSpPr/>
            <p:nvPr/>
          </p:nvSpPr>
          <p:spPr>
            <a:xfrm>
              <a:off x="6068500" y="1771875"/>
              <a:ext cx="182575" cy="182600"/>
            </a:xfrm>
            <a:custGeom>
              <a:avLst/>
              <a:gdLst/>
              <a:ahLst/>
              <a:cxnLst/>
              <a:rect l="0" t="0" r="0" b="0"/>
              <a:pathLst>
                <a:path w="7303" h="7304" extrusionOk="0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Shape 95"/>
            <p:cNvSpPr/>
            <p:nvPr/>
          </p:nvSpPr>
          <p:spPr>
            <a:xfrm>
              <a:off x="5981175" y="2005125"/>
              <a:ext cx="75125" cy="70850"/>
            </a:xfrm>
            <a:custGeom>
              <a:avLst/>
              <a:gdLst/>
              <a:ahLst/>
              <a:cxnLst/>
              <a:rect l="0" t="0" r="0" b="0"/>
              <a:pathLst>
                <a:path w="3005" h="2834" extrusionOk="0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Shape 96"/>
            <p:cNvSpPr/>
            <p:nvPr/>
          </p:nvSpPr>
          <p:spPr>
            <a:xfrm>
              <a:off x="6263875" y="2005125"/>
              <a:ext cx="74525" cy="70850"/>
            </a:xfrm>
            <a:custGeom>
              <a:avLst/>
              <a:gdLst/>
              <a:ahLst/>
              <a:cxnLst/>
              <a:rect l="0" t="0" r="0" b="0"/>
              <a:pathLst>
                <a:path w="2981" h="2834" extrusionOk="0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Shape 97"/>
            <p:cNvSpPr/>
            <p:nvPr/>
          </p:nvSpPr>
          <p:spPr>
            <a:xfrm>
              <a:off x="6147875" y="1619250"/>
              <a:ext cx="251575" cy="255850"/>
            </a:xfrm>
            <a:custGeom>
              <a:avLst/>
              <a:gdLst/>
              <a:ahLst/>
              <a:cxnLst/>
              <a:rect l="0" t="0" r="0" b="0"/>
              <a:pathLst>
                <a:path w="10063" h="10234" extrusionOk="0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140E2F80-E854-4AA1-9CC1-FC13DDEB8B6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Uberto Visconti - Talent Garden - Real Estate development manager - Nell'immobiliare: agenti ed investitori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89858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884783" y="270844"/>
            <a:ext cx="41094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smtClean="0"/>
              <a:t>IL MONDO DEL LAVORO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96943329-DF78-449F-9CD2-97F0093264C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Uberto Visconti - Talent Garden - Real Estate development manager - Nell'immobiliare: agenti ed investitori</a:t>
            </a:r>
            <a:endParaRPr lang="it-IT" dirty="0"/>
          </a:p>
        </p:txBody>
      </p:sp>
      <p:sp>
        <p:nvSpPr>
          <p:cNvPr id="53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8458256" y="6381328"/>
            <a:ext cx="540000" cy="396000"/>
          </a:xfrm>
          <a:prstGeom prst="ellipse">
            <a:avLst/>
          </a:prstGeom>
        </p:spPr>
        <p:txBody>
          <a:bodyPr/>
          <a:lstStyle/>
          <a:p>
            <a:pPr>
              <a:defRPr/>
            </a:pPr>
            <a:fld id="{61A8D378-C76E-4EA7-8CDA-C86D85243998}" type="slidenum">
              <a:rPr lang="it-IT"/>
              <a:pPr>
                <a:defRPr/>
              </a:pPr>
              <a:t>15</a:t>
            </a:fld>
            <a:endParaRPr lang="it-IT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358" y="837871"/>
            <a:ext cx="6378902" cy="535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26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884782" y="270844"/>
            <a:ext cx="6572085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it-IT" smtClean="0"/>
              <a:t>I MODI DI VIVERE </a:t>
            </a:r>
            <a:r>
              <a:rPr lang="it-IT"/>
              <a:t>E IL MONDO DEL DEL </a:t>
            </a:r>
            <a:r>
              <a:rPr lang="it-IT" dirty="0" smtClean="0"/>
              <a:t>LAVORO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96943329-DF78-449F-9CD2-97F0093264C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Uberto Visconti - Talent Garden - Real Estate development manager - Nell'immobiliare: agenti ed investitori</a:t>
            </a:r>
            <a:endParaRPr lang="it-IT" dirty="0"/>
          </a:p>
        </p:txBody>
      </p:sp>
      <p:sp>
        <p:nvSpPr>
          <p:cNvPr id="53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8458256" y="6381328"/>
            <a:ext cx="540000" cy="396000"/>
          </a:xfrm>
          <a:prstGeom prst="ellipse">
            <a:avLst/>
          </a:prstGeom>
        </p:spPr>
        <p:txBody>
          <a:bodyPr/>
          <a:lstStyle/>
          <a:p>
            <a:pPr>
              <a:defRPr/>
            </a:pPr>
            <a:fld id="{61A8D378-C76E-4EA7-8CDA-C86D85243998}" type="slidenum">
              <a:rPr lang="it-IT"/>
              <a:pPr>
                <a:defRPr/>
              </a:pPr>
              <a:t>16</a:t>
            </a:fld>
            <a:endParaRPr lang="it-IT" dirty="0"/>
          </a:p>
        </p:txBody>
      </p:sp>
      <p:sp>
        <p:nvSpPr>
          <p:cNvPr id="6" name="ZoneTexte 2"/>
          <p:cNvSpPr txBox="1"/>
          <p:nvPr/>
        </p:nvSpPr>
        <p:spPr>
          <a:xfrm>
            <a:off x="422382" y="5215893"/>
            <a:ext cx="84978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 smtClean="0">
                <a:solidFill>
                  <a:srgbClr val="FFC000"/>
                </a:solidFill>
              </a:rPr>
              <a:t>COWORKING </a:t>
            </a:r>
            <a:r>
              <a:rPr lang="mr-IN" sz="2000" b="1" dirty="0" smtClean="0">
                <a:solidFill>
                  <a:srgbClr val="FFC000"/>
                </a:solidFill>
              </a:rPr>
              <a:t>–</a:t>
            </a:r>
            <a:r>
              <a:rPr lang="en-GB" sz="2000" b="1" dirty="0" smtClean="0">
                <a:solidFill>
                  <a:srgbClr val="FFC000"/>
                </a:solidFill>
              </a:rPr>
              <a:t> SHORT TERM RESIDENTIAL </a:t>
            </a:r>
            <a:r>
              <a:rPr lang="mr-IN" sz="2000" b="1" dirty="0" smtClean="0">
                <a:solidFill>
                  <a:srgbClr val="FFC000"/>
                </a:solidFill>
              </a:rPr>
              <a:t>–</a:t>
            </a:r>
            <a:r>
              <a:rPr lang="en-GB" sz="2000" b="1" dirty="0" smtClean="0">
                <a:solidFill>
                  <a:srgbClr val="FFC000"/>
                </a:solidFill>
              </a:rPr>
              <a:t> TEMPORARY SHOPS</a:t>
            </a:r>
            <a:endParaRPr lang="en-GB" sz="2000" b="1" dirty="0">
              <a:solidFill>
                <a:srgbClr val="FFC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713" y="1791777"/>
            <a:ext cx="7063776" cy="308065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39" y="2810597"/>
            <a:ext cx="457200" cy="4572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338" y="3907546"/>
            <a:ext cx="457200" cy="457200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254643" y="2432803"/>
            <a:ext cx="697084" cy="106134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85815" y="3582170"/>
            <a:ext cx="697084" cy="106134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95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smtClean="0"/>
              <a:t>IN ESTREMA SINTESI :</a:t>
            </a:r>
            <a:endParaRPr dirty="0"/>
          </a:p>
        </p:txBody>
      </p:sp>
      <p:sp>
        <p:nvSpPr>
          <p:cNvPr id="8" name="Segnaposto piè di pagina 1">
            <a:extLst>
              <a:ext uri="{FF2B5EF4-FFF2-40B4-BE49-F238E27FC236}">
                <a16:creationId xmlns="" xmlns:a16="http://schemas.microsoft.com/office/drawing/2014/main" id="{BA88C4DA-A72F-40A2-9A3B-E5A0C0E7FFE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smtClean="0"/>
              <a:t>Uberto Visconti - Talent Garden - Real Estate development manager - Nell'immobiliare: agenti ed investitori</a:t>
            </a:r>
            <a:endParaRPr lang="it-IT" dirty="0"/>
          </a:p>
        </p:txBody>
      </p:sp>
      <p:pic>
        <p:nvPicPr>
          <p:cNvPr id="10" name="Picture 6" descr="275 buyers market"/>
          <p:cNvPicPr>
            <a:picLocks noGrp="1" noChangeAspect="1" noChangeArrowheads="1"/>
          </p:cNvPicPr>
          <p:nvPr>
            <p:ph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7746" y="1439102"/>
            <a:ext cx="3916362" cy="4794250"/>
          </a:xfrm>
          <a:solidFill>
            <a:schemeClr val="bg1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 descr="275 buyers marke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950" y="1256125"/>
            <a:ext cx="3916362" cy="4794250"/>
          </a:xfrm>
          <a:prstGeom prst="rect">
            <a:avLst/>
          </a:prstGeom>
          <a:solidFill>
            <a:schemeClr val="bg1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627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Shape 285"/>
          <p:cNvSpPr/>
          <p:nvPr/>
        </p:nvSpPr>
        <p:spPr>
          <a:xfrm>
            <a:off x="784450" y="756050"/>
            <a:ext cx="7563423" cy="213467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>
                    <a:alpha val="26920"/>
                  </a:srgbClr>
                </a:solidFill>
                <a:latin typeface="Oswald"/>
              </a:rPr>
              <a:t>THANKS</a:t>
            </a:r>
          </a:p>
        </p:txBody>
      </p:sp>
      <p:sp>
        <p:nvSpPr>
          <p:cNvPr id="286" name="Shape 286"/>
          <p:cNvSpPr txBox="1">
            <a:spLocks noGrp="1"/>
          </p:cNvSpPr>
          <p:nvPr>
            <p:ph type="subTitle" idx="4294967295"/>
          </p:nvPr>
        </p:nvSpPr>
        <p:spPr>
          <a:xfrm>
            <a:off x="693906" y="3075025"/>
            <a:ext cx="65937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4800" dirty="0">
                <a:solidFill>
                  <a:srgbClr val="FFDD48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Domande</a:t>
            </a:r>
            <a:r>
              <a:rPr lang="en" sz="4800" dirty="0">
                <a:solidFill>
                  <a:srgbClr val="FFDD48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?</a:t>
            </a:r>
            <a:endParaRPr sz="4800" dirty="0">
              <a:solidFill>
                <a:srgbClr val="FFDD48"/>
              </a:solidFill>
              <a:highlight>
                <a:srgbClr val="FFFFFF"/>
              </a:highlight>
              <a:latin typeface="+mj-lt"/>
              <a:ea typeface="Oswald"/>
              <a:cs typeface="Oswald"/>
              <a:sym typeface="Oswald"/>
            </a:endParaRPr>
          </a:p>
        </p:txBody>
      </p:sp>
      <p:sp>
        <p:nvSpPr>
          <p:cNvPr id="287" name="Shape 287"/>
          <p:cNvSpPr txBox="1">
            <a:spLocks noGrp="1"/>
          </p:cNvSpPr>
          <p:nvPr>
            <p:ph type="body" idx="4294967295"/>
          </p:nvPr>
        </p:nvSpPr>
        <p:spPr>
          <a:xfrm>
            <a:off x="685800" y="4935175"/>
            <a:ext cx="7611600" cy="14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>
                <a:solidFill>
                  <a:schemeClr val="bg1"/>
                </a:solidFill>
                <a:latin typeface="+mj-lt"/>
              </a:rPr>
              <a:t>Puoi trovarmi </a:t>
            </a:r>
            <a:r>
              <a:rPr lang="it-IT" sz="2400" dirty="0" smtClean="0">
                <a:solidFill>
                  <a:schemeClr val="bg1"/>
                </a:solidFill>
                <a:latin typeface="+mj-lt"/>
              </a:rPr>
              <a:t>qui:</a:t>
            </a:r>
          </a:p>
          <a:p>
            <a:pPr marL="341793" lvl="0" indent="-341793" defTabSz="456207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GB" sz="2400" b="1" dirty="0" smtClean="0">
                <a:solidFill>
                  <a:srgbClr val="4C4C4C"/>
                </a:solidFill>
                <a:sym typeface="KF Display" pitchFamily="2" charset="0"/>
                <a:hlinkClick r:id="rId3"/>
              </a:rPr>
              <a:t>uberto.visconti@talentgarden.org </a:t>
            </a:r>
            <a:endParaRPr lang="en-GB" sz="2400" b="1" dirty="0">
              <a:solidFill>
                <a:srgbClr val="4C4C4C"/>
              </a:solidFill>
              <a:sym typeface="KF Display" pitchFamily="2" charset="0"/>
              <a:hlinkClick r:id="rId3"/>
            </a:endParaRPr>
          </a:p>
          <a:p>
            <a:pPr marL="341793" lvl="0" indent="-341793" algn="ctr" defTabSz="456207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defRPr/>
            </a:pPr>
            <a:endParaRPr lang="en-GB" sz="2400" b="1" kern="1200" dirty="0">
              <a:solidFill>
                <a:srgbClr val="4C4C4C"/>
              </a:solidFill>
              <a:sym typeface="KF Display" pitchFamily="2" charset="0"/>
            </a:endParaRPr>
          </a:p>
          <a:p>
            <a:pPr marL="341793" lvl="0" indent="-341793" defTabSz="456207" eaLnBrk="0" fontAlgn="base" hangingPunct="0">
              <a:spcBef>
                <a:spcPct val="20000"/>
              </a:spcBef>
              <a:spcAft>
                <a:spcPct val="0"/>
              </a:spcAft>
              <a:buClrTx/>
              <a:buSzTx/>
              <a:buNone/>
              <a:defRPr/>
            </a:pPr>
            <a:endParaRPr lang="en-US" sz="2400" b="1" kern="1200" dirty="0">
              <a:solidFill>
                <a:srgbClr val="4C4C4C"/>
              </a:solidFill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bg1"/>
              </a:solidFill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166EDF6A-44D3-490A-92C3-CA1569F8DAE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 smtClean="0"/>
              <a:t>Uberto Visconti - Talent Garden - Real Estate </a:t>
            </a:r>
            <a:r>
              <a:rPr lang="it-IT" dirty="0" err="1" smtClean="0"/>
              <a:t>development</a:t>
            </a:r>
            <a:r>
              <a:rPr lang="it-IT" dirty="0" smtClean="0"/>
              <a:t> manager - Nell'immobiliare: agenti ed investitori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/>
          <p:nvPr/>
        </p:nvSpPr>
        <p:spPr>
          <a:xfrm>
            <a:off x="784449" y="792800"/>
            <a:ext cx="7512926" cy="293612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it-IT" b="0" i="0" dirty="0">
                <a:ln>
                  <a:noFill/>
                </a:ln>
                <a:solidFill>
                  <a:srgbClr val="FFFFFF">
                    <a:alpha val="26920"/>
                  </a:srgbClr>
                </a:solidFill>
                <a:latin typeface="+mj-lt"/>
              </a:rPr>
              <a:t>HELLO</a:t>
            </a:r>
            <a:endParaRPr b="0" i="0" dirty="0">
              <a:ln>
                <a:noFill/>
              </a:ln>
              <a:solidFill>
                <a:srgbClr val="FFFFFF">
                  <a:alpha val="26920"/>
                </a:srgbClr>
              </a:solidFill>
              <a:latin typeface="+mj-lt"/>
            </a:endParaRPr>
          </a:p>
        </p:txBody>
      </p:sp>
      <p:sp>
        <p:nvSpPr>
          <p:cNvPr id="62" name="Shape 62"/>
          <p:cNvSpPr txBox="1">
            <a:spLocks noGrp="1"/>
          </p:cNvSpPr>
          <p:nvPr>
            <p:ph type="subTitle" idx="4294967295"/>
          </p:nvPr>
        </p:nvSpPr>
        <p:spPr>
          <a:xfrm>
            <a:off x="693905" y="3913225"/>
            <a:ext cx="7136449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4800" spc="-150" dirty="0" smtClean="0">
                <a:solidFill>
                  <a:srgbClr val="FFDD48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Il background professionale</a:t>
            </a:r>
            <a:endParaRPr sz="4800" spc="-150" dirty="0">
              <a:solidFill>
                <a:srgbClr val="FFDD48"/>
              </a:solidFill>
              <a:highlight>
                <a:srgbClr val="FFFFFF"/>
              </a:highlight>
              <a:latin typeface="+mj-lt"/>
              <a:ea typeface="Oswald"/>
              <a:cs typeface="Oswald"/>
              <a:sym typeface="Oswald"/>
            </a:endParaRPr>
          </a:p>
        </p:txBody>
      </p:sp>
      <p:sp>
        <p:nvSpPr>
          <p:cNvPr id="63" name="Shape 63"/>
          <p:cNvSpPr txBox="1">
            <a:spLocks noGrp="1"/>
          </p:cNvSpPr>
          <p:nvPr>
            <p:ph type="body" idx="4294967295"/>
          </p:nvPr>
        </p:nvSpPr>
        <p:spPr>
          <a:xfrm>
            <a:off x="685800" y="4935175"/>
            <a:ext cx="7611600" cy="14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2400" spc="-150" dirty="0" smtClean="0">
                <a:latin typeface="+mn-lt"/>
              </a:rPr>
              <a:t>Scenari Immobiliari </a:t>
            </a:r>
            <a:r>
              <a:rPr lang="mr-IN" sz="2400" spc="-150" dirty="0" smtClean="0">
                <a:latin typeface="+mn-lt"/>
              </a:rPr>
              <a:t>–</a:t>
            </a:r>
            <a:r>
              <a:rPr lang="it-IT" sz="2400" spc="-150" dirty="0" smtClean="0">
                <a:latin typeface="+mn-lt"/>
              </a:rPr>
              <a:t> </a:t>
            </a:r>
            <a:r>
              <a:rPr lang="it-IT" sz="2400" spc="-150" dirty="0" err="1" smtClean="0">
                <a:latin typeface="+mn-lt"/>
              </a:rPr>
              <a:t>Rics</a:t>
            </a:r>
            <a:r>
              <a:rPr lang="it-IT" sz="2400" spc="-150" dirty="0" smtClean="0">
                <a:latin typeface="+mn-lt"/>
              </a:rPr>
              <a:t> - ING Real estate </a:t>
            </a:r>
            <a:r>
              <a:rPr lang="mr-IN" sz="2400" spc="-150" dirty="0" smtClean="0">
                <a:latin typeface="+mn-lt"/>
              </a:rPr>
              <a:t>–</a:t>
            </a:r>
            <a:r>
              <a:rPr lang="it-IT" sz="2400" spc="-150" dirty="0" smtClean="0">
                <a:latin typeface="+mn-lt"/>
              </a:rPr>
              <a:t> </a:t>
            </a:r>
            <a:r>
              <a:rPr lang="it-IT" sz="2400" spc="-150" dirty="0" err="1" smtClean="0">
                <a:latin typeface="+mn-lt"/>
              </a:rPr>
              <a:t>Arcotecnica</a:t>
            </a:r>
            <a:r>
              <a:rPr lang="it-IT" sz="2400" spc="-150" dirty="0" smtClean="0">
                <a:latin typeface="+mn-lt"/>
              </a:rPr>
              <a:t> </a:t>
            </a:r>
            <a:r>
              <a:rPr lang="mr-IN" sz="2400" spc="-150" dirty="0" smtClean="0">
                <a:latin typeface="+mn-lt"/>
              </a:rPr>
              <a:t>–</a:t>
            </a:r>
            <a:r>
              <a:rPr lang="it-IT" sz="2400" spc="-150" dirty="0" smtClean="0">
                <a:latin typeface="+mn-lt"/>
              </a:rPr>
              <a:t> Knight Frank </a:t>
            </a:r>
            <a:r>
              <a:rPr lang="mr-IN" sz="2400" spc="-150" dirty="0" smtClean="0">
                <a:latin typeface="+mn-lt"/>
              </a:rPr>
              <a:t>–</a:t>
            </a:r>
            <a:r>
              <a:rPr lang="it-IT" sz="2400" spc="-150" dirty="0" smtClean="0">
                <a:latin typeface="+mn-lt"/>
              </a:rPr>
              <a:t> Talent Garden</a:t>
            </a:r>
            <a:endParaRPr sz="2400" spc="-150" dirty="0">
              <a:latin typeface="+mn-lt"/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FFDA0EEC-E2FB-4982-8857-0F96662EB62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Uberto Visconti - Talent Garden - Real Estate development manager - Nell'immobiliare: agenti ed investitori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990505" y="476128"/>
            <a:ext cx="41094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mtClean="0"/>
              <a:t>Esperienza professionale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96943329-DF78-449F-9CD2-97F0093264C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Uberto Visconti - Talent Garden - Real Estate development manager - Nell'immobiliare: agenti ed investitori</a:t>
            </a:r>
            <a:endParaRPr lang="it-IT" dirty="0"/>
          </a:p>
        </p:txBody>
      </p:sp>
      <p:pic>
        <p:nvPicPr>
          <p:cNvPr id="5" name="Picture 9" descr="http://www.forumscenari.it/wp-content/uploads/2013/08/logo-ARCOTECNICA-GROUP100F-1024x2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356" y="2874172"/>
            <a:ext cx="3451154" cy="704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www.imprendinews.com/files/2015/09/talent-garden-2-cover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90" b="8098"/>
          <a:stretch/>
        </p:blipFill>
        <p:spPr bwMode="auto">
          <a:xfrm>
            <a:off x="1025422" y="4765225"/>
            <a:ext cx="2196939" cy="871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356" y="3868723"/>
            <a:ext cx="1612207" cy="600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CasellaDiTesto 1"/>
          <p:cNvSpPr txBox="1"/>
          <p:nvPr/>
        </p:nvSpPr>
        <p:spPr>
          <a:xfrm>
            <a:off x="5454549" y="1125681"/>
            <a:ext cx="335459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Analisi di mercato</a:t>
            </a:r>
          </a:p>
          <a:p>
            <a:endParaRPr lang="it-IT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Sviluppo</a:t>
            </a:r>
          </a:p>
          <a:p>
            <a:endParaRPr lang="it-IT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Gestione</a:t>
            </a:r>
          </a:p>
          <a:p>
            <a:endParaRPr lang="it-IT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Capital </a:t>
            </a:r>
            <a:r>
              <a:rPr lang="it-IT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Markets</a:t>
            </a:r>
            <a:endParaRPr lang="it-IT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Coworking</a:t>
            </a:r>
          </a:p>
          <a:p>
            <a:endParaRPr lang="it-IT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356" y="2093190"/>
            <a:ext cx="4106926" cy="57040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12" y="1165561"/>
            <a:ext cx="4152900" cy="96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754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810450" y="2729999"/>
            <a:ext cx="6093300" cy="308517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i="1" dirty="0" smtClean="0"/>
              <a:t>A location </a:t>
            </a:r>
            <a:r>
              <a:rPr lang="it-IT" i="1" dirty="0" err="1" smtClean="0"/>
              <a:t>looking</a:t>
            </a:r>
            <a:r>
              <a:rPr lang="it-IT" i="1" dirty="0" smtClean="0"/>
              <a:t> for an </a:t>
            </a:r>
            <a:r>
              <a:rPr lang="it-IT" i="1" dirty="0" err="1" smtClean="0"/>
              <a:t>usage</a:t>
            </a:r>
            <a:r>
              <a:rPr lang="it-IT" i="1" dirty="0" smtClean="0"/>
              <a:t> or an </a:t>
            </a:r>
            <a:r>
              <a:rPr lang="it-IT" i="1" dirty="0" err="1" smtClean="0"/>
              <a:t>usage</a:t>
            </a:r>
            <a:r>
              <a:rPr lang="it-IT" i="1" dirty="0" smtClean="0"/>
              <a:t> </a:t>
            </a:r>
            <a:r>
              <a:rPr lang="it-IT" i="1" dirty="0" err="1" smtClean="0"/>
              <a:t>looking</a:t>
            </a:r>
            <a:r>
              <a:rPr lang="it-IT" i="1" dirty="0" smtClean="0"/>
              <a:t> </a:t>
            </a:r>
            <a:r>
              <a:rPr lang="it-IT" i="1" dirty="0" err="1" smtClean="0"/>
              <a:t>ofr</a:t>
            </a:r>
            <a:r>
              <a:rPr lang="it-IT" i="1" dirty="0" smtClean="0"/>
              <a:t> a location</a:t>
            </a:r>
            <a:r>
              <a:rPr lang="it-IT" dirty="0" smtClean="0"/>
              <a:t>. (A. </a:t>
            </a:r>
            <a:r>
              <a:rPr lang="it-IT" dirty="0" err="1" smtClean="0"/>
              <a:t>Graaskamp</a:t>
            </a:r>
            <a:r>
              <a:rPr lang="it-IT" dirty="0" smtClean="0"/>
              <a:t>, Usa).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69196703-D7F5-47B6-80F3-7ED3F1ED648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smtClean="0"/>
              <a:t>Uberto Visconti - Talent Garden - Real Estate development manager - Nell'immobiliare: agenti ed investitori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/>
        </p:nvSpPr>
        <p:spPr>
          <a:xfrm>
            <a:off x="7019075" y="851175"/>
            <a:ext cx="1286350" cy="51394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 dirty="0">
                <a:ln>
                  <a:noFill/>
                </a:ln>
                <a:solidFill>
                  <a:srgbClr val="FFFFFF">
                    <a:alpha val="26920"/>
                  </a:srgbClr>
                </a:solidFill>
                <a:latin typeface="Oswald"/>
              </a:rPr>
              <a:t>1</a:t>
            </a:r>
          </a:p>
        </p:txBody>
      </p:sp>
      <p:sp>
        <p:nvSpPr>
          <p:cNvPr id="70" name="Shape 70"/>
          <p:cNvSpPr txBox="1">
            <a:spLocks noGrp="1"/>
          </p:cNvSpPr>
          <p:nvPr>
            <p:ph type="ctrTitle"/>
          </p:nvPr>
        </p:nvSpPr>
        <p:spPr>
          <a:xfrm>
            <a:off x="838200" y="3482725"/>
            <a:ext cx="43329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>
              <a:spcBef>
                <a:spcPts val="600"/>
              </a:spcBef>
            </a:pPr>
            <a:r>
              <a:rPr lang="it-IT" dirty="0"/>
              <a:t>Real Estate Vs Immobiliare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24C591B2-6AAD-45B5-85A4-D6731E36F9F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Uberto Visconti - Talent Garden - Real Estate development manager - Nell'immobiliare: agenti ed investitori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ctrTitle" idx="4294967295"/>
          </p:nvPr>
        </p:nvSpPr>
        <p:spPr>
          <a:xfrm>
            <a:off x="969000" y="2206375"/>
            <a:ext cx="7748622" cy="154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0" dirty="0" smtClean="0">
                <a:solidFill>
                  <a:srgbClr val="FFDD48"/>
                </a:solidFill>
                <a:latin typeface="+mj-lt"/>
              </a:rPr>
              <a:t>CHI SONO I GIOCATORI ?</a:t>
            </a:r>
            <a:endParaRPr sz="8000" dirty="0">
              <a:solidFill>
                <a:srgbClr val="FFDD48"/>
              </a:solidFill>
              <a:latin typeface="+mj-lt"/>
            </a:endParaRPr>
          </a:p>
        </p:txBody>
      </p:sp>
      <p:grpSp>
        <p:nvGrpSpPr>
          <p:cNvPr id="92" name="Shape 92"/>
          <p:cNvGrpSpPr/>
          <p:nvPr/>
        </p:nvGrpSpPr>
        <p:grpSpPr>
          <a:xfrm>
            <a:off x="1007705" y="321615"/>
            <a:ext cx="2066436" cy="2201734"/>
            <a:chOff x="5970800" y="1619250"/>
            <a:chExt cx="428650" cy="456725"/>
          </a:xfrm>
        </p:grpSpPr>
        <p:sp>
          <p:nvSpPr>
            <p:cNvPr id="93" name="Shape 93"/>
            <p:cNvSpPr/>
            <p:nvPr/>
          </p:nvSpPr>
          <p:spPr>
            <a:xfrm>
              <a:off x="5970800" y="1674200"/>
              <a:ext cx="377975" cy="377950"/>
            </a:xfrm>
            <a:custGeom>
              <a:avLst/>
              <a:gdLst/>
              <a:ahLst/>
              <a:cxnLst/>
              <a:rect l="0" t="0" r="0" b="0"/>
              <a:pathLst>
                <a:path w="15119" h="15118" extrusionOk="0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Shape 94"/>
            <p:cNvSpPr/>
            <p:nvPr/>
          </p:nvSpPr>
          <p:spPr>
            <a:xfrm>
              <a:off x="6068500" y="1771875"/>
              <a:ext cx="182575" cy="182600"/>
            </a:xfrm>
            <a:custGeom>
              <a:avLst/>
              <a:gdLst/>
              <a:ahLst/>
              <a:cxnLst/>
              <a:rect l="0" t="0" r="0" b="0"/>
              <a:pathLst>
                <a:path w="7303" h="7304" extrusionOk="0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Shape 95"/>
            <p:cNvSpPr/>
            <p:nvPr/>
          </p:nvSpPr>
          <p:spPr>
            <a:xfrm>
              <a:off x="5981175" y="2005125"/>
              <a:ext cx="75125" cy="70850"/>
            </a:xfrm>
            <a:custGeom>
              <a:avLst/>
              <a:gdLst/>
              <a:ahLst/>
              <a:cxnLst/>
              <a:rect l="0" t="0" r="0" b="0"/>
              <a:pathLst>
                <a:path w="3005" h="2834" extrusionOk="0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Shape 96"/>
            <p:cNvSpPr/>
            <p:nvPr/>
          </p:nvSpPr>
          <p:spPr>
            <a:xfrm>
              <a:off x="6263875" y="2005125"/>
              <a:ext cx="74525" cy="70850"/>
            </a:xfrm>
            <a:custGeom>
              <a:avLst/>
              <a:gdLst/>
              <a:ahLst/>
              <a:cxnLst/>
              <a:rect l="0" t="0" r="0" b="0"/>
              <a:pathLst>
                <a:path w="2981" h="2834" extrusionOk="0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Shape 97"/>
            <p:cNvSpPr/>
            <p:nvPr/>
          </p:nvSpPr>
          <p:spPr>
            <a:xfrm>
              <a:off x="6147875" y="1619250"/>
              <a:ext cx="251575" cy="255850"/>
            </a:xfrm>
            <a:custGeom>
              <a:avLst/>
              <a:gdLst/>
              <a:ahLst/>
              <a:cxnLst/>
              <a:rect l="0" t="0" r="0" b="0"/>
              <a:pathLst>
                <a:path w="10063" h="10234" extrusionOk="0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140E2F80-E854-4AA1-9CC1-FC13DDEB8B6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Uberto Visconti - Talent Garden - Real Estate development manager - Nell'immobiliare: agenti ed investitori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41396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884783" y="270844"/>
            <a:ext cx="41094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smtClean="0"/>
              <a:t>IL SISTEMA “</a:t>
            </a:r>
            <a:r>
              <a:rPr lang="it-IT" i="1" dirty="0" smtClean="0"/>
              <a:t>REAL ESTATE</a:t>
            </a:r>
            <a:r>
              <a:rPr lang="it-IT" dirty="0" smtClean="0"/>
              <a:t>”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96943329-DF78-449F-9CD2-97F0093264C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Uberto Visconti - Talent Garden - Real Estate development manager - Nell'immobiliare: agenti ed investitori</a:t>
            </a:r>
            <a:endParaRPr lang="it-IT" dirty="0"/>
          </a:p>
        </p:txBody>
      </p:sp>
      <p:grpSp>
        <p:nvGrpSpPr>
          <p:cNvPr id="6" name="Group 51"/>
          <p:cNvGrpSpPr>
            <a:grpSpLocks/>
          </p:cNvGrpSpPr>
          <p:nvPr/>
        </p:nvGrpSpPr>
        <p:grpSpPr bwMode="auto">
          <a:xfrm>
            <a:off x="398870" y="1276626"/>
            <a:ext cx="8143900" cy="5022734"/>
            <a:chOff x="1041" y="1468"/>
            <a:chExt cx="10056" cy="7996"/>
          </a:xfrm>
        </p:grpSpPr>
        <p:sp>
          <p:nvSpPr>
            <p:cNvPr id="7" name="Text Box 52"/>
            <p:cNvSpPr txBox="1">
              <a:spLocks noChangeArrowheads="1"/>
            </p:cNvSpPr>
            <p:nvPr/>
          </p:nvSpPr>
          <p:spPr bwMode="auto">
            <a:xfrm>
              <a:off x="8361" y="5068"/>
              <a:ext cx="720" cy="5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$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8" name="Text Box 53"/>
            <p:cNvSpPr txBox="1">
              <a:spLocks noChangeArrowheads="1"/>
            </p:cNvSpPr>
            <p:nvPr/>
          </p:nvSpPr>
          <p:spPr bwMode="auto">
            <a:xfrm>
              <a:off x="5927" y="3989"/>
              <a:ext cx="720" cy="5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$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9" name="Text Box 54"/>
            <p:cNvSpPr txBox="1">
              <a:spLocks noChangeArrowheads="1"/>
            </p:cNvSpPr>
            <p:nvPr/>
          </p:nvSpPr>
          <p:spPr bwMode="auto">
            <a:xfrm>
              <a:off x="8221" y="2628"/>
              <a:ext cx="720" cy="5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$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" name="Text Box 55"/>
            <p:cNvSpPr txBox="1">
              <a:spLocks noChangeArrowheads="1"/>
            </p:cNvSpPr>
            <p:nvPr/>
          </p:nvSpPr>
          <p:spPr bwMode="auto">
            <a:xfrm>
              <a:off x="8521" y="6188"/>
              <a:ext cx="720" cy="5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$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1" name="Text Box 56"/>
            <p:cNvSpPr txBox="1">
              <a:spLocks noChangeArrowheads="1"/>
            </p:cNvSpPr>
            <p:nvPr/>
          </p:nvSpPr>
          <p:spPr bwMode="auto">
            <a:xfrm>
              <a:off x="3321" y="5608"/>
              <a:ext cx="720" cy="5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$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2" name="Oval 57"/>
            <p:cNvSpPr>
              <a:spLocks noChangeArrowheads="1"/>
            </p:cNvSpPr>
            <p:nvPr/>
          </p:nvSpPr>
          <p:spPr bwMode="auto">
            <a:xfrm>
              <a:off x="4221" y="5068"/>
              <a:ext cx="4320" cy="216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Oval 59"/>
            <p:cNvSpPr>
              <a:spLocks noChangeArrowheads="1"/>
            </p:cNvSpPr>
            <p:nvPr/>
          </p:nvSpPr>
          <p:spPr bwMode="auto">
            <a:xfrm>
              <a:off x="1041" y="3268"/>
              <a:ext cx="4140" cy="198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Text Box 60"/>
            <p:cNvSpPr txBox="1">
              <a:spLocks noChangeArrowheads="1"/>
            </p:cNvSpPr>
            <p:nvPr/>
          </p:nvSpPr>
          <p:spPr bwMode="auto">
            <a:xfrm>
              <a:off x="4664" y="1777"/>
              <a:ext cx="2864" cy="176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Space Market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Office Supply (landlords)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Office Demand (tenants)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5" name="Text Box 61"/>
            <p:cNvSpPr txBox="1">
              <a:spLocks noChangeArrowheads="1"/>
            </p:cNvSpPr>
            <p:nvPr/>
          </p:nvSpPr>
          <p:spPr bwMode="auto">
            <a:xfrm>
              <a:off x="1641" y="3648"/>
              <a:ext cx="2880" cy="126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</a:rPr>
                <a:t>Development</a:t>
              </a:r>
              <a:r>
                <a: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 industry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rPr>
                <a:t>Long Run Marginal Costs of building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6" name="Text Box 62"/>
            <p:cNvSpPr txBox="1">
              <a:spLocks noChangeArrowheads="1"/>
            </p:cNvSpPr>
            <p:nvPr/>
          </p:nvSpPr>
          <p:spPr bwMode="auto">
            <a:xfrm>
              <a:off x="4761" y="5620"/>
              <a:ext cx="3060" cy="126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Asset Market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Market (required) Cap Rate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Market Value of buildings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7" name="Text Box 63"/>
            <p:cNvSpPr txBox="1">
              <a:spLocks noChangeArrowheads="1"/>
            </p:cNvSpPr>
            <p:nvPr/>
          </p:nvSpPr>
          <p:spPr bwMode="auto">
            <a:xfrm>
              <a:off x="9621" y="5388"/>
              <a:ext cx="1152" cy="86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</a:rPr>
                <a:t>Capital Markets</a:t>
              </a:r>
              <a:endPara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8" name="Text Box 64"/>
            <p:cNvSpPr txBox="1">
              <a:spLocks noChangeArrowheads="1"/>
            </p:cNvSpPr>
            <p:nvPr/>
          </p:nvSpPr>
          <p:spPr bwMode="auto">
            <a:xfrm>
              <a:off x="9081" y="2364"/>
              <a:ext cx="2016" cy="86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Local &amp; National </a:t>
              </a:r>
              <a:r>
                <a:rPr kumimoji="0" lang="en-US" sz="1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</a:rPr>
                <a:t>economy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9" name="Line 65"/>
            <p:cNvSpPr>
              <a:spLocks noChangeShapeType="1"/>
            </p:cNvSpPr>
            <p:nvPr/>
          </p:nvSpPr>
          <p:spPr bwMode="auto">
            <a:xfrm flipH="1" flipV="1">
              <a:off x="7381" y="3504"/>
              <a:ext cx="2160" cy="18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Text Box 66"/>
            <p:cNvSpPr txBox="1">
              <a:spLocks noChangeArrowheads="1"/>
            </p:cNvSpPr>
            <p:nvPr/>
          </p:nvSpPr>
          <p:spPr bwMode="auto">
            <a:xfrm>
              <a:off x="8141" y="4132"/>
              <a:ext cx="1152" cy="5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rPr>
                <a:t>Forecast Future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1" name="Line 67"/>
            <p:cNvSpPr>
              <a:spLocks noChangeShapeType="1"/>
            </p:cNvSpPr>
            <p:nvPr/>
          </p:nvSpPr>
          <p:spPr bwMode="auto">
            <a:xfrm flipH="1">
              <a:off x="7821" y="6264"/>
              <a:ext cx="18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Line 68"/>
            <p:cNvSpPr>
              <a:spLocks noChangeShapeType="1"/>
            </p:cNvSpPr>
            <p:nvPr/>
          </p:nvSpPr>
          <p:spPr bwMode="auto">
            <a:xfrm flipH="1">
              <a:off x="7441" y="3028"/>
              <a:ext cx="16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Line 69"/>
            <p:cNvSpPr>
              <a:spLocks noChangeShapeType="1"/>
            </p:cNvSpPr>
            <p:nvPr/>
          </p:nvSpPr>
          <p:spPr bwMode="auto">
            <a:xfrm flipV="1">
              <a:off x="2601" y="2508"/>
              <a:ext cx="0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Line 70"/>
            <p:cNvSpPr>
              <a:spLocks noChangeShapeType="1"/>
            </p:cNvSpPr>
            <p:nvPr/>
          </p:nvSpPr>
          <p:spPr bwMode="auto">
            <a:xfrm>
              <a:off x="2601" y="2488"/>
              <a:ext cx="21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Line 71"/>
            <p:cNvSpPr>
              <a:spLocks noChangeShapeType="1"/>
            </p:cNvSpPr>
            <p:nvPr/>
          </p:nvSpPr>
          <p:spPr bwMode="auto">
            <a:xfrm flipH="1" flipV="1">
              <a:off x="3141" y="5068"/>
              <a:ext cx="1440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Line 72"/>
            <p:cNvSpPr>
              <a:spLocks noChangeShapeType="1"/>
            </p:cNvSpPr>
            <p:nvPr/>
          </p:nvSpPr>
          <p:spPr bwMode="auto">
            <a:xfrm>
              <a:off x="6201" y="3268"/>
              <a:ext cx="0" cy="18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Line 73"/>
            <p:cNvSpPr>
              <a:spLocks noChangeShapeType="1"/>
            </p:cNvSpPr>
            <p:nvPr/>
          </p:nvSpPr>
          <p:spPr bwMode="auto">
            <a:xfrm>
              <a:off x="6201" y="5608"/>
              <a:ext cx="34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Line 74"/>
            <p:cNvSpPr>
              <a:spLocks noChangeShapeType="1"/>
            </p:cNvSpPr>
            <p:nvPr/>
          </p:nvSpPr>
          <p:spPr bwMode="auto">
            <a:xfrm>
              <a:off x="6201" y="5068"/>
              <a:ext cx="0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Line 75"/>
            <p:cNvSpPr>
              <a:spLocks noChangeShapeType="1"/>
            </p:cNvSpPr>
            <p:nvPr/>
          </p:nvSpPr>
          <p:spPr bwMode="auto">
            <a:xfrm flipH="1">
              <a:off x="1685" y="7988"/>
              <a:ext cx="86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Line 76"/>
            <p:cNvSpPr>
              <a:spLocks noChangeShapeType="1"/>
            </p:cNvSpPr>
            <p:nvPr/>
          </p:nvSpPr>
          <p:spPr bwMode="auto">
            <a:xfrm flipH="1">
              <a:off x="1685" y="8538"/>
              <a:ext cx="86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Text Box 77"/>
            <p:cNvSpPr txBox="1">
              <a:spLocks noChangeArrowheads="1"/>
            </p:cNvSpPr>
            <p:nvPr/>
          </p:nvSpPr>
          <p:spPr bwMode="auto">
            <a:xfrm>
              <a:off x="2851" y="7756"/>
              <a:ext cx="1800" cy="5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Causal flows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2" name="Text Box 78"/>
            <p:cNvSpPr txBox="1">
              <a:spLocks noChangeArrowheads="1"/>
            </p:cNvSpPr>
            <p:nvPr/>
          </p:nvSpPr>
          <p:spPr bwMode="auto">
            <a:xfrm>
              <a:off x="2809" y="8284"/>
              <a:ext cx="3360" cy="5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Information gathering and usage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3" name="AutoShape 79"/>
            <p:cNvSpPr>
              <a:spLocks noChangeArrowheads="1"/>
            </p:cNvSpPr>
            <p:nvPr/>
          </p:nvSpPr>
          <p:spPr bwMode="auto">
            <a:xfrm>
              <a:off x="2321" y="1636"/>
              <a:ext cx="540" cy="1080"/>
            </a:xfrm>
            <a:prstGeom prst="cube">
              <a:avLst>
                <a:gd name="adj" fmla="val 2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4" name="AutoShape 80"/>
            <p:cNvSpPr>
              <a:spLocks noChangeArrowheads="1"/>
            </p:cNvSpPr>
            <p:nvPr/>
          </p:nvSpPr>
          <p:spPr bwMode="auto">
            <a:xfrm>
              <a:off x="1961" y="8784"/>
              <a:ext cx="280" cy="580"/>
            </a:xfrm>
            <a:prstGeom prst="cube">
              <a:avLst>
                <a:gd name="adj" fmla="val 28704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Text Box 81"/>
            <p:cNvSpPr txBox="1">
              <a:spLocks noChangeArrowheads="1"/>
            </p:cNvSpPr>
            <p:nvPr/>
          </p:nvSpPr>
          <p:spPr bwMode="auto">
            <a:xfrm>
              <a:off x="2809" y="8924"/>
              <a:ext cx="3360" cy="5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Office buildings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6" name="Oval 58"/>
            <p:cNvSpPr>
              <a:spLocks noChangeArrowheads="1"/>
            </p:cNvSpPr>
            <p:nvPr/>
          </p:nvSpPr>
          <p:spPr bwMode="auto">
            <a:xfrm>
              <a:off x="3861" y="1468"/>
              <a:ext cx="4500" cy="2160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884783" y="270844"/>
            <a:ext cx="41094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smtClean="0"/>
              <a:t>IL SISTEMA “</a:t>
            </a:r>
            <a:r>
              <a:rPr lang="it-IT" i="1" dirty="0" smtClean="0"/>
              <a:t>REAL ESTATE</a:t>
            </a:r>
            <a:r>
              <a:rPr lang="it-IT" dirty="0" smtClean="0"/>
              <a:t>”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96943329-DF78-449F-9CD2-97F0093264C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Uberto Visconti - Talent Garden - Real Estate development manager - Nell'immobiliare: agenti ed investitori</a:t>
            </a:r>
            <a:endParaRPr lang="it-IT" dirty="0"/>
          </a:p>
        </p:txBody>
      </p:sp>
      <p:grpSp>
        <p:nvGrpSpPr>
          <p:cNvPr id="37" name="Group 4"/>
          <p:cNvGrpSpPr>
            <a:grpSpLocks/>
          </p:cNvGrpSpPr>
          <p:nvPr/>
        </p:nvGrpSpPr>
        <p:grpSpPr bwMode="auto">
          <a:xfrm>
            <a:off x="708052" y="1989138"/>
            <a:ext cx="7793038" cy="2879725"/>
            <a:chOff x="606" y="1976"/>
            <a:chExt cx="4546" cy="1491"/>
          </a:xfrm>
        </p:grpSpPr>
        <p:pic>
          <p:nvPicPr>
            <p:cNvPr id="38" name="Picture 5" descr="NP Mall Yokoham Building 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10" y="2172"/>
              <a:ext cx="1459" cy="1280"/>
            </a:xfrm>
            <a:prstGeom prst="rect">
              <a:avLst/>
            </a:prstGeom>
            <a:noFill/>
          </p:spPr>
        </p:pic>
        <p:pic>
          <p:nvPicPr>
            <p:cNvPr id="39" name="Picture 6" descr="parking_2_square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105" y="2217"/>
              <a:ext cx="1477" cy="1243"/>
            </a:xfrm>
            <a:prstGeom prst="rect">
              <a:avLst/>
            </a:prstGeom>
            <a:noFill/>
          </p:spPr>
        </p:pic>
        <p:pic>
          <p:nvPicPr>
            <p:cNvPr id="40" name="Picture 7" descr="logo Q-Park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146" y="3199"/>
              <a:ext cx="561" cy="239"/>
            </a:xfrm>
            <a:prstGeom prst="rect">
              <a:avLst/>
            </a:prstGeom>
            <a:noFill/>
          </p:spPr>
        </p:pic>
        <p:sp>
          <p:nvSpPr>
            <p:cNvPr id="41" name="Text Box 8"/>
            <p:cNvSpPr txBox="1">
              <a:spLocks noChangeArrowheads="1"/>
            </p:cNvSpPr>
            <p:nvPr/>
          </p:nvSpPr>
          <p:spPr bwMode="auto">
            <a:xfrm>
              <a:off x="640" y="3260"/>
              <a:ext cx="1416" cy="1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90000"/>
                </a:lnSpc>
                <a:spcBef>
                  <a:spcPct val="20000"/>
                </a:spcBef>
                <a:spcAft>
                  <a:spcPct val="20000"/>
                </a:spcAft>
                <a:buClr>
                  <a:srgbClr val="99CCFF"/>
                </a:buClr>
              </a:pPr>
              <a:r>
                <a:rPr lang="en-US" sz="1200" b="1">
                  <a:solidFill>
                    <a:schemeClr val="bg1"/>
                  </a:solidFill>
                  <a:latin typeface="Arial" charset="0"/>
                </a:rPr>
                <a:t>Yokohama Mall, Japan</a:t>
              </a:r>
              <a:endParaRPr lang="nl-NL" sz="1200" b="1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42" name="Rectangle 9"/>
            <p:cNvSpPr>
              <a:spLocks noChangeArrowheads="1"/>
            </p:cNvSpPr>
            <p:nvPr/>
          </p:nvSpPr>
          <p:spPr bwMode="auto">
            <a:xfrm>
              <a:off x="606" y="1986"/>
              <a:ext cx="1463" cy="230"/>
            </a:xfrm>
            <a:prstGeom prst="rect">
              <a:avLst/>
            </a:prstGeom>
            <a:solidFill>
              <a:srgbClr val="B4C3E1"/>
            </a:solidFill>
            <a:ln w="9525" algn="ctr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lnSpc>
                  <a:spcPct val="90000"/>
                </a:lnSpc>
                <a:spcBef>
                  <a:spcPct val="20000"/>
                </a:spcBef>
                <a:spcAft>
                  <a:spcPct val="20000"/>
                </a:spcAft>
                <a:buClr>
                  <a:srgbClr val="99CCFF"/>
                </a:buClr>
              </a:pPr>
              <a:r>
                <a:rPr lang="en-US" sz="1400" b="1">
                  <a:latin typeface="Arial" charset="0"/>
                </a:rPr>
                <a:t>Investment Management</a:t>
              </a:r>
              <a:endParaRPr lang="nl-NL" sz="1400" b="1">
                <a:latin typeface="Arial" charset="0"/>
              </a:endParaRPr>
            </a:p>
          </p:txBody>
        </p:sp>
        <p:sp>
          <p:nvSpPr>
            <p:cNvPr id="43" name="Rectangle 10"/>
            <p:cNvSpPr>
              <a:spLocks noChangeArrowheads="1"/>
            </p:cNvSpPr>
            <p:nvPr/>
          </p:nvSpPr>
          <p:spPr bwMode="auto">
            <a:xfrm>
              <a:off x="2101" y="1989"/>
              <a:ext cx="1479" cy="228"/>
            </a:xfrm>
            <a:prstGeom prst="rect">
              <a:avLst/>
            </a:prstGeom>
            <a:solidFill>
              <a:srgbClr val="B4C3E1"/>
            </a:solidFill>
            <a:ln w="9525" algn="ctr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lnSpc>
                  <a:spcPct val="90000"/>
                </a:lnSpc>
                <a:spcBef>
                  <a:spcPct val="20000"/>
                </a:spcBef>
                <a:spcAft>
                  <a:spcPct val="20000"/>
                </a:spcAft>
                <a:buClr>
                  <a:srgbClr val="99CCFF"/>
                </a:buClr>
              </a:pPr>
              <a:r>
                <a:rPr lang="en-US" sz="1400" b="1">
                  <a:latin typeface="Arial" charset="0"/>
                </a:rPr>
                <a:t>Finance</a:t>
              </a:r>
              <a:endParaRPr lang="nl-NL" sz="1400" b="1">
                <a:latin typeface="Arial" charset="0"/>
              </a:endParaRPr>
            </a:p>
          </p:txBody>
        </p:sp>
        <p:sp>
          <p:nvSpPr>
            <p:cNvPr id="44" name="Rectangle 11"/>
            <p:cNvSpPr>
              <a:spLocks noChangeArrowheads="1"/>
            </p:cNvSpPr>
            <p:nvPr/>
          </p:nvSpPr>
          <p:spPr bwMode="auto">
            <a:xfrm>
              <a:off x="3614" y="1976"/>
              <a:ext cx="1538" cy="233"/>
            </a:xfrm>
            <a:prstGeom prst="rect">
              <a:avLst/>
            </a:prstGeom>
            <a:solidFill>
              <a:srgbClr val="B4C3E1"/>
            </a:solidFill>
            <a:ln w="9525" algn="ctr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lnSpc>
                  <a:spcPct val="90000"/>
                </a:lnSpc>
                <a:spcBef>
                  <a:spcPct val="20000"/>
                </a:spcBef>
                <a:spcAft>
                  <a:spcPct val="20000"/>
                </a:spcAft>
                <a:buClr>
                  <a:srgbClr val="99CCFF"/>
                </a:buClr>
              </a:pPr>
              <a:r>
                <a:rPr lang="en-US" sz="1400" b="1">
                  <a:latin typeface="Arial" charset="0"/>
                </a:rPr>
                <a:t>Development</a:t>
              </a:r>
              <a:endParaRPr lang="nl-NL" sz="1400" b="1">
                <a:latin typeface="Arial" charset="0"/>
              </a:endParaRPr>
            </a:p>
          </p:txBody>
        </p:sp>
        <p:sp>
          <p:nvSpPr>
            <p:cNvPr id="45" name="Text Box 12"/>
            <p:cNvSpPr txBox="1">
              <a:spLocks noChangeArrowheads="1"/>
            </p:cNvSpPr>
            <p:nvPr/>
          </p:nvSpPr>
          <p:spPr bwMode="auto">
            <a:xfrm>
              <a:off x="2725" y="3267"/>
              <a:ext cx="804" cy="1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90000"/>
                </a:lnSpc>
                <a:spcBef>
                  <a:spcPct val="20000"/>
                </a:spcBef>
                <a:spcAft>
                  <a:spcPct val="20000"/>
                </a:spcAft>
                <a:buClr>
                  <a:srgbClr val="99CCFF"/>
                </a:buClr>
              </a:pPr>
              <a:r>
                <a:rPr lang="en-US" sz="1200" b="1">
                  <a:solidFill>
                    <a:schemeClr val="bg1"/>
                  </a:solidFill>
                  <a:latin typeface="Arial" charset="0"/>
                </a:rPr>
                <a:t>The Netherlands</a:t>
              </a:r>
              <a:endParaRPr lang="nl-NL" sz="1200" b="1">
                <a:solidFill>
                  <a:schemeClr val="bg1"/>
                </a:solidFill>
                <a:latin typeface="Arial" charset="0"/>
              </a:endParaRPr>
            </a:p>
          </p:txBody>
        </p:sp>
        <p:pic>
          <p:nvPicPr>
            <p:cNvPr id="46" name="Picture 13" descr="PL_Warsaw_ZloteTarasy_040_web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613" y="2224"/>
              <a:ext cx="1536" cy="1243"/>
            </a:xfrm>
            <a:prstGeom prst="rect">
              <a:avLst/>
            </a:prstGeom>
            <a:noFill/>
          </p:spPr>
        </p:pic>
        <p:sp>
          <p:nvSpPr>
            <p:cNvPr id="47" name="Text Box 14"/>
            <p:cNvSpPr txBox="1">
              <a:spLocks noChangeArrowheads="1"/>
            </p:cNvSpPr>
            <p:nvPr/>
          </p:nvSpPr>
          <p:spPr bwMode="auto">
            <a:xfrm>
              <a:off x="3870" y="3275"/>
              <a:ext cx="978" cy="1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90000"/>
                </a:lnSpc>
                <a:spcBef>
                  <a:spcPct val="20000"/>
                </a:spcBef>
                <a:spcAft>
                  <a:spcPct val="20000"/>
                </a:spcAft>
                <a:buClr>
                  <a:srgbClr val="99CCFF"/>
                </a:buClr>
              </a:pPr>
              <a:r>
                <a:rPr lang="en-US" sz="1200" b="1">
                  <a:solidFill>
                    <a:schemeClr val="bg1"/>
                  </a:solidFill>
                  <a:latin typeface="Arial" charset="0"/>
                </a:rPr>
                <a:t>Zlote Tarasy, Poland</a:t>
              </a:r>
              <a:endParaRPr lang="nl-NL" sz="1200" b="1">
                <a:solidFill>
                  <a:schemeClr val="bg1"/>
                </a:solidFill>
                <a:latin typeface="Arial" charset="0"/>
              </a:endParaRPr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718977" y="1285860"/>
            <a:ext cx="80724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INVESTITORE		BANCA	        		SVILUPPATORE</a:t>
            </a:r>
            <a:endParaRPr lang="it-IT" dirty="0"/>
          </a:p>
        </p:txBody>
      </p:sp>
      <p:sp>
        <p:nvSpPr>
          <p:cNvPr id="50" name="TextBox 14"/>
          <p:cNvSpPr txBox="1"/>
          <p:nvPr/>
        </p:nvSpPr>
        <p:spPr>
          <a:xfrm>
            <a:off x="687525" y="5517232"/>
            <a:ext cx="80724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GESTORE</a:t>
            </a:r>
          </a:p>
          <a:p>
            <a:pPr algn="ctr"/>
            <a:r>
              <a:rPr lang="it-IT" dirty="0" smtClean="0"/>
              <a:t>(</a:t>
            </a:r>
            <a:r>
              <a:rPr lang="it-IT" dirty="0" err="1" smtClean="0"/>
              <a:t>Tenant</a:t>
            </a:r>
            <a:r>
              <a:rPr lang="it-IT" dirty="0" smtClean="0"/>
              <a:t> + </a:t>
            </a:r>
            <a:r>
              <a:rPr lang="it-IT" dirty="0" err="1" smtClean="0"/>
              <a:t>Property</a:t>
            </a:r>
            <a:r>
              <a:rPr lang="it-IT" dirty="0" smtClean="0"/>
              <a:t> Manager)</a:t>
            </a:r>
            <a:endParaRPr lang="it-IT" dirty="0"/>
          </a:p>
        </p:txBody>
      </p:sp>
      <p:cxnSp>
        <p:nvCxnSpPr>
          <p:cNvPr id="51" name="Connettore 2 4"/>
          <p:cNvCxnSpPr>
            <a:endCxn id="53" idx="0"/>
          </p:cNvCxnSpPr>
          <p:nvPr/>
        </p:nvCxnSpPr>
        <p:spPr>
          <a:xfrm>
            <a:off x="1965464" y="4839892"/>
            <a:ext cx="2758308" cy="677340"/>
          </a:xfrm>
          <a:prstGeom prst="straightConnector1">
            <a:avLst/>
          </a:prstGeom>
          <a:ln w="34925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ttore 2 22"/>
          <p:cNvCxnSpPr>
            <a:endCxn id="53" idx="0"/>
          </p:cNvCxnSpPr>
          <p:nvPr/>
        </p:nvCxnSpPr>
        <p:spPr>
          <a:xfrm flipH="1">
            <a:off x="4723772" y="4868863"/>
            <a:ext cx="2455622" cy="648369"/>
          </a:xfrm>
          <a:prstGeom prst="straightConnector1">
            <a:avLst/>
          </a:prstGeom>
          <a:ln w="34925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8458256" y="6381328"/>
            <a:ext cx="540000" cy="396000"/>
          </a:xfrm>
          <a:prstGeom prst="ellipse">
            <a:avLst/>
          </a:prstGeom>
        </p:spPr>
        <p:txBody>
          <a:bodyPr/>
          <a:lstStyle/>
          <a:p>
            <a:pPr>
              <a:defRPr/>
            </a:pPr>
            <a:fld id="{61A8D378-C76E-4EA7-8CDA-C86D85243998}" type="slidenum">
              <a:rPr lang="it-IT"/>
              <a:pPr>
                <a:defRPr/>
              </a:pPr>
              <a:t>8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1599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/>
        </p:nvSpPr>
        <p:spPr>
          <a:xfrm>
            <a:off x="7019075" y="851175"/>
            <a:ext cx="1286350" cy="51394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it-IT" dirty="0">
                <a:solidFill>
                  <a:srgbClr val="FFFFFF">
                    <a:alpha val="26920"/>
                  </a:srgbClr>
                </a:solidFill>
                <a:latin typeface="Oswald"/>
              </a:rPr>
              <a:t>2</a:t>
            </a:r>
            <a:endParaRPr b="0" i="0" dirty="0">
              <a:ln>
                <a:noFill/>
              </a:ln>
              <a:solidFill>
                <a:srgbClr val="FFFFFF">
                  <a:alpha val="26920"/>
                </a:srgbClr>
              </a:solidFill>
              <a:latin typeface="Oswald"/>
            </a:endParaRPr>
          </a:p>
        </p:txBody>
      </p:sp>
      <p:sp>
        <p:nvSpPr>
          <p:cNvPr id="70" name="Shape 70"/>
          <p:cNvSpPr txBox="1">
            <a:spLocks noGrp="1"/>
          </p:cNvSpPr>
          <p:nvPr>
            <p:ph type="ctrTitle"/>
          </p:nvPr>
        </p:nvSpPr>
        <p:spPr>
          <a:xfrm>
            <a:off x="838200" y="3482725"/>
            <a:ext cx="43329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>
              <a:spcBef>
                <a:spcPts val="600"/>
              </a:spcBef>
            </a:pPr>
            <a:r>
              <a:rPr lang="it-IT" dirty="0" smtClean="0"/>
              <a:t>PREVEDERE IL FUTURO</a:t>
            </a:r>
            <a:endParaRPr lang="it-IT" dirty="0"/>
          </a:p>
        </p:txBody>
      </p:sp>
      <p:sp>
        <p:nvSpPr>
          <p:cNvPr id="71" name="Shape 71"/>
          <p:cNvSpPr txBox="1">
            <a:spLocks noGrp="1"/>
          </p:cNvSpPr>
          <p:nvPr>
            <p:ph type="subTitle" idx="1"/>
          </p:nvPr>
        </p:nvSpPr>
        <p:spPr>
          <a:xfrm>
            <a:off x="838199" y="5082150"/>
            <a:ext cx="5395175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mtClean="0"/>
              <a:t>L’ANDAMENTO DEL MERCATO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24C591B2-6AAD-45B5-85A4-D6731E36F9F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Uberto Visconti - Talent Garden - Real Estate development manager - Nell'immobiliare: agenti ed investitori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8708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beron template">
  <a:themeElements>
    <a:clrScheme name="Personalizzato 1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5151F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</TotalTime>
  <Words>526</Words>
  <Application>Microsoft Office PowerPoint</Application>
  <PresentationFormat>Presentazione su schermo (4:3)</PresentationFormat>
  <Paragraphs>97</Paragraphs>
  <Slides>18</Slides>
  <Notes>18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19" baseType="lpstr">
      <vt:lpstr>Oberon template</vt:lpstr>
      <vt:lpstr>Nell’immobiliare: agenti e investitori</vt:lpstr>
      <vt:lpstr>Presentazione standard di PowerPoint</vt:lpstr>
      <vt:lpstr>Esperienza professionale</vt:lpstr>
      <vt:lpstr>Presentazione standard di PowerPoint</vt:lpstr>
      <vt:lpstr>Real Estate Vs Immobiliare</vt:lpstr>
      <vt:lpstr>CHI SONO I GIOCATORI ?</vt:lpstr>
      <vt:lpstr>IL SISTEMA “REAL ESTATE”</vt:lpstr>
      <vt:lpstr>IL SISTEMA “REAL ESTATE”</vt:lpstr>
      <vt:lpstr>PREVEDERE IL FUTURO</vt:lpstr>
      <vt:lpstr>LA CICLICITA DEL MERCATO !</vt:lpstr>
      <vt:lpstr>IL SISTEMA “REAL ESTATE”</vt:lpstr>
      <vt:lpstr>IL SISTEMA “REAL ESTATE”</vt:lpstr>
      <vt:lpstr>IL MONDO DEL LAVORO</vt:lpstr>
      <vt:lpstr>USO VS. PROPRIETA’!</vt:lpstr>
      <vt:lpstr>IL MONDO DEL LAVORO</vt:lpstr>
      <vt:lpstr>I MODI DI VIVERE E IL MONDO DEL DEL LAVORO</vt:lpstr>
      <vt:lpstr>IN ESTREMA SINTESI :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cp:lastModifiedBy>meeting</cp:lastModifiedBy>
  <cp:revision>65</cp:revision>
  <cp:lastPrinted>2018-08-14T10:10:01Z</cp:lastPrinted>
  <dcterms:modified xsi:type="dcterms:W3CDTF">2018-08-21T21:29:11Z</dcterms:modified>
</cp:coreProperties>
</file>