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Lst>
  <p:notesMasterIdLst>
    <p:notesMasterId r:id="rId45"/>
  </p:notesMasterIdLst>
  <p:sldIdLst>
    <p:sldId id="326" r:id="rId2"/>
    <p:sldId id="264" r:id="rId3"/>
    <p:sldId id="291" r:id="rId4"/>
    <p:sldId id="322" r:id="rId5"/>
    <p:sldId id="292" r:id="rId6"/>
    <p:sldId id="293" r:id="rId7"/>
    <p:sldId id="294" r:id="rId8"/>
    <p:sldId id="319" r:id="rId9"/>
    <p:sldId id="320" r:id="rId10"/>
    <p:sldId id="297" r:id="rId11"/>
    <p:sldId id="296" r:id="rId12"/>
    <p:sldId id="257" r:id="rId13"/>
    <p:sldId id="298" r:id="rId14"/>
    <p:sldId id="317" r:id="rId15"/>
    <p:sldId id="258" r:id="rId16"/>
    <p:sldId id="259" r:id="rId17"/>
    <p:sldId id="260" r:id="rId18"/>
    <p:sldId id="271" r:id="rId19"/>
    <p:sldId id="262" r:id="rId20"/>
    <p:sldId id="279" r:id="rId21"/>
    <p:sldId id="282" r:id="rId22"/>
    <p:sldId id="266" r:id="rId23"/>
    <p:sldId id="324" r:id="rId24"/>
    <p:sldId id="278" r:id="rId25"/>
    <p:sldId id="289" r:id="rId26"/>
    <p:sldId id="287" r:id="rId27"/>
    <p:sldId id="290" r:id="rId28"/>
    <p:sldId id="277" r:id="rId29"/>
    <p:sldId id="285" r:id="rId30"/>
    <p:sldId id="286" r:id="rId31"/>
    <p:sldId id="280" r:id="rId32"/>
    <p:sldId id="275" r:id="rId33"/>
    <p:sldId id="325" r:id="rId34"/>
    <p:sldId id="304" r:id="rId35"/>
    <p:sldId id="306" r:id="rId36"/>
    <p:sldId id="307" r:id="rId37"/>
    <p:sldId id="308" r:id="rId38"/>
    <p:sldId id="309" r:id="rId39"/>
    <p:sldId id="310" r:id="rId40"/>
    <p:sldId id="323" r:id="rId41"/>
    <p:sldId id="311" r:id="rId42"/>
    <p:sldId id="312" r:id="rId43"/>
    <p:sldId id="315" r:id="rId44"/>
  </p:sldIdLst>
  <p:sldSz cx="9144000" cy="6858000" type="screen4x3"/>
  <p:notesSz cx="6888163" cy="100187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006600"/>
    <a:srgbClr val="FF3300"/>
    <a:srgbClr val="99FF66"/>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97" autoAdjust="0"/>
    <p:restoredTop sz="86447" autoAdjust="0"/>
  </p:normalViewPr>
  <p:slideViewPr>
    <p:cSldViewPr snapToGrid="0">
      <p:cViewPr varScale="1">
        <p:scale>
          <a:sx n="87" d="100"/>
          <a:sy n="87" d="100"/>
        </p:scale>
        <p:origin x="-84" y="-324"/>
      </p:cViewPr>
      <p:guideLst>
        <p:guide orient="horz" pos="2160"/>
        <p:guide pos="2880"/>
      </p:guideLst>
    </p:cSldViewPr>
  </p:slideViewPr>
  <p:outlineViewPr>
    <p:cViewPr>
      <p:scale>
        <a:sx n="33" d="100"/>
        <a:sy n="33" d="100"/>
      </p:scale>
      <p:origin x="48" y="7284"/>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774" y="792"/>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4871" cy="500936"/>
          </a:xfrm>
          <a:prstGeom prst="rect">
            <a:avLst/>
          </a:prstGeom>
        </p:spPr>
        <p:txBody>
          <a:bodyPr vert="horz" lIns="96606" tIns="48303" rIns="96606" bIns="48303" rtlCol="0"/>
          <a:lstStyle>
            <a:lvl1pPr algn="l">
              <a:defRPr sz="1300"/>
            </a:lvl1pPr>
          </a:lstStyle>
          <a:p>
            <a:endParaRPr lang="it-IT"/>
          </a:p>
        </p:txBody>
      </p:sp>
      <p:sp>
        <p:nvSpPr>
          <p:cNvPr id="3" name="Segnaposto data 2"/>
          <p:cNvSpPr>
            <a:spLocks noGrp="1"/>
          </p:cNvSpPr>
          <p:nvPr>
            <p:ph type="dt" idx="1"/>
          </p:nvPr>
        </p:nvSpPr>
        <p:spPr>
          <a:xfrm>
            <a:off x="3901698" y="0"/>
            <a:ext cx="2984871" cy="500936"/>
          </a:xfrm>
          <a:prstGeom prst="rect">
            <a:avLst/>
          </a:prstGeom>
        </p:spPr>
        <p:txBody>
          <a:bodyPr vert="horz" lIns="96606" tIns="48303" rIns="96606" bIns="48303" rtlCol="0"/>
          <a:lstStyle>
            <a:lvl1pPr algn="r">
              <a:defRPr sz="1300"/>
            </a:lvl1pPr>
          </a:lstStyle>
          <a:p>
            <a:fld id="{96FD8481-646B-4C19-9C2F-170B4283E84A}" type="datetimeFigureOut">
              <a:rPr lang="it-IT" smtClean="0"/>
              <a:t>20/08/2018</a:t>
            </a:fld>
            <a:endParaRPr lang="it-IT"/>
          </a:p>
        </p:txBody>
      </p:sp>
      <p:sp>
        <p:nvSpPr>
          <p:cNvPr id="4" name="Segnaposto immagine diapositiva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06" tIns="48303" rIns="96606" bIns="48303" rtlCol="0" anchor="ctr"/>
          <a:lstStyle/>
          <a:p>
            <a:endParaRPr lang="it-IT"/>
          </a:p>
        </p:txBody>
      </p:sp>
      <p:sp>
        <p:nvSpPr>
          <p:cNvPr id="5" name="Segnaposto note 4"/>
          <p:cNvSpPr>
            <a:spLocks noGrp="1"/>
          </p:cNvSpPr>
          <p:nvPr>
            <p:ph type="body" sz="quarter" idx="3"/>
          </p:nvPr>
        </p:nvSpPr>
        <p:spPr>
          <a:xfrm>
            <a:off x="688817" y="4758889"/>
            <a:ext cx="5510530" cy="4508421"/>
          </a:xfrm>
          <a:prstGeom prst="rect">
            <a:avLst/>
          </a:prstGeom>
        </p:spPr>
        <p:txBody>
          <a:bodyPr vert="horz" lIns="96606" tIns="48303" rIns="96606" bIns="48303" rtlCol="0"/>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6" name="Segnaposto piè di pagina 5"/>
          <p:cNvSpPr>
            <a:spLocks noGrp="1"/>
          </p:cNvSpPr>
          <p:nvPr>
            <p:ph type="ftr" sz="quarter" idx="4"/>
          </p:nvPr>
        </p:nvSpPr>
        <p:spPr>
          <a:xfrm>
            <a:off x="0" y="9516038"/>
            <a:ext cx="2984871" cy="500936"/>
          </a:xfrm>
          <a:prstGeom prst="rect">
            <a:avLst/>
          </a:prstGeom>
        </p:spPr>
        <p:txBody>
          <a:bodyPr vert="horz" lIns="96606" tIns="48303" rIns="96606" bIns="48303" rtlCol="0" anchor="b"/>
          <a:lstStyle>
            <a:lvl1pPr algn="l">
              <a:defRPr sz="1300"/>
            </a:lvl1pPr>
          </a:lstStyle>
          <a:p>
            <a:endParaRPr lang="it-IT"/>
          </a:p>
        </p:txBody>
      </p:sp>
      <p:sp>
        <p:nvSpPr>
          <p:cNvPr id="7" name="Segnaposto numero diapositiva 6"/>
          <p:cNvSpPr>
            <a:spLocks noGrp="1"/>
          </p:cNvSpPr>
          <p:nvPr>
            <p:ph type="sldNum" sz="quarter" idx="5"/>
          </p:nvPr>
        </p:nvSpPr>
        <p:spPr>
          <a:xfrm>
            <a:off x="3901698" y="9516038"/>
            <a:ext cx="2984871" cy="500936"/>
          </a:xfrm>
          <a:prstGeom prst="rect">
            <a:avLst/>
          </a:prstGeom>
        </p:spPr>
        <p:txBody>
          <a:bodyPr vert="horz" lIns="96606" tIns="48303" rIns="96606" bIns="48303" rtlCol="0" anchor="b"/>
          <a:lstStyle>
            <a:lvl1pPr algn="r">
              <a:defRPr sz="1300"/>
            </a:lvl1pPr>
          </a:lstStyle>
          <a:p>
            <a:fld id="{2F07E64A-2BEB-4493-9753-FAB84E8F9063}" type="slidenum">
              <a:rPr lang="it-IT" smtClean="0"/>
              <a:t>‹N›</a:t>
            </a:fld>
            <a:endParaRPr lang="it-IT"/>
          </a:p>
        </p:txBody>
      </p:sp>
    </p:spTree>
    <p:extLst>
      <p:ext uri="{BB962C8B-B14F-4D97-AF65-F5344CB8AC3E}">
        <p14:creationId xmlns:p14="http://schemas.microsoft.com/office/powerpoint/2010/main" val="3642021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1148027" y="751404"/>
            <a:ext cx="4592109" cy="375701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 name="Shape 45"/>
          <p:cNvSpPr txBox="1">
            <a:spLocks noGrp="1"/>
          </p:cNvSpPr>
          <p:nvPr>
            <p:ph type="body" idx="1"/>
          </p:nvPr>
        </p:nvSpPr>
        <p:spPr>
          <a:xfrm>
            <a:off x="688817" y="4758889"/>
            <a:ext cx="5510530" cy="4508421"/>
          </a:xfrm>
          <a:prstGeom prst="rect">
            <a:avLst/>
          </a:prstGeom>
        </p:spPr>
        <p:txBody>
          <a:bodyPr spcFirstLastPara="1" wrap="square" lIns="96591" tIns="96591" rIns="96591" bIns="96591" anchor="t" anchorCtr="0">
            <a:noAutofit/>
          </a:bodyPr>
          <a:lstStyle/>
          <a:p>
            <a:endParaRPr/>
          </a:p>
        </p:txBody>
      </p:sp>
    </p:spTree>
    <p:extLst>
      <p:ext uri="{BB962C8B-B14F-4D97-AF65-F5344CB8AC3E}">
        <p14:creationId xmlns:p14="http://schemas.microsoft.com/office/powerpoint/2010/main" val="2364816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F07E64A-2BEB-4493-9753-FAB84E8F9063}" type="slidenum">
              <a:rPr lang="it-IT" smtClean="0"/>
              <a:t>10</a:t>
            </a:fld>
            <a:endParaRPr lang="it-IT"/>
          </a:p>
        </p:txBody>
      </p:sp>
    </p:spTree>
    <p:extLst>
      <p:ext uri="{BB962C8B-B14F-4D97-AF65-F5344CB8AC3E}">
        <p14:creationId xmlns:p14="http://schemas.microsoft.com/office/powerpoint/2010/main" val="3632952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 soluzione c’è e vedremo che funziona: </a:t>
            </a:r>
          </a:p>
          <a:p>
            <a:endParaRPr lang="it-IT" dirty="0"/>
          </a:p>
          <a:p>
            <a:r>
              <a:rPr lang="it-IT" dirty="0" smtClean="0"/>
              <a:t>in alternativa all’immediato ingresso nel mondo del lavoro (che però è un’opzione riservata  a pochi fortunati e sovente è un ingresso in precarietà e sotto occupazione) o agli studi universitari (che restano indispensabili per svolgere alcune attività intellettuali e scientifiche o per determinate carriere professionali e manageriali) </a:t>
            </a:r>
          </a:p>
          <a:p>
            <a:endParaRPr lang="it-IT" dirty="0"/>
          </a:p>
          <a:p>
            <a:r>
              <a:rPr lang="it-IT" dirty="0" smtClean="0"/>
              <a:t>esiste l’Istruzione Tecnica Superiore ITS, ovvero il canale professionalizzante parallelo all’Università nel livello terziario dell’istruzione. Un canale pienamente istituzionale, disegnato e disciplinato dal MIUR per garantire l’alta formazione professionale.</a:t>
            </a:r>
          </a:p>
          <a:p>
            <a:endParaRPr lang="it-IT" dirty="0" smtClean="0"/>
          </a:p>
          <a:p>
            <a:r>
              <a:rPr lang="it-IT" dirty="0" smtClean="0"/>
              <a:t>Il nome Istruzione Tecnica Superiore non è particolarmente felice, perché porta a confondersi con l’Istruzione Secondaria Superiore. Probabilmente è anche questo uno dei motivi per cui la formazione ITS fatica a farsi conoscere e ad affermarsi. E infatti la denominazione di questo livello di Istruzione è al centro di riflessioni.</a:t>
            </a:r>
          </a:p>
          <a:p>
            <a:endParaRPr lang="it-IT" dirty="0" smtClean="0"/>
          </a:p>
          <a:p>
            <a:r>
              <a:rPr lang="it-IT" dirty="0" smtClean="0"/>
              <a:t>A ogni modo, molto sforzi sono stati fatti e si fanno da parte di tutti gli attori del sistema per far conoscere questo decisiva tipologia di formazione. </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11</a:t>
            </a:fld>
            <a:endParaRPr lang="it-IT"/>
          </a:p>
        </p:txBody>
      </p:sp>
    </p:spTree>
    <p:extLst>
      <p:ext uri="{BB962C8B-B14F-4D97-AF65-F5344CB8AC3E}">
        <p14:creationId xmlns:p14="http://schemas.microsoft.com/office/powerpoint/2010/main" val="3776608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289819" indent="-289819" algn="just">
              <a:spcBef>
                <a:spcPct val="20000"/>
              </a:spcBef>
              <a:buClr>
                <a:srgbClr val="0070C0"/>
              </a:buClr>
              <a:buSzPct val="100000"/>
              <a:buFont typeface="Symbol" pitchFamily="18" charset="2"/>
              <a:buChar char=""/>
            </a:pPr>
            <a:r>
              <a:rPr lang="it-IT" dirty="0">
                <a:solidFill>
                  <a:srgbClr val="3E3D2D"/>
                </a:solidFill>
                <a:latin typeface="Candara"/>
              </a:rPr>
              <a:t>Gli </a:t>
            </a:r>
            <a:r>
              <a:rPr lang="it-IT" b="1" dirty="0">
                <a:solidFill>
                  <a:srgbClr val="0070C0"/>
                </a:solidFill>
                <a:latin typeface="Candara"/>
              </a:rPr>
              <a:t>ITS Istituti Tecnici Superiori </a:t>
            </a:r>
            <a:r>
              <a:rPr lang="it-IT" dirty="0">
                <a:solidFill>
                  <a:srgbClr val="0070C0"/>
                </a:solidFill>
                <a:latin typeface="Candara"/>
              </a:rPr>
              <a:t>sono </a:t>
            </a:r>
            <a:r>
              <a:rPr lang="it-IT" b="1" dirty="0">
                <a:solidFill>
                  <a:srgbClr val="0070C0"/>
                </a:solidFill>
                <a:latin typeface="Candara"/>
              </a:rPr>
              <a:t>scuole ad alta specializzazione </a:t>
            </a:r>
            <a:r>
              <a:rPr lang="it-IT" dirty="0">
                <a:solidFill>
                  <a:srgbClr val="3E3D2D"/>
                </a:solidFill>
                <a:latin typeface="Candara"/>
              </a:rPr>
              <a:t>tecnologica, nate per rispondere alle esigenze delle imprese, che ricercano risorse umane con elevate competenze tecniche e tecnologiche e con profili innovativi.</a:t>
            </a:r>
          </a:p>
          <a:p>
            <a:pPr marL="289819" indent="-289819" algn="just">
              <a:spcBef>
                <a:spcPct val="20000"/>
              </a:spcBef>
              <a:buClr>
                <a:srgbClr val="0070C0"/>
              </a:buClr>
              <a:buSzPct val="100000"/>
              <a:buFont typeface="Symbol" pitchFamily="18" charset="2"/>
              <a:buChar char=""/>
            </a:pPr>
            <a:r>
              <a:rPr lang="it-IT" dirty="0">
                <a:solidFill>
                  <a:srgbClr val="3E3D2D"/>
                </a:solidFill>
                <a:latin typeface="Candara"/>
              </a:rPr>
              <a:t>Gli ITS </a:t>
            </a:r>
            <a:r>
              <a:rPr lang="it-IT" dirty="0">
                <a:solidFill>
                  <a:srgbClr val="0070C0"/>
                </a:solidFill>
                <a:latin typeface="Candara"/>
              </a:rPr>
              <a:t>formano tecnici superiori nelle </a:t>
            </a:r>
            <a:r>
              <a:rPr lang="it-IT" b="1" dirty="0">
                <a:solidFill>
                  <a:srgbClr val="0070C0"/>
                </a:solidFill>
                <a:latin typeface="Candara"/>
              </a:rPr>
              <a:t>aree tecnologiche strategiche </a:t>
            </a:r>
            <a:r>
              <a:rPr lang="it-IT" dirty="0">
                <a:solidFill>
                  <a:srgbClr val="0070C0"/>
                </a:solidFill>
                <a:latin typeface="Candara"/>
              </a:rPr>
              <a:t>per lo sviluppo economico e la competitività del nostro paese</a:t>
            </a:r>
            <a:r>
              <a:rPr lang="it-IT" dirty="0">
                <a:solidFill>
                  <a:srgbClr val="3E3D2D"/>
                </a:solidFill>
                <a:latin typeface="Candara"/>
              </a:rPr>
              <a:t> e costituiscono il segmento di formazione terziaria non universitaria. Si costituiscono secondo la forma della </a:t>
            </a:r>
            <a:r>
              <a:rPr lang="it-IT" b="1" dirty="0">
                <a:solidFill>
                  <a:srgbClr val="0070C0"/>
                </a:solidFill>
                <a:latin typeface="Candara"/>
              </a:rPr>
              <a:t>Fondazione di partecipazione</a:t>
            </a:r>
            <a:r>
              <a:rPr lang="it-IT" dirty="0">
                <a:solidFill>
                  <a:srgbClr val="3E3D2D"/>
                </a:solidFill>
                <a:latin typeface="Candara"/>
              </a:rPr>
              <a:t>, una tipologia di soggetto giuridico previsto proprio per riunire soggetti impegnati da comuni finalità culturali e educative di alta formazione tecnica dei giovani: </a:t>
            </a:r>
            <a:r>
              <a:rPr lang="it-IT" b="1" dirty="0">
                <a:solidFill>
                  <a:srgbClr val="FF3300"/>
                </a:solidFill>
                <a:latin typeface="Candara"/>
              </a:rPr>
              <a:t>scuole, enti di formazione, imprese, università e centri di ricerca, enti locali</a:t>
            </a:r>
            <a:r>
              <a:rPr lang="it-IT" dirty="0">
                <a:solidFill>
                  <a:srgbClr val="3E3D2D"/>
                </a:solidFill>
                <a:latin typeface="Candara"/>
              </a:rPr>
              <a:t>. </a:t>
            </a:r>
          </a:p>
          <a:p>
            <a:pPr marL="289819" indent="-289819">
              <a:spcBef>
                <a:spcPct val="20000"/>
              </a:spcBef>
              <a:buClr>
                <a:srgbClr val="0070C0"/>
              </a:buClr>
              <a:buSzPct val="100000"/>
              <a:buFont typeface="Symbol" pitchFamily="18" charset="2"/>
              <a:buChar char=""/>
            </a:pPr>
            <a:endParaRPr lang="it-IT" sz="2300" dirty="0">
              <a:solidFill>
                <a:srgbClr val="3E3D2D"/>
              </a:solidFill>
              <a:latin typeface="Candara"/>
            </a:endParaRPr>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12</a:t>
            </a:fld>
            <a:endParaRPr lang="it-IT"/>
          </a:p>
        </p:txBody>
      </p:sp>
    </p:spTree>
    <p:extLst>
      <p:ext uri="{BB962C8B-B14F-4D97-AF65-F5344CB8AC3E}">
        <p14:creationId xmlns:p14="http://schemas.microsoft.com/office/powerpoint/2010/main" val="2669613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Efficienza energetica</a:t>
            </a:r>
          </a:p>
          <a:p>
            <a:endParaRPr lang="it-IT" dirty="0"/>
          </a:p>
          <a:p>
            <a:r>
              <a:rPr lang="it-IT" dirty="0" smtClean="0"/>
              <a:t>Mobilità sostenibile</a:t>
            </a:r>
          </a:p>
          <a:p>
            <a:endParaRPr lang="it-IT" dirty="0"/>
          </a:p>
          <a:p>
            <a:r>
              <a:rPr lang="it-IT" dirty="0" smtClean="0"/>
              <a:t>Nuove tecnologie della vita</a:t>
            </a:r>
          </a:p>
          <a:p>
            <a:endParaRPr lang="it-IT" dirty="0"/>
          </a:p>
          <a:p>
            <a:r>
              <a:rPr lang="it-IT" dirty="0" smtClean="0"/>
              <a:t>Made in </a:t>
            </a:r>
            <a:r>
              <a:rPr lang="it-IT" dirty="0" err="1" smtClean="0"/>
              <a:t>Italy</a:t>
            </a:r>
            <a:endParaRPr lang="it-IT" dirty="0" smtClean="0"/>
          </a:p>
          <a:p>
            <a:endParaRPr lang="it-IT" dirty="0"/>
          </a:p>
          <a:p>
            <a:r>
              <a:rPr lang="it-IT" dirty="0" smtClean="0"/>
              <a:t>Turismo e cultura</a:t>
            </a:r>
          </a:p>
          <a:p>
            <a:endParaRPr lang="it-IT" dirty="0"/>
          </a:p>
          <a:p>
            <a:r>
              <a:rPr lang="it-IT" dirty="0" smtClean="0"/>
              <a:t>IT</a:t>
            </a:r>
          </a:p>
          <a:p>
            <a:endParaRPr lang="it-IT" dirty="0"/>
          </a:p>
          <a:p>
            <a:r>
              <a:rPr lang="it-IT" dirty="0" smtClean="0"/>
              <a:t>I questi settori le imprese cercano giovani specializzati e gli ITS li formano, declinando le figure definite a livello nazionale rispetto agli specifici bisogni dei territori</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13</a:t>
            </a:fld>
            <a:endParaRPr lang="it-IT"/>
          </a:p>
        </p:txBody>
      </p:sp>
    </p:spTree>
    <p:extLst>
      <p:ext uri="{BB962C8B-B14F-4D97-AF65-F5344CB8AC3E}">
        <p14:creationId xmlns:p14="http://schemas.microsoft.com/office/powerpoint/2010/main" val="3135839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L’alta formazione specialistica in Italia è però ancora carente.</a:t>
            </a:r>
          </a:p>
          <a:p>
            <a:endParaRPr lang="it-IT" dirty="0"/>
          </a:p>
          <a:p>
            <a:r>
              <a:rPr lang="it-IT" dirty="0" smtClean="0"/>
              <a:t>Abbiamo visto che nei prossimi 5 anni le aziende sarebbero disposte a inserire 150.000 supertecnici.</a:t>
            </a:r>
          </a:p>
          <a:p>
            <a:endParaRPr lang="it-IT" dirty="0"/>
          </a:p>
          <a:p>
            <a:r>
              <a:rPr lang="it-IT" dirty="0" smtClean="0"/>
              <a:t>Ma la formazione ITS italiana aveva nel 2017 solo 10447 iscritti.</a:t>
            </a:r>
          </a:p>
          <a:p>
            <a:endParaRPr lang="it-IT" dirty="0"/>
          </a:p>
          <a:p>
            <a:r>
              <a:rPr lang="it-IT" dirty="0" smtClean="0"/>
              <a:t>In Germania gli iscritti a percorsi omologhi agli ITS sono 1.000.000.</a:t>
            </a:r>
          </a:p>
          <a:p>
            <a:endParaRPr lang="it-IT" dirty="0"/>
          </a:p>
          <a:p>
            <a:r>
              <a:rPr lang="it-IT" dirty="0" smtClean="0"/>
              <a:t>Il rapporto è 1 a 100.</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14</a:t>
            </a:fld>
            <a:endParaRPr lang="it-IT"/>
          </a:p>
        </p:txBody>
      </p:sp>
    </p:spTree>
    <p:extLst>
      <p:ext uri="{BB962C8B-B14F-4D97-AF65-F5344CB8AC3E}">
        <p14:creationId xmlns:p14="http://schemas.microsoft.com/office/powerpoint/2010/main" val="998259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Vorrei ripercorrere con voi i punti di forza della formazione ITS, partendo dalla case </a:t>
            </a:r>
            <a:r>
              <a:rPr lang="it-IT" dirty="0" err="1" smtClean="0"/>
              <a:t>history</a:t>
            </a:r>
            <a:r>
              <a:rPr lang="it-IT" dirty="0" smtClean="0"/>
              <a:t> della Fondazione ITS Innovaturismo, una realtà che dalla sua fondazione nel 2014 ha aggregato via via realtà di grande eccellenza in campo formativo, scolastico, universitario, territoriale e imprenditoriale. </a:t>
            </a:r>
          </a:p>
          <a:p>
            <a:endParaRPr lang="it-IT" dirty="0"/>
          </a:p>
          <a:p>
            <a:r>
              <a:rPr lang="it-IT" dirty="0" smtClean="0"/>
              <a:t>Ad esempio l’Università Cattolica del Sacro Cuore di Milano che oggi ci ospita.</a:t>
            </a:r>
          </a:p>
          <a:p>
            <a:endParaRPr lang="it-IT" dirty="0"/>
          </a:p>
          <a:p>
            <a:r>
              <a:rPr lang="it-IT" dirty="0" smtClean="0"/>
              <a:t>Un primo punto di forza delle Fondazioni ITS, nella loro </a:t>
            </a:r>
            <a:r>
              <a:rPr lang="it-IT" dirty="0" err="1" smtClean="0"/>
              <a:t>mission</a:t>
            </a:r>
            <a:r>
              <a:rPr lang="it-IT" dirty="0" smtClean="0"/>
              <a:t> di formare giovani super tecnici che trovano lavoro sta proprio nella loro capacità di aggregare soggetti decisivi per erogare formazione di pregio, aderente all’evoluzione del mondo del lavoro, e per favorire l’incontro fra domanda e offerta di competenze.</a:t>
            </a:r>
          </a:p>
          <a:p>
            <a:endParaRPr lang="it-IT" dirty="0"/>
          </a:p>
          <a:p>
            <a:r>
              <a:rPr lang="it-IT" dirty="0" smtClean="0"/>
              <a:t>Le Fondazioni ITS creano una rete di eccellenze che si mettono a disposizione dei giovani.</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15</a:t>
            </a:fld>
            <a:endParaRPr lang="it-IT"/>
          </a:p>
        </p:txBody>
      </p:sp>
    </p:spTree>
    <p:extLst>
      <p:ext uri="{BB962C8B-B14F-4D97-AF65-F5344CB8AC3E}">
        <p14:creationId xmlns:p14="http://schemas.microsoft.com/office/powerpoint/2010/main" val="1837510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Un secondo punto di forza della formazione ITS: le Fondazioni ITS beneficano del costante interscambio con le imprese che ne fanno parte e con quelle che partecipano alla formazione dei giovani </a:t>
            </a:r>
          </a:p>
          <a:p>
            <a:endParaRPr lang="it-IT" sz="600" dirty="0"/>
          </a:p>
          <a:p>
            <a:pPr marL="181137" indent="-181137">
              <a:buFontTx/>
              <a:buChar char="-"/>
            </a:pPr>
            <a:r>
              <a:rPr lang="it-IT" dirty="0" smtClean="0"/>
              <a:t>attraverso la partecipazione alla progettazione condivisa dei percorsi, </a:t>
            </a:r>
          </a:p>
          <a:p>
            <a:pPr marL="181137" indent="-181137">
              <a:buFontTx/>
              <a:buChar char="-"/>
            </a:pPr>
            <a:r>
              <a:rPr lang="it-IT" dirty="0" smtClean="0"/>
              <a:t>attraverso docenze di esperti, formazione sul campo, stage</a:t>
            </a:r>
          </a:p>
          <a:p>
            <a:pPr marL="181137" indent="-181137">
              <a:buFontTx/>
              <a:buChar char="-"/>
            </a:pPr>
            <a:r>
              <a:rPr lang="it-IT" dirty="0" smtClean="0"/>
              <a:t>attraverso la pianificazione congiunta di inserimenti lavorativi da realizzare al termine dei percorsi o durante il loro svolgimento, perché il titolo finale si può conseguire anche progettando con le imprese la formazione in alternanza o in apprendistato alta formazione</a:t>
            </a:r>
          </a:p>
          <a:p>
            <a:pPr marL="181137" indent="-181137">
              <a:buFontTx/>
              <a:buChar char="-"/>
            </a:pPr>
            <a:endParaRPr lang="it-IT" sz="600" dirty="0"/>
          </a:p>
          <a:p>
            <a:r>
              <a:rPr lang="it-IT" dirty="0" smtClean="0"/>
              <a:t>Per le imprese ciò rappresenta la possibilità di partecipare alla formazione dei giovani che inseriranno al lavoro</a:t>
            </a:r>
          </a:p>
          <a:p>
            <a:pPr marL="181137" indent="-181137">
              <a:buFontTx/>
              <a:buChar char="-"/>
            </a:pPr>
            <a:endParaRPr lang="it-IT" sz="600" dirty="0"/>
          </a:p>
          <a:p>
            <a:r>
              <a:rPr lang="it-IT" dirty="0" smtClean="0"/>
              <a:t>Si crea una corresponsabilizzazione delle imprese nel progetto di formazione, un senso di appartenenza da parte delle imprese al progetto formativo, un coinvolgimento delle imprese che naturalmente le porta a farsi protagoniste degli esiti finali dell’azione formativa.</a:t>
            </a:r>
          </a:p>
          <a:p>
            <a:pPr marL="181137" indent="-181137">
              <a:buFontTx/>
              <a:buChar char="-"/>
            </a:pPr>
            <a:endParaRPr lang="it-IT" sz="600" dirty="0"/>
          </a:p>
          <a:p>
            <a:r>
              <a:rPr lang="it-IT" dirty="0" smtClean="0"/>
              <a:t>Inoltre le imprese trovano nelle Fondazioni ITS l’interlocutore giusto per formare i propri addetti, in forza e futuri, anche per altre fasce occupazionali. L’esempio è la collaborazione di Innovaturismo con Hotel Volver (governanti, cameriere ai paini, facchini d’hotel….)</a:t>
            </a:r>
          </a:p>
          <a:p>
            <a:pPr marL="181137" indent="-181137">
              <a:buFontTx/>
              <a:buChar char="-"/>
            </a:pPr>
            <a:endParaRPr lang="it-IT" dirty="0" smtClean="0"/>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16</a:t>
            </a:fld>
            <a:endParaRPr lang="it-IT" dirty="0"/>
          </a:p>
        </p:txBody>
      </p:sp>
    </p:spTree>
    <p:extLst>
      <p:ext uri="{BB962C8B-B14F-4D97-AF65-F5344CB8AC3E}">
        <p14:creationId xmlns:p14="http://schemas.microsoft.com/office/powerpoint/2010/main" val="3515263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Un terzo punto di forza della formazione ITS è la possibilità di curvare i profili professionali «ordinamentali» definiti a livello nazionale nelle aree tecnologiche strategiche per il nostro Paese in base alle specifiche esigenze dei territori locali.</a:t>
            </a:r>
          </a:p>
          <a:p>
            <a:endParaRPr lang="it-IT" dirty="0"/>
          </a:p>
          <a:p>
            <a:r>
              <a:rPr lang="it-IT" dirty="0" smtClean="0"/>
              <a:t>La scelta strategica di Innovaturismo è proprio questa. Nata con una forte vocazione milanese ha progressivamente esteso il suo raggio d’azione su base regionale</a:t>
            </a:r>
          </a:p>
          <a:p>
            <a:endParaRPr lang="it-IT" dirty="0"/>
          </a:p>
          <a:p>
            <a:r>
              <a:rPr lang="it-IT" dirty="0"/>
              <a:t>s</a:t>
            </a:r>
            <a:r>
              <a:rPr lang="it-IT" dirty="0" smtClean="0"/>
              <a:t>tudiando i fabbisogni di competenze dei diversi territori e valorizzando l’expertise dei vari soci che in tali territori sono radicati e accreditati e che in tali territori possono contare a loro volta su reti locali di stakeholder.</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17</a:t>
            </a:fld>
            <a:endParaRPr lang="it-IT"/>
          </a:p>
        </p:txBody>
      </p:sp>
    </p:spTree>
    <p:extLst>
      <p:ext uri="{BB962C8B-B14F-4D97-AF65-F5344CB8AC3E}">
        <p14:creationId xmlns:p14="http://schemas.microsoft.com/office/powerpoint/2010/main" val="3892247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Uno dei profili ordinamentali previsti a livello nazionale per la formazione ITS nell’area Turismo e attività culturali è il Tecnico Superiore per </a:t>
            </a:r>
            <a:r>
              <a:rPr lang="it-IT" dirty="0"/>
              <a:t>la gestione e lo sviluppo delle strutture </a:t>
            </a:r>
            <a:r>
              <a:rPr lang="it-IT" dirty="0" smtClean="0"/>
              <a:t>alberghiere</a:t>
            </a:r>
          </a:p>
          <a:p>
            <a:endParaRPr lang="it-IT" dirty="0"/>
          </a:p>
          <a:p>
            <a:r>
              <a:rPr lang="it-IT" dirty="0" smtClean="0"/>
              <a:t>Nell’area milanese, dove Innovaturismo è nata, è in effetti fortissima da parte di Hotel 4 e 5 stelle, ma anche da parte di strutture ricettive atipiche e innovative (residenze B&amp;B, ostelli di pregio, ecc.), </a:t>
            </a:r>
            <a:r>
              <a:rPr lang="it-IT" dirty="0"/>
              <a:t>la richiesta </a:t>
            </a:r>
            <a:r>
              <a:rPr lang="it-IT" dirty="0" smtClean="0"/>
              <a:t>di</a:t>
            </a:r>
          </a:p>
          <a:p>
            <a:endParaRPr lang="it-IT" dirty="0"/>
          </a:p>
          <a:p>
            <a:r>
              <a:rPr lang="it-IT" dirty="0"/>
              <a:t>g</a:t>
            </a:r>
            <a:r>
              <a:rPr lang="it-IT" dirty="0" smtClean="0"/>
              <a:t>iovani con approfondita conoscenza delle problematiche di gestione dell’hotel capaci di assumere responsabilità di gestione autonoma di un ambito operativo</a:t>
            </a:r>
          </a:p>
          <a:p>
            <a:endParaRPr lang="it-IT" dirty="0"/>
          </a:p>
          <a:p>
            <a:r>
              <a:rPr lang="it-IT" dirty="0"/>
              <a:t>d</a:t>
            </a:r>
            <a:r>
              <a:rPr lang="it-IT" dirty="0" smtClean="0"/>
              <a:t>i essere quindi a tutti gli effetti dei manager</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18</a:t>
            </a:fld>
            <a:endParaRPr lang="it-IT"/>
          </a:p>
        </p:txBody>
      </p:sp>
    </p:spTree>
    <p:extLst>
      <p:ext uri="{BB962C8B-B14F-4D97-AF65-F5344CB8AC3E}">
        <p14:creationId xmlns:p14="http://schemas.microsoft.com/office/powerpoint/2010/main" val="13255592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b="1" dirty="0">
              <a:solidFill>
                <a:srgbClr val="0070C0"/>
              </a:solidFill>
            </a:endParaRPr>
          </a:p>
          <a:p>
            <a:pPr algn="just"/>
            <a:r>
              <a:rPr lang="it-IT" b="1" dirty="0" smtClean="0">
                <a:solidFill>
                  <a:srgbClr val="0070C0"/>
                </a:solidFill>
              </a:rPr>
              <a:t>2000 </a:t>
            </a:r>
            <a:r>
              <a:rPr lang="it-IT" b="1" dirty="0">
                <a:solidFill>
                  <a:srgbClr val="0070C0"/>
                </a:solidFill>
              </a:rPr>
              <a:t>ore </a:t>
            </a:r>
            <a:r>
              <a:rPr lang="it-IT" dirty="0"/>
              <a:t>(1200 formazione pratica - 800 stage)</a:t>
            </a:r>
          </a:p>
          <a:p>
            <a:pPr algn="just"/>
            <a:r>
              <a:rPr lang="it-IT" dirty="0"/>
              <a:t>con </a:t>
            </a:r>
            <a:r>
              <a:rPr lang="it-IT" b="1" dirty="0">
                <a:solidFill>
                  <a:srgbClr val="0070C0"/>
                </a:solidFill>
              </a:rPr>
              <a:t>esperti del mondo del lavoro</a:t>
            </a:r>
            <a:r>
              <a:rPr lang="it-IT" b="1" dirty="0">
                <a:solidFill>
                  <a:srgbClr val="006600"/>
                </a:solidFill>
              </a:rPr>
              <a:t> </a:t>
            </a:r>
            <a:r>
              <a:rPr lang="it-IT" dirty="0"/>
              <a:t>e </a:t>
            </a:r>
            <a:r>
              <a:rPr lang="it-IT" b="1" dirty="0">
                <a:solidFill>
                  <a:srgbClr val="0070C0"/>
                </a:solidFill>
              </a:rPr>
              <a:t>docenti universitari (+ del 50%, nel nostro caso 100</a:t>
            </a:r>
            <a:r>
              <a:rPr lang="it-IT" b="1" dirty="0" smtClean="0">
                <a:solidFill>
                  <a:srgbClr val="0070C0"/>
                </a:solidFill>
              </a:rPr>
              <a:t>%)</a:t>
            </a:r>
            <a:r>
              <a:rPr lang="it-IT" dirty="0" smtClean="0"/>
              <a:t>.</a:t>
            </a:r>
          </a:p>
          <a:p>
            <a:pPr algn="just"/>
            <a:endParaRPr lang="it-IT" dirty="0"/>
          </a:p>
          <a:p>
            <a:pPr algn="just"/>
            <a:r>
              <a:rPr lang="it-IT" dirty="0"/>
              <a:t>Si consegue il </a:t>
            </a:r>
            <a:r>
              <a:rPr lang="it-IT" b="1" dirty="0">
                <a:solidFill>
                  <a:srgbClr val="0070C0"/>
                </a:solidFill>
              </a:rPr>
              <a:t>Diploma di Tecnico Superiore di V° livello EQF</a:t>
            </a:r>
            <a:r>
              <a:rPr lang="it-IT" dirty="0"/>
              <a:t>. Ulteriore punto di forza dei percorsi ITS è che fanno conseguire un titolo riconosciuto a livello nazionale e valido in tutta Europa, grazie alla classificazione EQF</a:t>
            </a:r>
          </a:p>
          <a:p>
            <a:pPr algn="just"/>
            <a:endParaRPr lang="it-IT" dirty="0" smtClean="0"/>
          </a:p>
          <a:p>
            <a:pPr algn="just"/>
            <a:r>
              <a:rPr lang="it-IT" dirty="0" smtClean="0"/>
              <a:t>Inoltre i percorsi ITS fanno conseguire certificati e attestazioni aggiuntive, nei diversi settori. Nel nostro caso di </a:t>
            </a:r>
            <a:r>
              <a:rPr lang="it-IT" dirty="0"/>
              <a:t>ottiene </a:t>
            </a:r>
            <a:r>
              <a:rPr lang="it-IT" dirty="0" smtClean="0"/>
              <a:t>la </a:t>
            </a:r>
            <a:r>
              <a:rPr lang="it-IT" b="1" dirty="0">
                <a:solidFill>
                  <a:srgbClr val="0070C0"/>
                </a:solidFill>
              </a:rPr>
              <a:t>Qualifica di Responsabile del Servizio di Prevenzione e </a:t>
            </a:r>
            <a:r>
              <a:rPr lang="it-IT" b="1" dirty="0" smtClean="0">
                <a:solidFill>
                  <a:srgbClr val="0070C0"/>
                </a:solidFill>
              </a:rPr>
              <a:t>Protezione</a:t>
            </a:r>
            <a:r>
              <a:rPr lang="it-IT" dirty="0" smtClean="0"/>
              <a:t>, un’attestazione molto apprezzata dagli hotel, che altrimenti devono iscrivere i propri addetti a corsi molto costosi.</a:t>
            </a:r>
          </a:p>
          <a:p>
            <a:pPr algn="just"/>
            <a:endParaRPr lang="it-IT" b="1" dirty="0"/>
          </a:p>
          <a:p>
            <a:pPr algn="just"/>
            <a:r>
              <a:rPr lang="it-IT" dirty="0" smtClean="0"/>
              <a:t>Altro vantaggio per i corsi ITS: è </a:t>
            </a:r>
            <a:r>
              <a:rPr lang="it-IT" dirty="0"/>
              <a:t>prevista l’acquisizione di </a:t>
            </a:r>
            <a:r>
              <a:rPr lang="it-IT" b="1" dirty="0">
                <a:solidFill>
                  <a:srgbClr val="0070C0"/>
                </a:solidFill>
              </a:rPr>
              <a:t>crediti </a:t>
            </a:r>
            <a:r>
              <a:rPr lang="it-IT" b="1" dirty="0" smtClean="0">
                <a:solidFill>
                  <a:srgbClr val="0070C0"/>
                </a:solidFill>
              </a:rPr>
              <a:t>universitari</a:t>
            </a:r>
            <a:r>
              <a:rPr lang="it-IT" dirty="0" smtClean="0"/>
              <a:t>, nel nostro caso per </a:t>
            </a:r>
            <a:r>
              <a:rPr lang="it-IT" dirty="0"/>
              <a:t>la frequenza a corsi di Laurea triennale dell’Università Cattolica del Sacro Cuore di Milano.</a:t>
            </a:r>
          </a:p>
          <a:p>
            <a:endParaRPr lang="it-IT" dirty="0"/>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19</a:t>
            </a:fld>
            <a:endParaRPr lang="it-IT"/>
          </a:p>
        </p:txBody>
      </p:sp>
    </p:spTree>
    <p:extLst>
      <p:ext uri="{BB962C8B-B14F-4D97-AF65-F5344CB8AC3E}">
        <p14:creationId xmlns:p14="http://schemas.microsoft.com/office/powerpoint/2010/main" val="3466136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F07E64A-2BEB-4493-9753-FAB84E8F9063}" type="slidenum">
              <a:rPr lang="it-IT" smtClean="0"/>
              <a:t>2</a:t>
            </a:fld>
            <a:endParaRPr lang="it-IT"/>
          </a:p>
        </p:txBody>
      </p:sp>
    </p:spTree>
    <p:extLst>
      <p:ext uri="{BB962C8B-B14F-4D97-AF65-F5344CB8AC3E}">
        <p14:creationId xmlns:p14="http://schemas.microsoft.com/office/powerpoint/2010/main" val="3108406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Altro punto di forza della formazione ITS è la </a:t>
            </a:r>
            <a:r>
              <a:rPr lang="it-IT" dirty="0" err="1" smtClean="0"/>
              <a:t>coprogettazione</a:t>
            </a:r>
            <a:r>
              <a:rPr lang="it-IT" dirty="0" smtClean="0"/>
              <a:t> dei percorsi con le imprese e le Università, che sono chiamate a far parte delle Fondazioni e partecipano attivamente alla vita delle Fondazioni, non solo a livello istituzionale, attraverso la partecipazione agli organi sociali, ma nella concretezza dell’azione formativa, intervenendo nel Comitato Tecnico Scientifico e nei comitati di progettazione</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20</a:t>
            </a:fld>
            <a:endParaRPr lang="it-IT"/>
          </a:p>
        </p:txBody>
      </p:sp>
    </p:spTree>
    <p:extLst>
      <p:ext uri="{BB962C8B-B14F-4D97-AF65-F5344CB8AC3E}">
        <p14:creationId xmlns:p14="http://schemas.microsoft.com/office/powerpoint/2010/main" val="25592935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dirty="0" smtClean="0"/>
              <a:t>Moduli formativi</a:t>
            </a:r>
          </a:p>
          <a:p>
            <a:pPr algn="just"/>
            <a:endParaRPr lang="it-IT" dirty="0"/>
          </a:p>
          <a:p>
            <a:pPr algn="just"/>
            <a:r>
              <a:rPr lang="it-IT" dirty="0" smtClean="0"/>
              <a:t>Amministrazione </a:t>
            </a:r>
            <a:r>
              <a:rPr lang="it-IT" dirty="0"/>
              <a:t>e gestione generale delle strutture ricettive e alberghiere</a:t>
            </a:r>
          </a:p>
          <a:p>
            <a:pPr algn="just"/>
            <a:endParaRPr lang="it-IT" dirty="0" smtClean="0"/>
          </a:p>
          <a:p>
            <a:pPr algn="just"/>
            <a:r>
              <a:rPr lang="it-IT" dirty="0" smtClean="0"/>
              <a:t>Marketing </a:t>
            </a:r>
            <a:r>
              <a:rPr lang="it-IT" dirty="0"/>
              <a:t>e Innovazione nel settore alberghiero</a:t>
            </a:r>
          </a:p>
          <a:p>
            <a:pPr algn="just"/>
            <a:endParaRPr lang="it-IT" dirty="0" smtClean="0"/>
          </a:p>
          <a:p>
            <a:pPr algn="just"/>
            <a:r>
              <a:rPr lang="it-IT" dirty="0" err="1" smtClean="0"/>
              <a:t>Food</a:t>
            </a:r>
            <a:r>
              <a:rPr lang="it-IT" dirty="0" smtClean="0"/>
              <a:t> </a:t>
            </a:r>
            <a:r>
              <a:rPr lang="it-IT" dirty="0"/>
              <a:t>&amp; </a:t>
            </a:r>
            <a:r>
              <a:rPr lang="it-IT" dirty="0" err="1"/>
              <a:t>Beverage</a:t>
            </a:r>
            <a:r>
              <a:rPr lang="it-IT" dirty="0"/>
              <a:t> Management</a:t>
            </a:r>
          </a:p>
          <a:p>
            <a:pPr algn="just"/>
            <a:endParaRPr lang="it-IT" dirty="0" smtClean="0"/>
          </a:p>
          <a:p>
            <a:pPr algn="just"/>
            <a:r>
              <a:rPr lang="it-IT" dirty="0" smtClean="0"/>
              <a:t>Room </a:t>
            </a:r>
            <a:r>
              <a:rPr lang="it-IT" dirty="0" err="1"/>
              <a:t>Division</a:t>
            </a:r>
            <a:endParaRPr lang="it-IT" dirty="0"/>
          </a:p>
          <a:p>
            <a:pPr algn="just"/>
            <a:endParaRPr lang="it-IT" dirty="0" smtClean="0"/>
          </a:p>
          <a:p>
            <a:pPr algn="just"/>
            <a:r>
              <a:rPr lang="it-IT" dirty="0" err="1" smtClean="0"/>
              <a:t>Customer</a:t>
            </a:r>
            <a:r>
              <a:rPr lang="it-IT" dirty="0" smtClean="0"/>
              <a:t> </a:t>
            </a:r>
            <a:r>
              <a:rPr lang="it-IT" dirty="0"/>
              <a:t>care e servizi innovativi per il cliente sul territorio</a:t>
            </a:r>
          </a:p>
          <a:p>
            <a:pPr algn="just"/>
            <a:endParaRPr lang="it-IT" dirty="0" smtClean="0"/>
          </a:p>
          <a:p>
            <a:pPr algn="just"/>
            <a:r>
              <a:rPr lang="it-IT" dirty="0" smtClean="0"/>
              <a:t>Lingue </a:t>
            </a:r>
            <a:r>
              <a:rPr lang="it-IT" dirty="0"/>
              <a:t>straniere: Inglese e Russo (2° lingua definita annualmente in base ai trend di mercato) con docenti madrelingua</a:t>
            </a:r>
          </a:p>
          <a:p>
            <a:pPr algn="just"/>
            <a:r>
              <a:rPr lang="it-IT" dirty="0"/>
              <a:t>Stage </a:t>
            </a:r>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21</a:t>
            </a:fld>
            <a:endParaRPr lang="it-IT"/>
          </a:p>
        </p:txBody>
      </p:sp>
    </p:spTree>
    <p:extLst>
      <p:ext uri="{BB962C8B-B14F-4D97-AF65-F5344CB8AC3E}">
        <p14:creationId xmlns:p14="http://schemas.microsoft.com/office/powerpoint/2010/main" val="2322036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dirty="0" smtClean="0"/>
              <a:t>Altro punto di forza dei percorsi ITS è l’approccio metodologico</a:t>
            </a:r>
          </a:p>
          <a:p>
            <a:pPr algn="just"/>
            <a:endParaRPr lang="it-IT" dirty="0"/>
          </a:p>
          <a:p>
            <a:pPr algn="just"/>
            <a:r>
              <a:rPr lang="it-IT" dirty="0" smtClean="0"/>
              <a:t>Il </a:t>
            </a:r>
            <a:r>
              <a:rPr lang="it-IT" dirty="0"/>
              <a:t>corso si svolge in modo coinvolgente, con </a:t>
            </a:r>
            <a:r>
              <a:rPr lang="it-IT" b="1" dirty="0">
                <a:solidFill>
                  <a:srgbClr val="0070C0"/>
                </a:solidFill>
              </a:rPr>
              <a:t>attività pratiche </a:t>
            </a:r>
            <a:r>
              <a:rPr lang="it-IT" dirty="0"/>
              <a:t>in collaborazione con le imprese e le realtà territoriali.</a:t>
            </a:r>
          </a:p>
          <a:p>
            <a:pPr algn="just"/>
            <a:r>
              <a:rPr lang="it-IT" dirty="0"/>
              <a:t>Si realizzeranno </a:t>
            </a:r>
            <a:r>
              <a:rPr lang="it-IT" b="1" dirty="0">
                <a:solidFill>
                  <a:srgbClr val="0070C0"/>
                </a:solidFill>
              </a:rPr>
              <a:t>esercitazioni pratiche</a:t>
            </a:r>
            <a:r>
              <a:rPr lang="it-IT" dirty="0">
                <a:solidFill>
                  <a:srgbClr val="0070C0"/>
                </a:solidFill>
              </a:rPr>
              <a:t>, </a:t>
            </a:r>
            <a:r>
              <a:rPr lang="it-IT" b="1" dirty="0">
                <a:solidFill>
                  <a:srgbClr val="0070C0"/>
                </a:solidFill>
              </a:rPr>
              <a:t>compiti reali</a:t>
            </a:r>
            <a:r>
              <a:rPr lang="it-IT" dirty="0">
                <a:solidFill>
                  <a:srgbClr val="0070C0"/>
                </a:solidFill>
              </a:rPr>
              <a:t>, </a:t>
            </a:r>
            <a:r>
              <a:rPr lang="it-IT" b="1" dirty="0" err="1">
                <a:solidFill>
                  <a:srgbClr val="0070C0"/>
                </a:solidFill>
              </a:rPr>
              <a:t>project</a:t>
            </a:r>
            <a:r>
              <a:rPr lang="it-IT" b="1" dirty="0">
                <a:solidFill>
                  <a:srgbClr val="0070C0"/>
                </a:solidFill>
              </a:rPr>
              <a:t> work </a:t>
            </a:r>
            <a:r>
              <a:rPr lang="it-IT" dirty="0"/>
              <a:t>e </a:t>
            </a:r>
            <a:r>
              <a:rPr lang="it-IT" b="1" dirty="0">
                <a:solidFill>
                  <a:srgbClr val="0070C0"/>
                </a:solidFill>
              </a:rPr>
              <a:t>simulazioni</a:t>
            </a:r>
            <a:r>
              <a:rPr lang="it-IT" dirty="0"/>
              <a:t>, attività di </a:t>
            </a:r>
            <a:r>
              <a:rPr lang="it-IT" b="1" dirty="0" err="1">
                <a:solidFill>
                  <a:srgbClr val="0070C0"/>
                </a:solidFill>
              </a:rPr>
              <a:t>digital</a:t>
            </a:r>
            <a:r>
              <a:rPr lang="it-IT" b="1" dirty="0">
                <a:solidFill>
                  <a:srgbClr val="0070C0"/>
                </a:solidFill>
              </a:rPr>
              <a:t> marketing </a:t>
            </a:r>
            <a:r>
              <a:rPr lang="it-IT" dirty="0"/>
              <a:t>e </a:t>
            </a:r>
            <a:r>
              <a:rPr lang="it-IT" b="1" dirty="0">
                <a:solidFill>
                  <a:srgbClr val="0070C0"/>
                </a:solidFill>
              </a:rPr>
              <a:t>laboratorio informatico </a:t>
            </a:r>
            <a:r>
              <a:rPr lang="it-IT" dirty="0"/>
              <a:t>nell’ambito dei quali gli allievi impareranno concretamente a gestire e promuovere una struttura ricettiva.</a:t>
            </a:r>
          </a:p>
          <a:p>
            <a:pPr algn="just"/>
            <a:r>
              <a:rPr lang="it-IT" dirty="0"/>
              <a:t>Il corso prevede </a:t>
            </a:r>
            <a:r>
              <a:rPr lang="it-IT" b="1" dirty="0">
                <a:solidFill>
                  <a:srgbClr val="0070C0"/>
                </a:solidFill>
              </a:rPr>
              <a:t>visite didattiche sul territorio lombardo ed extra regionale </a:t>
            </a:r>
            <a:r>
              <a:rPr lang="it-IT" dirty="0"/>
              <a:t>e lezioni a cura di </a:t>
            </a:r>
            <a:r>
              <a:rPr lang="it-IT" b="1" dirty="0">
                <a:solidFill>
                  <a:srgbClr val="0070C0"/>
                </a:solidFill>
              </a:rPr>
              <a:t>esperti del mondo del lavoro</a:t>
            </a:r>
            <a:r>
              <a:rPr lang="it-IT" dirty="0"/>
              <a:t>.</a:t>
            </a:r>
          </a:p>
          <a:p>
            <a:pPr algn="just"/>
            <a:r>
              <a:rPr lang="it-IT" dirty="0"/>
              <a:t>Il corso prevede uno </a:t>
            </a:r>
            <a:r>
              <a:rPr lang="it-IT" b="1" dirty="0">
                <a:solidFill>
                  <a:srgbClr val="0070C0"/>
                </a:solidFill>
              </a:rPr>
              <a:t>stage in azienda </a:t>
            </a:r>
            <a:r>
              <a:rPr lang="it-IT" dirty="0"/>
              <a:t>di minimo 800 ore nelle due annualità, definito in base alle attitudini dell’allievo e alle opportunità offerte dalle aziende, anche in termini occupazionali futuri. A partire dal secondo anno </a:t>
            </a:r>
            <a:r>
              <a:rPr lang="it-IT" b="1" dirty="0">
                <a:solidFill>
                  <a:srgbClr val="0070C0"/>
                </a:solidFill>
              </a:rPr>
              <a:t>sarà possibile svolgere la formazione lavorando con contratto di apprendistato</a:t>
            </a:r>
            <a:r>
              <a:rPr lang="it-IT" dirty="0"/>
              <a:t>. </a:t>
            </a:r>
          </a:p>
          <a:p>
            <a:pPr algn="just"/>
            <a:r>
              <a:rPr lang="it-IT" dirty="0"/>
              <a:t>Al termine del corso seguiremo gli allievi nel loro </a:t>
            </a:r>
            <a:r>
              <a:rPr lang="it-IT" b="1" dirty="0">
                <a:solidFill>
                  <a:srgbClr val="0070C0"/>
                </a:solidFill>
              </a:rPr>
              <a:t>inserimento al lavoro </a:t>
            </a:r>
            <a:r>
              <a:rPr lang="it-IT" dirty="0"/>
              <a:t>o nei loro </a:t>
            </a:r>
            <a:r>
              <a:rPr lang="it-IT" b="1" dirty="0">
                <a:solidFill>
                  <a:srgbClr val="0070C0"/>
                </a:solidFill>
              </a:rPr>
              <a:t>progetti di autoimprenditorialità</a:t>
            </a:r>
            <a:r>
              <a:rPr lang="it-IT" dirty="0"/>
              <a:t>.</a:t>
            </a:r>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22</a:t>
            </a:fld>
            <a:endParaRPr lang="it-IT"/>
          </a:p>
        </p:txBody>
      </p:sp>
    </p:spTree>
    <p:extLst>
      <p:ext uri="{BB962C8B-B14F-4D97-AF65-F5344CB8AC3E}">
        <p14:creationId xmlns:p14="http://schemas.microsoft.com/office/powerpoint/2010/main" val="37754177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F07E64A-2BEB-4493-9753-FAB84E8F9063}" type="slidenum">
              <a:rPr lang="it-IT" smtClean="0"/>
              <a:t>23</a:t>
            </a:fld>
            <a:endParaRPr lang="it-IT"/>
          </a:p>
        </p:txBody>
      </p:sp>
    </p:spTree>
    <p:extLst>
      <p:ext uri="{BB962C8B-B14F-4D97-AF65-F5344CB8AC3E}">
        <p14:creationId xmlns:p14="http://schemas.microsoft.com/office/powerpoint/2010/main" val="3954336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Altri punti di forza degli ITS in relazione al lavoro per i giovani:</a:t>
            </a:r>
          </a:p>
          <a:p>
            <a:endParaRPr lang="it-IT" dirty="0"/>
          </a:p>
          <a:p>
            <a:r>
              <a:rPr lang="it-IT" dirty="0" smtClean="0"/>
              <a:t>Insieme </a:t>
            </a:r>
            <a:r>
              <a:rPr lang="it-IT" dirty="0"/>
              <a:t>alla imprese si costruiscono percorsi formativi personalizzati, che accolgono la contingenza delle opportunità di inserimento e al contempo garantiscono il raggiungimento degli obiettivi didattici </a:t>
            </a:r>
            <a:r>
              <a:rPr lang="it-IT" dirty="0" smtClean="0"/>
              <a:t>ordinamentali e il conseguimento del titolo finale.</a:t>
            </a:r>
          </a:p>
          <a:p>
            <a:endParaRPr lang="it-IT" dirty="0"/>
          </a:p>
          <a:p>
            <a:r>
              <a:rPr lang="it-IT" dirty="0" smtClean="0"/>
              <a:t>I giovani possono iniziare a guadagnare un reddito già durante il percorso.</a:t>
            </a:r>
            <a:endParaRPr lang="it-IT" dirty="0"/>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24</a:t>
            </a:fld>
            <a:endParaRPr lang="it-IT"/>
          </a:p>
        </p:txBody>
      </p:sp>
    </p:spTree>
    <p:extLst>
      <p:ext uri="{BB962C8B-B14F-4D97-AF65-F5344CB8AC3E}">
        <p14:creationId xmlns:p14="http://schemas.microsoft.com/office/powerpoint/2010/main" val="1636252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forte coinvolgimento delle imprese nella formazione si traduce nella possibilità di affidare la formazione ai migliori esperti provenienti dal mondo del lavoro e di cominciare sin da subito a creare un ponte fra la formazione e il lavoro che i giovani svolgeranno una volta conseguito il titolo.</a:t>
            </a:r>
          </a:p>
          <a:p>
            <a:endParaRPr lang="it-IT" dirty="0"/>
          </a:p>
          <a:p>
            <a:r>
              <a:rPr lang="it-IT" dirty="0" smtClean="0"/>
              <a:t>Qui vi porto alcuni esempi di come l’azienda entri di fatto nella didattica, tutti questi docenti sono manager di hotel nella loro vita professionale e creano con i giovani un rapporto personale molto propizio alla loro futura assunzione</a:t>
            </a:r>
          </a:p>
          <a:p>
            <a:endParaRPr lang="it-IT" dirty="0"/>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25</a:t>
            </a:fld>
            <a:endParaRPr lang="it-IT"/>
          </a:p>
        </p:txBody>
      </p:sp>
    </p:spTree>
    <p:extLst>
      <p:ext uri="{BB962C8B-B14F-4D97-AF65-F5344CB8AC3E}">
        <p14:creationId xmlns:p14="http://schemas.microsoft.com/office/powerpoint/2010/main" val="2186157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Allo stesso modo può essere la didattica a muoversi verso l’azienda, andando a svolgersi direttamente in struttura, come vediamo in questi esempi</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26</a:t>
            </a:fld>
            <a:endParaRPr lang="it-IT"/>
          </a:p>
        </p:txBody>
      </p:sp>
    </p:spTree>
    <p:extLst>
      <p:ext uri="{BB962C8B-B14F-4D97-AF65-F5344CB8AC3E}">
        <p14:creationId xmlns:p14="http://schemas.microsoft.com/office/powerpoint/2010/main" val="32759492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continua</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27</a:t>
            </a:fld>
            <a:endParaRPr lang="it-IT"/>
          </a:p>
        </p:txBody>
      </p:sp>
    </p:spTree>
    <p:extLst>
      <p:ext uri="{BB962C8B-B14F-4D97-AF65-F5344CB8AC3E}">
        <p14:creationId xmlns:p14="http://schemas.microsoft.com/office/powerpoint/2010/main" val="9133072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rapporto con le imprese si consolida e tende ad ampliarsi, creando una rete sempre più ricca, che moltiplica le opportunità di inserimento lavorativo per i giovani.</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28</a:t>
            </a:fld>
            <a:endParaRPr lang="it-IT"/>
          </a:p>
        </p:txBody>
      </p:sp>
    </p:spTree>
    <p:extLst>
      <p:ext uri="{BB962C8B-B14F-4D97-AF65-F5344CB8AC3E}">
        <p14:creationId xmlns:p14="http://schemas.microsoft.com/office/powerpoint/2010/main" val="7536366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Lo stage è il momento decisivo.</a:t>
            </a:r>
          </a:p>
          <a:p>
            <a:r>
              <a:rPr lang="it-IT" dirty="0" smtClean="0"/>
              <a:t>La lunga durata prevista per lo stage nei corsi ITS e l’articolazione in due blocchi al primo e secondo anno contribuiscono a sostanziare un ulteriore punto di forza della formazione ITS: lo stage della prima annualità può avere un valore orientativo, al secondo anno si progetta già in funzione di un inserimento lavorativo.</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29</a:t>
            </a:fld>
            <a:endParaRPr lang="it-IT"/>
          </a:p>
        </p:txBody>
      </p:sp>
    </p:spTree>
    <p:extLst>
      <p:ext uri="{BB962C8B-B14F-4D97-AF65-F5344CB8AC3E}">
        <p14:creationId xmlns:p14="http://schemas.microsoft.com/office/powerpoint/2010/main" val="2447866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Voglio iniziare questo mio contributo sul tema del lavoro con una storia che secondo me sintetizza i temi fondamentali quando si parla di questo argomento:</a:t>
            </a:r>
          </a:p>
          <a:p>
            <a:endParaRPr lang="it-IT" dirty="0"/>
          </a:p>
          <a:p>
            <a:pPr marL="181137" indent="-181137">
              <a:buFontTx/>
              <a:buChar char="-"/>
            </a:pPr>
            <a:r>
              <a:rPr lang="it-IT" dirty="0" smtClean="0"/>
              <a:t>Il tema del lavoro per i giovani, che sono il futuro</a:t>
            </a:r>
          </a:p>
          <a:p>
            <a:pPr marL="181137" indent="-181137">
              <a:buFontTx/>
              <a:buChar char="-"/>
            </a:pPr>
            <a:r>
              <a:rPr lang="it-IT" dirty="0" smtClean="0"/>
              <a:t>Il tema delle aspettative e delle ambizioni: dobbiamo dare ai giovani una prospettiva che consenta loro di avere dei sogni per il proprio futuro, di potersi porre degli obiettivi</a:t>
            </a:r>
          </a:p>
          <a:p>
            <a:pPr marL="181137" indent="-181137">
              <a:buFontTx/>
              <a:buChar char="-"/>
            </a:pPr>
            <a:r>
              <a:rPr lang="it-IT" dirty="0" smtClean="0"/>
              <a:t>Il tema delle competenze e dell’importanza della formazione, attraverso la quale le competenze possano essere trasmesse da chi è esperto a chi si affaccia al la vita lavorativa</a:t>
            </a:r>
          </a:p>
          <a:p>
            <a:pPr marL="181137" indent="-181137">
              <a:buFontTx/>
              <a:buChar char="-"/>
            </a:pPr>
            <a:r>
              <a:rPr lang="it-IT" dirty="0" smtClean="0"/>
              <a:t>Il tema della qualità della formazione, per valorizzare e orientare il talento</a:t>
            </a:r>
          </a:p>
          <a:p>
            <a:pPr marL="181137" indent="-181137">
              <a:buFontTx/>
              <a:buChar char="-"/>
            </a:pPr>
            <a:r>
              <a:rPr lang="it-IT" dirty="0" smtClean="0"/>
              <a:t>Il tema del successo, che consente di innescare un circolo virtuoso</a:t>
            </a:r>
          </a:p>
          <a:p>
            <a:pPr marL="181137" indent="-181137">
              <a:buFontTx/>
              <a:buChar char="-"/>
            </a:pPr>
            <a:endParaRPr lang="it-IT" dirty="0"/>
          </a:p>
          <a:p>
            <a:r>
              <a:rPr lang="it-IT" dirty="0" smtClean="0"/>
              <a:t>Alla fine del mio intervento torneremo a questa storia…</a:t>
            </a:r>
          </a:p>
          <a:p>
            <a:pPr marL="181137" indent="-181137">
              <a:buFontTx/>
              <a:buChar char="-"/>
            </a:pP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a:t>
            </a:fld>
            <a:endParaRPr lang="it-IT"/>
          </a:p>
        </p:txBody>
      </p:sp>
    </p:spTree>
    <p:extLst>
      <p:ext uri="{BB962C8B-B14F-4D97-AF65-F5344CB8AC3E}">
        <p14:creationId xmlns:p14="http://schemas.microsoft.com/office/powerpoint/2010/main" val="27522119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continua</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30</a:t>
            </a:fld>
            <a:endParaRPr lang="it-IT"/>
          </a:p>
        </p:txBody>
      </p:sp>
    </p:spTree>
    <p:extLst>
      <p:ext uri="{BB962C8B-B14F-4D97-AF65-F5344CB8AC3E}">
        <p14:creationId xmlns:p14="http://schemas.microsoft.com/office/powerpoint/2010/main" val="825961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 risultati si vedono. Per </a:t>
            </a:r>
            <a:r>
              <a:rPr lang="it-IT" dirty="0"/>
              <a:t>gli allievi </a:t>
            </a:r>
            <a:r>
              <a:rPr lang="it-IT" dirty="0" smtClean="0"/>
              <a:t>deli corsi Innovaturismo la </a:t>
            </a:r>
            <a:r>
              <a:rPr lang="it-IT" dirty="0"/>
              <a:t>percentuale di occupazione è del 100%, con numerosi inserimenti presso le aziende sede di </a:t>
            </a:r>
            <a:r>
              <a:rPr lang="it-IT" dirty="0" smtClean="0"/>
              <a:t>stage.</a:t>
            </a:r>
          </a:p>
          <a:p>
            <a:r>
              <a:rPr lang="it-IT" dirty="0" smtClean="0"/>
              <a:t>A livello nazionale i risultati sono comunque ottimi; gli allievi dei corsi ITS trovano impiego con una percentuale che supera l’82%.</a:t>
            </a:r>
          </a:p>
          <a:p>
            <a:r>
              <a:rPr lang="it-IT" dirty="0" smtClean="0"/>
              <a:t>Questo è il punto di forza più importante e distintivo.</a:t>
            </a:r>
            <a:endParaRPr lang="it-IT" dirty="0"/>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31</a:t>
            </a:fld>
            <a:endParaRPr lang="it-IT"/>
          </a:p>
        </p:txBody>
      </p:sp>
    </p:spTree>
    <p:extLst>
      <p:ext uri="{BB962C8B-B14F-4D97-AF65-F5344CB8AC3E}">
        <p14:creationId xmlns:p14="http://schemas.microsoft.com/office/powerpoint/2010/main" val="23387526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Pur restando ancora troppo limitata, l’azione formativa degli ITS comincia ad ottenere riconoscimento, e non solo a livello istituzionale.</a:t>
            </a:r>
          </a:p>
          <a:p>
            <a:endParaRPr lang="it-IT" dirty="0"/>
          </a:p>
          <a:p>
            <a:r>
              <a:rPr lang="it-IT" dirty="0" smtClean="0"/>
              <a:t>L’intenso sforzo di informazione su questo tipo di corsi realizzato dal MIUR, dalle Regioni, dalle reti di ITS e da ciascuna fondazione comincia produrre i suoi frutti.</a:t>
            </a:r>
          </a:p>
          <a:p>
            <a:endParaRPr lang="it-IT" dirty="0"/>
          </a:p>
          <a:p>
            <a:r>
              <a:rPr lang="it-IT" dirty="0" smtClean="0"/>
              <a:t>Gli orientatori delle scuole secondarie superiori hanno iniziato a contemplare la strada degli ITS fra quelle da proporre ai giovani che stanno per diplomarsi.</a:t>
            </a:r>
          </a:p>
          <a:p>
            <a:endParaRPr lang="it-IT" dirty="0" smtClean="0"/>
          </a:p>
          <a:p>
            <a:r>
              <a:rPr lang="it-IT" dirty="0" smtClean="0"/>
              <a:t>Uguali sforzi sono e vanno orientati verso le famiglie, che non sempre conoscono questa opportunità.</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32</a:t>
            </a:fld>
            <a:endParaRPr lang="it-IT"/>
          </a:p>
        </p:txBody>
      </p:sp>
    </p:spTree>
    <p:extLst>
      <p:ext uri="{BB962C8B-B14F-4D97-AF65-F5344CB8AC3E}">
        <p14:creationId xmlns:p14="http://schemas.microsoft.com/office/powerpoint/2010/main" val="4023107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Vi ricordate la storia di Leonardo, che vi ho accennato all’inizio?</a:t>
            </a:r>
          </a:p>
          <a:p>
            <a:endParaRPr lang="it-IT" dirty="0"/>
          </a:p>
          <a:p>
            <a:r>
              <a:rPr lang="it-IT" dirty="0" smtClean="0"/>
              <a:t>Vorrei ora portarvi dei fatti, attraverso altre storie di successo di giovani che hanno trovato lavoro grazie ai percorsi ITS.</a:t>
            </a:r>
          </a:p>
          <a:p>
            <a:endParaRPr lang="it-IT" dirty="0"/>
          </a:p>
          <a:p>
            <a:r>
              <a:rPr lang="it-IT" dirty="0" smtClean="0"/>
              <a:t>Penso che queste storie, prese fra le tante che ci hanno appassionato, siano ciò che veramente conta.</a:t>
            </a:r>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33</a:t>
            </a:fld>
            <a:endParaRPr lang="it-IT"/>
          </a:p>
        </p:txBody>
      </p:sp>
    </p:spTree>
    <p:extLst>
      <p:ext uri="{BB962C8B-B14F-4D97-AF65-F5344CB8AC3E}">
        <p14:creationId xmlns:p14="http://schemas.microsoft.com/office/powerpoint/2010/main" val="5967927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 storia di Francesco è la storia di un giovane che ha scelto la strada dell’imprenditorialità.</a:t>
            </a:r>
          </a:p>
          <a:p>
            <a:endParaRPr lang="it-IT" dirty="0"/>
          </a:p>
          <a:p>
            <a:pPr algn="just"/>
            <a:r>
              <a:rPr lang="it-IT" dirty="0"/>
              <a:t>Ottobre 2015: si iscrive al corso ITS Hotel Manager Innovaturismo</a:t>
            </a:r>
          </a:p>
          <a:p>
            <a:pPr algn="just"/>
            <a:r>
              <a:rPr lang="it-IT" dirty="0"/>
              <a:t>Maggio – luglio 2016: svolge il tirocinio presso Hotel Melia Il Duca</a:t>
            </a:r>
          </a:p>
          <a:p>
            <a:pPr algn="just"/>
            <a:r>
              <a:rPr lang="it-IT" dirty="0"/>
              <a:t>Maggio – luglio 2017: svolge il tirocinio presso Hotel Melia Il Duca e riceve una proposta di lavoro come Responsabile Sala e Bar</a:t>
            </a:r>
          </a:p>
          <a:p>
            <a:pPr algn="just"/>
            <a:r>
              <a:rPr lang="it-IT" dirty="0"/>
              <a:t>luglio 2017. sostiene con successo gli esami del corso e…</a:t>
            </a:r>
          </a:p>
          <a:p>
            <a:pPr algn="just"/>
            <a:r>
              <a:rPr lang="it-IT" dirty="0"/>
              <a:t>…</a:t>
            </a:r>
            <a:r>
              <a:rPr lang="it-IT" b="1" dirty="0"/>
              <a:t>decide di aprire un’attività in proprio</a:t>
            </a:r>
            <a:r>
              <a:rPr lang="it-IT" dirty="0"/>
              <a:t>: La nuova postale, una posteria con animazione ed eventi.</a:t>
            </a:r>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34</a:t>
            </a:fld>
            <a:endParaRPr lang="it-IT"/>
          </a:p>
        </p:txBody>
      </p:sp>
    </p:spTree>
    <p:extLst>
      <p:ext uri="{BB962C8B-B14F-4D97-AF65-F5344CB8AC3E}">
        <p14:creationId xmlns:p14="http://schemas.microsoft.com/office/powerpoint/2010/main" val="34564672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In pochi mesi di attività sulla sua pagina FB Francesco ha 108 recensioni, tutte la massimo punteggio</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35</a:t>
            </a:fld>
            <a:endParaRPr lang="it-IT"/>
          </a:p>
        </p:txBody>
      </p:sp>
    </p:spTree>
    <p:extLst>
      <p:ext uri="{BB962C8B-B14F-4D97-AF65-F5344CB8AC3E}">
        <p14:creationId xmlns:p14="http://schemas.microsoft.com/office/powerpoint/2010/main" val="34060882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Erica svolge entrambi i suoi tirocini all’Hotel Gallia di Milano</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36</a:t>
            </a:fld>
            <a:endParaRPr lang="it-IT"/>
          </a:p>
        </p:txBody>
      </p:sp>
    </p:spTree>
    <p:extLst>
      <p:ext uri="{BB962C8B-B14F-4D97-AF65-F5344CB8AC3E}">
        <p14:creationId xmlns:p14="http://schemas.microsoft.com/office/powerpoint/2010/main" val="4903514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Adesso è </a:t>
            </a:r>
            <a:r>
              <a:rPr lang="it-IT" dirty="0" err="1" smtClean="0"/>
              <a:t>Housekeeper</a:t>
            </a:r>
            <a:r>
              <a:rPr lang="it-IT" dirty="0" smtClean="0"/>
              <a:t> Supervisor al </a:t>
            </a:r>
            <a:r>
              <a:rPr lang="it-IT" dirty="0"/>
              <a:t>G</a:t>
            </a:r>
            <a:r>
              <a:rPr lang="it-IT" dirty="0" smtClean="0"/>
              <a:t>allia</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37</a:t>
            </a:fld>
            <a:endParaRPr lang="it-IT"/>
          </a:p>
        </p:txBody>
      </p:sp>
    </p:spTree>
    <p:extLst>
      <p:ext uri="{BB962C8B-B14F-4D97-AF65-F5344CB8AC3E}">
        <p14:creationId xmlns:p14="http://schemas.microsoft.com/office/powerpoint/2010/main" val="3891933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Anche </a:t>
            </a:r>
            <a:r>
              <a:rPr lang="it-IT" dirty="0" err="1" smtClean="0"/>
              <a:t>Andreia</a:t>
            </a:r>
            <a:r>
              <a:rPr lang="it-IT" dirty="0" smtClean="0"/>
              <a:t> svolge i suoi due stage nella stessa struttura</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38</a:t>
            </a:fld>
            <a:endParaRPr lang="it-IT"/>
          </a:p>
        </p:txBody>
      </p:sp>
    </p:spTree>
    <p:extLst>
      <p:ext uri="{BB962C8B-B14F-4D97-AF65-F5344CB8AC3E}">
        <p14:creationId xmlns:p14="http://schemas.microsoft.com/office/powerpoint/2010/main" val="16212906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dirty="0" err="1"/>
              <a:t>Andreia</a:t>
            </a:r>
            <a:r>
              <a:rPr lang="it-IT" dirty="0"/>
              <a:t> è </a:t>
            </a:r>
            <a:r>
              <a:rPr lang="it-IT" dirty="0" smtClean="0"/>
              <a:t>stata di recente promossa </a:t>
            </a:r>
            <a:r>
              <a:rPr lang="it-IT" b="1" dirty="0"/>
              <a:t>Capo Ricevimento </a:t>
            </a:r>
            <a:r>
              <a:rPr lang="it-IT" dirty="0" smtClean="0"/>
              <a:t>dell’Hotel </a:t>
            </a:r>
            <a:r>
              <a:rPr lang="it-IT" b="1" dirty="0" smtClean="0"/>
              <a:t>Milano </a:t>
            </a:r>
            <a:r>
              <a:rPr lang="it-IT" b="1" dirty="0"/>
              <a:t>Scala</a:t>
            </a:r>
          </a:p>
          <a:p>
            <a:pPr algn="just"/>
            <a:r>
              <a:rPr lang="it-IT" dirty="0" smtClean="0"/>
              <a:t>E sta </a:t>
            </a:r>
            <a:r>
              <a:rPr lang="it-IT" dirty="0"/>
              <a:t>cominciando ad occuparsi di molte attività che prima svolgeva </a:t>
            </a:r>
            <a:r>
              <a:rPr lang="it-IT" dirty="0" smtClean="0"/>
              <a:t>Sara, sua ex direttrice, passata a dirigere un altro hotel… </a:t>
            </a:r>
          </a:p>
          <a:p>
            <a:pPr algn="just"/>
            <a:r>
              <a:rPr lang="it-IT" dirty="0" err="1" smtClean="0"/>
              <a:t>Andreia</a:t>
            </a:r>
            <a:r>
              <a:rPr lang="it-IT" dirty="0" smtClean="0"/>
              <a:t> sarà la futura direttrice del Milano Scala? </a:t>
            </a:r>
          </a:p>
          <a:p>
            <a:pPr algn="just"/>
            <a:r>
              <a:rPr lang="it-IT" dirty="0" smtClean="0"/>
              <a:t>Probabile.</a:t>
            </a:r>
            <a:endParaRPr lang="it-IT" dirty="0"/>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39</a:t>
            </a:fld>
            <a:endParaRPr lang="it-IT"/>
          </a:p>
        </p:txBody>
      </p:sp>
    </p:spTree>
    <p:extLst>
      <p:ext uri="{BB962C8B-B14F-4D97-AF65-F5344CB8AC3E}">
        <p14:creationId xmlns:p14="http://schemas.microsoft.com/office/powerpoint/2010/main" val="4243677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Non tutti sono fortunati come Leonardo, Pietro, Domenico. Anzi l’attuale situazione del mercato del lavoro presenta segnali preoccupanti.</a:t>
            </a:r>
          </a:p>
          <a:p>
            <a:endParaRPr lang="it-IT" dirty="0"/>
          </a:p>
          <a:p>
            <a:r>
              <a:rPr lang="it-IT" dirty="0" smtClean="0"/>
              <a:t>I </a:t>
            </a:r>
            <a:r>
              <a:rPr lang="it-IT" dirty="0"/>
              <a:t>giovani cercano un lavoro ma non lo trovano: a marzo 2018 il tasso di disoccupazione era del 31,7% nella fascia 15-24 anni</a:t>
            </a:r>
            <a:r>
              <a:rPr lang="it-IT" dirty="0" smtClean="0"/>
              <a:t>.</a:t>
            </a:r>
          </a:p>
          <a:p>
            <a:endParaRPr lang="it-IT" dirty="0"/>
          </a:p>
          <a:p>
            <a:r>
              <a:rPr lang="it-IT" dirty="0" smtClean="0"/>
              <a:t>La situazione è paradossale, perché</a:t>
            </a:r>
            <a:endParaRPr lang="it-IT" dirty="0"/>
          </a:p>
          <a:p>
            <a:endParaRPr lang="it-IT" dirty="0"/>
          </a:p>
          <a:p>
            <a:r>
              <a:rPr lang="it-IT" dirty="0" smtClean="0"/>
              <a:t>Contemporaneamente le </a:t>
            </a:r>
            <a:r>
              <a:rPr lang="it-IT" dirty="0"/>
              <a:t>aziende cercano giovani specializzati e non li trovano: nei prossimi cinque anni avremo bisogno di oltre 150 mila supertecnici nei settori chiave dell’economia del nostro </a:t>
            </a:r>
            <a:r>
              <a:rPr lang="it-IT" dirty="0" smtClean="0"/>
              <a:t>paese ma queste figure non ci sono.</a:t>
            </a:r>
            <a:endParaRPr lang="it-IT" dirty="0"/>
          </a:p>
          <a:p>
            <a:endParaRPr lang="it-IT" dirty="0"/>
          </a:p>
          <a:p>
            <a:r>
              <a:rPr lang="it-IT" dirty="0"/>
              <a:t>Inoltre…</a:t>
            </a:r>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4</a:t>
            </a:fld>
            <a:endParaRPr lang="it-IT"/>
          </a:p>
        </p:txBody>
      </p:sp>
    </p:spTree>
    <p:extLst>
      <p:ext uri="{BB962C8B-B14F-4D97-AF65-F5344CB8AC3E}">
        <p14:creationId xmlns:p14="http://schemas.microsoft.com/office/powerpoint/2010/main" val="16116179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Vi ricordate la storia con cui abbiamo cominciato questo incontro?</a:t>
            </a:r>
          </a:p>
          <a:p>
            <a:r>
              <a:rPr lang="it-IT" dirty="0" smtClean="0"/>
              <a:t>Ora è svelato di chi parlavo. Un piccolo divertissement.</a:t>
            </a:r>
          </a:p>
          <a:p>
            <a:endParaRPr lang="it-IT" dirty="0" smtClean="0"/>
          </a:p>
          <a:p>
            <a:r>
              <a:rPr lang="it-IT" dirty="0" smtClean="0"/>
              <a:t>In questa storia, e in quelle dei ragazzi di cui abbiamo appena parlato, di quei ragazzi che possono rivolgersi all’opportunità offerta dai corsi ITS, ci sono, appunto, come vi dicevo all’inizio, gli elementi che ritengo fondamentali per il lavoro dei giovani, che è poi il tema che ho sempre messo al centro della mia vita lavorativa:</a:t>
            </a:r>
          </a:p>
          <a:p>
            <a:endParaRPr lang="it-IT" dirty="0" smtClean="0"/>
          </a:p>
          <a:p>
            <a:r>
              <a:rPr lang="it-IT" dirty="0"/>
              <a:t>d</a:t>
            </a:r>
            <a:r>
              <a:rPr lang="it-IT" dirty="0" smtClean="0"/>
              <a:t>a una parte ci sono Leonardo, Sandro, Pietro, Domenico, Francesco, Erica, </a:t>
            </a:r>
            <a:r>
              <a:rPr lang="it-IT" dirty="0" err="1" smtClean="0"/>
              <a:t>Andreia</a:t>
            </a:r>
            <a:r>
              <a:rPr lang="it-IT" dirty="0" smtClean="0"/>
              <a:t> e Marica, ci sono i giovani con le loro aspettative </a:t>
            </a:r>
            <a:r>
              <a:rPr lang="it-IT" dirty="0"/>
              <a:t>e </a:t>
            </a:r>
            <a:r>
              <a:rPr lang="it-IT" dirty="0" smtClean="0"/>
              <a:t>ambizioni, con i loro sogni e i loro obiettivi e con i loro talenti</a:t>
            </a:r>
          </a:p>
          <a:p>
            <a:endParaRPr lang="it-IT" dirty="0" smtClean="0"/>
          </a:p>
          <a:p>
            <a:r>
              <a:rPr lang="it-IT" dirty="0" smtClean="0"/>
              <a:t>Dall’altra ci siamo noi adulti: è nostro dovere dare ai giovani una prospettiva, trasmettere loro le competenze, creare opportunità formative di eccellenza, valorizzare e orientare il loro talento, innescare un circolo virtuoso di successo.</a:t>
            </a:r>
          </a:p>
          <a:p>
            <a:endParaRPr lang="it-IT" dirty="0"/>
          </a:p>
          <a:p>
            <a:r>
              <a:rPr lang="it-IT" dirty="0" smtClean="0"/>
              <a:t>Il lavoro per i giovani nasce da un patto di responsabilità fra generazioni</a:t>
            </a:r>
          </a:p>
          <a:p>
            <a:endParaRPr lang="it-IT" dirty="0"/>
          </a:p>
          <a:p>
            <a:r>
              <a:rPr lang="it-IT" dirty="0"/>
              <a:t>e</a:t>
            </a:r>
            <a:r>
              <a:rPr lang="it-IT" dirty="0" smtClean="0"/>
              <a:t> dalla capacità di attualizzare un rapporto di relazione fondamentale, che anche ai giorni nostri resta decisivo: quello fra allievo </a:t>
            </a:r>
            <a:r>
              <a:rPr lang="it-IT" smtClean="0"/>
              <a:t>e maestro.</a:t>
            </a:r>
            <a:endParaRPr lang="it-IT" dirty="0" smtClean="0"/>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40</a:t>
            </a:fld>
            <a:endParaRPr lang="it-IT"/>
          </a:p>
        </p:txBody>
      </p:sp>
    </p:spTree>
    <p:extLst>
      <p:ext uri="{BB962C8B-B14F-4D97-AF65-F5344CB8AC3E}">
        <p14:creationId xmlns:p14="http://schemas.microsoft.com/office/powerpoint/2010/main" val="6278323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Concludiamo con la storia di Marica, che al termine del corso ITS, lo scorso luglio si è trovata con ben 3 proposte di lavoro.</a:t>
            </a:r>
          </a:p>
          <a:p>
            <a:r>
              <a:rPr lang="it-IT" dirty="0" smtClean="0"/>
              <a:t>Lascio a lei gli ultimi minuti del mio intervento.</a:t>
            </a:r>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41</a:t>
            </a:fld>
            <a:endParaRPr lang="it-IT"/>
          </a:p>
        </p:txBody>
      </p:sp>
    </p:spTree>
    <p:extLst>
      <p:ext uri="{BB962C8B-B14F-4D97-AF65-F5344CB8AC3E}">
        <p14:creationId xmlns:p14="http://schemas.microsoft.com/office/powerpoint/2010/main" val="3119484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F07E64A-2BEB-4493-9753-FAB84E8F9063}" type="slidenum">
              <a:rPr lang="it-IT" smtClean="0"/>
              <a:t>42</a:t>
            </a:fld>
            <a:endParaRPr lang="it-IT"/>
          </a:p>
        </p:txBody>
      </p:sp>
    </p:spTree>
    <p:extLst>
      <p:ext uri="{BB962C8B-B14F-4D97-AF65-F5344CB8AC3E}">
        <p14:creationId xmlns:p14="http://schemas.microsoft.com/office/powerpoint/2010/main" val="35410877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43</a:t>
            </a:fld>
            <a:endParaRPr lang="it-IT"/>
          </a:p>
        </p:txBody>
      </p:sp>
    </p:spTree>
    <p:extLst>
      <p:ext uri="{BB962C8B-B14F-4D97-AF65-F5344CB8AC3E}">
        <p14:creationId xmlns:p14="http://schemas.microsoft.com/office/powerpoint/2010/main" val="3870891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F07E64A-2BEB-4493-9753-FAB84E8F9063}" type="slidenum">
              <a:rPr lang="it-IT" smtClean="0"/>
              <a:t>5</a:t>
            </a:fld>
            <a:endParaRPr lang="it-IT"/>
          </a:p>
        </p:txBody>
      </p:sp>
    </p:spTree>
    <p:extLst>
      <p:ext uri="{BB962C8B-B14F-4D97-AF65-F5344CB8AC3E}">
        <p14:creationId xmlns:p14="http://schemas.microsoft.com/office/powerpoint/2010/main" val="3027097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Al </a:t>
            </a:r>
            <a:r>
              <a:rPr lang="it-IT" dirty="0" err="1" smtClean="0"/>
              <a:t>mismatch</a:t>
            </a:r>
            <a:r>
              <a:rPr lang="it-IT" dirty="0" smtClean="0"/>
              <a:t> fra domanda e offerta di lavoro si aggiunge l’imprevedibilità dello scenario.</a:t>
            </a:r>
          </a:p>
          <a:p>
            <a:endParaRPr lang="it-IT" dirty="0" smtClean="0"/>
          </a:p>
          <a:p>
            <a:r>
              <a:rPr lang="it-IT" dirty="0" smtClean="0"/>
              <a:t>I mercati sono instabili, l’economia continua a «spostarsi»</a:t>
            </a:r>
          </a:p>
          <a:p>
            <a:endParaRPr lang="it-IT" dirty="0"/>
          </a:p>
          <a:p>
            <a:r>
              <a:rPr lang="it-IT" dirty="0" smtClean="0"/>
              <a:t>La rapida evoluzione tecnologica, le continue trasformazioni indotte dalla rivoluzione 4.0 fanno sì che:</a:t>
            </a:r>
          </a:p>
          <a:p>
            <a:endParaRPr lang="it-IT" dirty="0"/>
          </a:p>
          <a:p>
            <a:r>
              <a:rPr lang="it-IT" dirty="0"/>
              <a:t>l</a:t>
            </a:r>
            <a:r>
              <a:rPr lang="it-IT" dirty="0" smtClean="0"/>
              <a:t>e professioni, i mestieri, siano </a:t>
            </a:r>
            <a:r>
              <a:rPr lang="it-IT" dirty="0"/>
              <a:t>in continua evoluzione,</a:t>
            </a:r>
          </a:p>
          <a:p>
            <a:endParaRPr lang="it-IT" dirty="0"/>
          </a:p>
          <a:p>
            <a:r>
              <a:rPr lang="it-IT" dirty="0" smtClean="0"/>
              <a:t>e che servano continuamente nuove </a:t>
            </a:r>
            <a:r>
              <a:rPr lang="it-IT" dirty="0"/>
              <a:t>figure, nuove competenze, anche 4.0,  </a:t>
            </a:r>
            <a:r>
              <a:rPr lang="it-IT" dirty="0" smtClean="0"/>
              <a:t>e </a:t>
            </a:r>
            <a:r>
              <a:rPr lang="it-IT" dirty="0"/>
              <a:t>la capacità </a:t>
            </a:r>
            <a:r>
              <a:rPr lang="it-IT" dirty="0" smtClean="0"/>
              <a:t>delle persone di </a:t>
            </a:r>
            <a:r>
              <a:rPr lang="it-IT" dirty="0"/>
              <a:t>evolvere nel lavoro in sintonia con l’evoluzione tecnologica.</a:t>
            </a:r>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6</a:t>
            </a:fld>
            <a:endParaRPr lang="it-IT"/>
          </a:p>
        </p:txBody>
      </p:sp>
    </p:spTree>
    <p:extLst>
      <p:ext uri="{BB962C8B-B14F-4D97-AF65-F5344CB8AC3E}">
        <p14:creationId xmlns:p14="http://schemas.microsoft.com/office/powerpoint/2010/main" val="4128010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F07E64A-2BEB-4493-9753-FAB84E8F9063}" type="slidenum">
              <a:rPr lang="it-IT" smtClean="0"/>
              <a:t>7</a:t>
            </a:fld>
            <a:endParaRPr lang="it-IT"/>
          </a:p>
        </p:txBody>
      </p:sp>
    </p:spTree>
    <p:extLst>
      <p:ext uri="{BB962C8B-B14F-4D97-AF65-F5344CB8AC3E}">
        <p14:creationId xmlns:p14="http://schemas.microsoft.com/office/powerpoint/2010/main" val="2170160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F07E64A-2BEB-4493-9753-FAB84E8F9063}" type="slidenum">
              <a:rPr lang="it-IT" smtClean="0"/>
              <a:t>8</a:t>
            </a:fld>
            <a:endParaRPr lang="it-IT"/>
          </a:p>
        </p:txBody>
      </p:sp>
    </p:spTree>
    <p:extLst>
      <p:ext uri="{BB962C8B-B14F-4D97-AF65-F5344CB8AC3E}">
        <p14:creationId xmlns:p14="http://schemas.microsoft.com/office/powerpoint/2010/main" val="3755336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problema sta in un gap di competenze, colmato il quale molto giovani potrebbero veder valorizzato il proprio talento e trovare un impiego soddisfacente.</a:t>
            </a:r>
          </a:p>
          <a:p>
            <a:endParaRPr lang="it-IT" dirty="0"/>
          </a:p>
          <a:p>
            <a:r>
              <a:rPr lang="it-IT" dirty="0" smtClean="0"/>
              <a:t>È come nella storia di Leonardo: </a:t>
            </a:r>
          </a:p>
          <a:p>
            <a:endParaRPr lang="it-IT" dirty="0"/>
          </a:p>
          <a:p>
            <a:r>
              <a:rPr lang="it-IT" dirty="0" smtClean="0"/>
              <a:t>serve </a:t>
            </a:r>
            <a:r>
              <a:rPr lang="it-IT" dirty="0"/>
              <a:t>un’azione ampia e diffusa di alta formazione specialistica </a:t>
            </a:r>
          </a:p>
          <a:p>
            <a:endParaRPr lang="it-IT" dirty="0"/>
          </a:p>
          <a:p>
            <a:r>
              <a:rPr lang="it-IT" dirty="0"/>
              <a:t>per dare ai giovani le competenze tecniche specifiche che le aziende cercano</a:t>
            </a:r>
          </a:p>
          <a:p>
            <a:endParaRPr lang="it-IT" dirty="0"/>
          </a:p>
          <a:p>
            <a:r>
              <a:rPr lang="it-IT" dirty="0"/>
              <a:t>e le competenze trasversali e digitali necessarie ad adattare il proprio profilo ai continui cambiamenti del mercato del </a:t>
            </a:r>
            <a:r>
              <a:rPr lang="it-IT" dirty="0" smtClean="0"/>
              <a:t>lavoro</a:t>
            </a:r>
          </a:p>
          <a:p>
            <a:endParaRPr lang="it-IT" dirty="0"/>
          </a:p>
          <a:p>
            <a:r>
              <a:rPr lang="it-IT" dirty="0" smtClean="0"/>
              <a:t>Servono maestri esperti e appassionati, desiderosi di veder crescere in competenze e successo i propri allievi.</a:t>
            </a:r>
            <a:endParaRPr lang="it-IT" dirty="0"/>
          </a:p>
          <a:p>
            <a:endParaRPr lang="it-IT" dirty="0"/>
          </a:p>
        </p:txBody>
      </p:sp>
      <p:sp>
        <p:nvSpPr>
          <p:cNvPr id="4" name="Segnaposto numero diapositiva 3"/>
          <p:cNvSpPr>
            <a:spLocks noGrp="1"/>
          </p:cNvSpPr>
          <p:nvPr>
            <p:ph type="sldNum" sz="quarter" idx="10"/>
          </p:nvPr>
        </p:nvSpPr>
        <p:spPr/>
        <p:txBody>
          <a:bodyPr/>
          <a:lstStyle/>
          <a:p>
            <a:fld id="{2F07E64A-2BEB-4493-9753-FAB84E8F9063}" type="slidenum">
              <a:rPr lang="it-IT" smtClean="0"/>
              <a:t>9</a:t>
            </a:fld>
            <a:endParaRPr lang="it-IT"/>
          </a:p>
        </p:txBody>
      </p:sp>
    </p:spTree>
    <p:extLst>
      <p:ext uri="{BB962C8B-B14F-4D97-AF65-F5344CB8AC3E}">
        <p14:creationId xmlns:p14="http://schemas.microsoft.com/office/powerpoint/2010/main" val="3153991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8EF3E17-72D9-47BD-B52C-854B4C999989}" type="datetime1">
              <a:rPr lang="it-IT" smtClean="0"/>
              <a:t>20/08/2018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BF8C6C4-1D93-4229-BF58-10A526F636C8}"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63A27F9B-B537-4D17-A703-113C955163A1}" type="datetime1">
              <a:rPr lang="it-IT" smtClean="0"/>
              <a:t>20/08/2018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BF8C6C4-1D93-4229-BF58-10A526F636C8}"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F214D92-64F6-475B-A915-2E7C3B2EC938}" type="datetime1">
              <a:rPr lang="it-IT" smtClean="0"/>
              <a:t>20/08/2018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BF8C6C4-1D93-4229-BF58-10A526F636C8}" type="slidenum">
              <a:rPr lang="it-IT" smtClean="0"/>
              <a:t>‹N›</a:t>
            </a:fld>
            <a:endParaRPr lang="it-IT"/>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userDrawn="1">
  <p:cSld name="Titl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776975" y="665975"/>
            <a:ext cx="6255300" cy="5407200"/>
          </a:xfrm>
          <a:prstGeom prst="rect">
            <a:avLst/>
          </a:prstGeom>
        </p:spPr>
        <p:txBody>
          <a:bodyPr spcFirstLastPara="1" wrap="square" lIns="91425" tIns="91425" rIns="91425" bIns="91425" anchor="b" anchorCtr="0"/>
          <a:lstStyle>
            <a:lvl1pPr lvl="0">
              <a:spcBef>
                <a:spcPts val="0"/>
              </a:spcBef>
              <a:spcAft>
                <a:spcPts val="0"/>
              </a:spcAft>
              <a:buClr>
                <a:srgbClr val="39A6DE"/>
              </a:buClr>
              <a:buSzPts val="6000"/>
              <a:buNone/>
              <a:defRPr sz="6000" spc="-150">
                <a:solidFill>
                  <a:srgbClr val="007780"/>
                </a:solidFill>
                <a:latin typeface="+mj-lt"/>
              </a:defRPr>
            </a:lvl1pPr>
            <a:lvl2pPr lvl="1">
              <a:spcBef>
                <a:spcPts val="0"/>
              </a:spcBef>
              <a:spcAft>
                <a:spcPts val="0"/>
              </a:spcAft>
              <a:buClr>
                <a:srgbClr val="39A6DE"/>
              </a:buClr>
              <a:buSzPts val="6000"/>
              <a:buNone/>
              <a:defRPr sz="6000">
                <a:solidFill>
                  <a:srgbClr val="39A6DE"/>
                </a:solidFill>
              </a:defRPr>
            </a:lvl2pPr>
            <a:lvl3pPr lvl="2">
              <a:spcBef>
                <a:spcPts val="0"/>
              </a:spcBef>
              <a:spcAft>
                <a:spcPts val="0"/>
              </a:spcAft>
              <a:buClr>
                <a:srgbClr val="39A6DE"/>
              </a:buClr>
              <a:buSzPts val="6000"/>
              <a:buNone/>
              <a:defRPr sz="6000">
                <a:solidFill>
                  <a:srgbClr val="39A6DE"/>
                </a:solidFill>
              </a:defRPr>
            </a:lvl3pPr>
            <a:lvl4pPr lvl="3">
              <a:spcBef>
                <a:spcPts val="0"/>
              </a:spcBef>
              <a:spcAft>
                <a:spcPts val="0"/>
              </a:spcAft>
              <a:buClr>
                <a:srgbClr val="39A6DE"/>
              </a:buClr>
              <a:buSzPts val="6000"/>
              <a:buNone/>
              <a:defRPr sz="6000">
                <a:solidFill>
                  <a:srgbClr val="39A6DE"/>
                </a:solidFill>
              </a:defRPr>
            </a:lvl4pPr>
            <a:lvl5pPr lvl="4">
              <a:spcBef>
                <a:spcPts val="0"/>
              </a:spcBef>
              <a:spcAft>
                <a:spcPts val="0"/>
              </a:spcAft>
              <a:buClr>
                <a:srgbClr val="39A6DE"/>
              </a:buClr>
              <a:buSzPts val="6000"/>
              <a:buNone/>
              <a:defRPr sz="6000">
                <a:solidFill>
                  <a:srgbClr val="39A6DE"/>
                </a:solidFill>
              </a:defRPr>
            </a:lvl5pPr>
            <a:lvl6pPr lvl="5">
              <a:spcBef>
                <a:spcPts val="0"/>
              </a:spcBef>
              <a:spcAft>
                <a:spcPts val="0"/>
              </a:spcAft>
              <a:buClr>
                <a:srgbClr val="39A6DE"/>
              </a:buClr>
              <a:buSzPts val="6000"/>
              <a:buNone/>
              <a:defRPr sz="6000">
                <a:solidFill>
                  <a:srgbClr val="39A6DE"/>
                </a:solidFill>
              </a:defRPr>
            </a:lvl6pPr>
            <a:lvl7pPr lvl="6">
              <a:spcBef>
                <a:spcPts val="0"/>
              </a:spcBef>
              <a:spcAft>
                <a:spcPts val="0"/>
              </a:spcAft>
              <a:buClr>
                <a:srgbClr val="39A6DE"/>
              </a:buClr>
              <a:buSzPts val="6000"/>
              <a:buNone/>
              <a:defRPr sz="6000">
                <a:solidFill>
                  <a:srgbClr val="39A6DE"/>
                </a:solidFill>
              </a:defRPr>
            </a:lvl7pPr>
            <a:lvl8pPr lvl="7">
              <a:spcBef>
                <a:spcPts val="0"/>
              </a:spcBef>
              <a:spcAft>
                <a:spcPts val="0"/>
              </a:spcAft>
              <a:buClr>
                <a:srgbClr val="39A6DE"/>
              </a:buClr>
              <a:buSzPts val="6000"/>
              <a:buNone/>
              <a:defRPr sz="6000">
                <a:solidFill>
                  <a:srgbClr val="39A6DE"/>
                </a:solidFill>
              </a:defRPr>
            </a:lvl8pPr>
            <a:lvl9pPr lvl="8">
              <a:spcBef>
                <a:spcPts val="0"/>
              </a:spcBef>
              <a:spcAft>
                <a:spcPts val="0"/>
              </a:spcAft>
              <a:buClr>
                <a:srgbClr val="39A6DE"/>
              </a:buClr>
              <a:buSzPts val="6000"/>
              <a:buNone/>
              <a:defRPr sz="6000">
                <a:solidFill>
                  <a:srgbClr val="39A6DE"/>
                </a:solidFill>
              </a:defRPr>
            </a:lvl9pPr>
          </a:lstStyle>
          <a:p>
            <a:endParaRPr dirty="0"/>
          </a:p>
        </p:txBody>
      </p:sp>
      <p:sp>
        <p:nvSpPr>
          <p:cNvPr id="2" name="Segnaposto piè di pagina 1">
            <a:extLst>
              <a:ext uri="{FF2B5EF4-FFF2-40B4-BE49-F238E27FC236}">
                <a16:creationId xmlns="" xmlns:a16="http://schemas.microsoft.com/office/drawing/2014/main" id="{4F8C7533-6EB9-4E0E-8148-65AFAD61D840}"/>
              </a:ext>
            </a:extLst>
          </p:cNvPr>
          <p:cNvSpPr>
            <a:spLocks noGrp="1"/>
          </p:cNvSpPr>
          <p:nvPr>
            <p:ph type="ftr" sz="quarter" idx="10"/>
          </p:nvPr>
        </p:nvSpPr>
        <p:spPr/>
        <p:txBody>
          <a:bodyPr/>
          <a:lstStyle/>
          <a:p>
            <a:r>
              <a:rPr lang="it-IT" dirty="0"/>
              <a:t>Nome cognome - Azienda o ruolo - titolo presentazione</a:t>
            </a:r>
          </a:p>
        </p:txBody>
      </p:sp>
      <p:sp>
        <p:nvSpPr>
          <p:cNvPr id="3" name="Segnaposto numero diapositiva 2">
            <a:extLst>
              <a:ext uri="{FF2B5EF4-FFF2-40B4-BE49-F238E27FC236}">
                <a16:creationId xmlns="" xmlns:a16="http://schemas.microsoft.com/office/drawing/2014/main" id="{C5255DF8-FF4D-4C4A-8732-2EECE360A45E}"/>
              </a:ext>
            </a:extLst>
          </p:cNvPr>
          <p:cNvSpPr>
            <a:spLocks noGrp="1"/>
          </p:cNvSpPr>
          <p:nvPr>
            <p:ph type="sldNum" idx="11"/>
          </p:nvPr>
        </p:nvSpPr>
        <p:spPr/>
        <p:txBody>
          <a:bodyPr/>
          <a:lstStyle/>
          <a:p>
            <a:fld id="{00000000-1234-1234-1234-123412341234}" type="slidenum">
              <a:rPr lang="it-IT" smtClean="0"/>
              <a:pPr/>
              <a:t>‹N›</a:t>
            </a:fld>
            <a:endParaRPr lang="it-IT" dirty="0"/>
          </a:p>
        </p:txBody>
      </p:sp>
    </p:spTree>
    <p:extLst>
      <p:ext uri="{BB962C8B-B14F-4D97-AF65-F5344CB8AC3E}">
        <p14:creationId xmlns:p14="http://schemas.microsoft.com/office/powerpoint/2010/main" val="36948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C2675BE9-0B64-4314-A0F5-1E74B53BB3E5}" type="datetime1">
              <a:rPr lang="it-IT" smtClean="0"/>
              <a:t>20/08/2018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BF8C6C4-1D93-4229-BF58-10A526F636C8}" type="slidenum">
              <a:rPr lang="it-IT" smtClean="0"/>
              <a:t>‹N›</a:t>
            </a:fld>
            <a:endParaRPr lang="it-IT"/>
          </a:p>
        </p:txBody>
      </p:sp>
      <p:sp>
        <p:nvSpPr>
          <p:cNvPr id="7" name="Title 6"/>
          <p:cNvSpPr>
            <a:spLocks noGrp="1"/>
          </p:cNvSpPr>
          <p:nvPr>
            <p:ph type="title"/>
          </p:nvPr>
        </p:nvSpPr>
        <p:spPr/>
        <p:txBody>
          <a:bodyPr/>
          <a:lstStyle/>
          <a:p>
            <a:r>
              <a:rPr lang="it-IT" smtClean="0"/>
              <a:t>Fare clic per modificare lo stile del titolo</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7DB4087-1B14-4041-8C44-4306AB0ACC57}" type="datetime1">
              <a:rPr lang="it-IT" smtClean="0"/>
              <a:t>20/08/2018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BF8C6C4-1D93-4229-BF58-10A526F636C8}"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5" name="Date Placeholder 4"/>
          <p:cNvSpPr>
            <a:spLocks noGrp="1"/>
          </p:cNvSpPr>
          <p:nvPr>
            <p:ph type="dt" sz="half" idx="10"/>
          </p:nvPr>
        </p:nvSpPr>
        <p:spPr/>
        <p:txBody>
          <a:bodyPr/>
          <a:lstStyle/>
          <a:p>
            <a:fld id="{0D277FC8-EFC6-45B8-9FAA-4191180E3A41}" type="datetime1">
              <a:rPr lang="it-IT" smtClean="0"/>
              <a:t>20/08/2018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BF8C6C4-1D93-4229-BF58-10A526F636C8}" type="slidenum">
              <a:rPr lang="it-IT" smtClean="0"/>
              <a:t>‹N›</a:t>
            </a:fld>
            <a:endParaRPr lang="it-IT"/>
          </a:p>
        </p:txBody>
      </p:sp>
      <p:sp>
        <p:nvSpPr>
          <p:cNvPr id="9" name="Content Placeholder 8"/>
          <p:cNvSpPr>
            <a:spLocks noGrp="1"/>
          </p:cNvSpPr>
          <p:nvPr>
            <p:ph sz="quarter" idx="13"/>
          </p:nvPr>
        </p:nvSpPr>
        <p:spPr>
          <a:xfrm>
            <a:off x="676655" y="2679192"/>
            <a:ext cx="3822192" cy="34472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E1DA10AE-F8CA-46E9-8C8B-3CB10ED82010}" type="datetime1">
              <a:rPr lang="it-IT" smtClean="0"/>
              <a:t>20/08/2018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BF8C6C4-1D93-4229-BF58-10A526F636C8}"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CA7D0C7B-6B65-48D1-AA47-0683790B515C}" type="datetime1">
              <a:rPr lang="it-IT" smtClean="0"/>
              <a:t>20/08/2018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BF8C6C4-1D93-4229-BF58-10A526F636C8}"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6107587-A0A2-46FC-8E76-272AA098B3A8}" type="datetime1">
              <a:rPr lang="it-IT" smtClean="0"/>
              <a:t>20/08/2018</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BF8C6C4-1D93-4229-BF58-10A526F636C8}"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76F4505-7EE0-480D-8A28-80917CB2F9E8}" type="datetime1">
              <a:rPr lang="it-IT" smtClean="0"/>
              <a:t>20/08/2018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BF8C6C4-1D93-4229-BF58-10A526F636C8}" type="slidenum">
              <a:rPr lang="it-IT" smtClean="0"/>
              <a:t>‹N›</a:t>
            </a:fld>
            <a:endParaRPr lang="it-IT"/>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it-IT" smtClean="0"/>
              <a:t>Fare clic per modificare lo stile del titolo</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553A28B-CCE3-4BC6-BAE1-58F911213F80}" type="datetime1">
              <a:rPr lang="it-IT" smtClean="0"/>
              <a:t>20/08/2018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BF8C6C4-1D93-4229-BF58-10A526F636C8}" type="slidenum">
              <a:rPr lang="it-IT" smtClean="0"/>
              <a:t>‹N›</a:t>
            </a:fld>
            <a:endParaRPr lang="it-IT"/>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BC012BD-6482-4124-BD97-A74BA0388947}" type="datetime1">
              <a:rPr lang="it-IT" smtClean="0"/>
              <a:t>20/08/2018</a:t>
            </a:fld>
            <a:endParaRPr lang="it-IT"/>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it-IT"/>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BF8C6C4-1D93-4229-BF58-10A526F636C8}" type="slidenum">
              <a:rPr lang="it-IT" smtClean="0"/>
              <a:t>‹N›</a:t>
            </a:fld>
            <a:endParaRPr lang="it-IT"/>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intervista%20marica%20per%20rimini.mov"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hyperlink" Target="https://www.youtube.com/watch?v=IrT1EgnAJyc"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141" y="-97365"/>
            <a:ext cx="2819884" cy="2819884"/>
          </a:xfrm>
          <a:prstGeom prst="rect">
            <a:avLst/>
          </a:prstGeom>
        </p:spPr>
      </p:pic>
      <p:sp>
        <p:nvSpPr>
          <p:cNvPr id="47" name="Shape 47"/>
          <p:cNvSpPr txBox="1">
            <a:spLocks noGrp="1"/>
          </p:cNvSpPr>
          <p:nvPr>
            <p:ph type="ctrTitle"/>
          </p:nvPr>
        </p:nvSpPr>
        <p:spPr>
          <a:xfrm>
            <a:off x="266873" y="2474329"/>
            <a:ext cx="4214420" cy="2061088"/>
          </a:xfrm>
          <a:prstGeom prst="rect">
            <a:avLst/>
          </a:prstGeom>
        </p:spPr>
        <p:txBody>
          <a:bodyPr spcFirstLastPara="1" wrap="square" lIns="91425" tIns="91425" rIns="91425" bIns="91425" anchor="b" anchorCtr="0">
            <a:noAutofit/>
          </a:bodyPr>
          <a:lstStyle/>
          <a:p>
            <a:pPr lvl="0"/>
            <a:r>
              <a:rPr lang="it-IT" sz="3600" spc="-300" dirty="0" smtClean="0">
                <a:latin typeface="+mn-lt"/>
              </a:rPr>
              <a:t>LA FORZA </a:t>
            </a:r>
            <a:br>
              <a:rPr lang="it-IT" sz="3600" spc="-300" dirty="0" smtClean="0">
                <a:latin typeface="+mn-lt"/>
              </a:rPr>
            </a:br>
            <a:r>
              <a:rPr lang="it-IT" sz="3600" spc="-300" dirty="0" smtClean="0">
                <a:latin typeface="+mn-lt"/>
              </a:rPr>
              <a:t>DELLE COMPETENZE</a:t>
            </a:r>
            <a:endParaRPr sz="3600" spc="-300" dirty="0">
              <a:latin typeface="+mn-lt"/>
            </a:endParaRPr>
          </a:p>
        </p:txBody>
      </p:sp>
      <p:sp>
        <p:nvSpPr>
          <p:cNvPr id="8" name="Shape 121">
            <a:extLst>
              <a:ext uri="{FF2B5EF4-FFF2-40B4-BE49-F238E27FC236}">
                <a16:creationId xmlns="" xmlns:a16="http://schemas.microsoft.com/office/drawing/2014/main" id="{3E42F58E-2CFC-4C6E-BEF4-F58DD96D4400}"/>
              </a:ext>
            </a:extLst>
          </p:cNvPr>
          <p:cNvSpPr txBox="1">
            <a:spLocks/>
          </p:cNvSpPr>
          <p:nvPr/>
        </p:nvSpPr>
        <p:spPr>
          <a:xfrm>
            <a:off x="250026" y="5092117"/>
            <a:ext cx="4122141" cy="14308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0" indent="0">
              <a:buFont typeface="Open Sans"/>
              <a:buNone/>
            </a:pPr>
            <a:r>
              <a:rPr lang="en-US" sz="1800" dirty="0" smtClean="0">
                <a:latin typeface="+mj-lt"/>
              </a:rPr>
              <a:t>Stefano Salina</a:t>
            </a:r>
            <a:endParaRPr lang="en-US" sz="1800" dirty="0">
              <a:latin typeface="+mj-lt"/>
            </a:endParaRPr>
          </a:p>
          <a:p>
            <a:pPr marL="0" indent="0">
              <a:buFont typeface="Open Sans"/>
              <a:buNone/>
            </a:pPr>
            <a:endParaRPr lang="en-US" sz="1800" dirty="0">
              <a:latin typeface="+mj-lt"/>
            </a:endParaRPr>
          </a:p>
          <a:p>
            <a:pPr marL="0" indent="0">
              <a:buFont typeface="Open Sans"/>
              <a:buNone/>
            </a:pPr>
            <a:r>
              <a:rPr lang="en-US" sz="1800" dirty="0">
                <a:latin typeface="+mj-lt"/>
              </a:rPr>
              <a:t> </a:t>
            </a:r>
          </a:p>
        </p:txBody>
      </p:sp>
      <p:pic>
        <p:nvPicPr>
          <p:cNvPr id="1026" name="Picture 2" descr="C:\Users\meeting\Desktop\LUNEDì\20\20 LUNEDì  - CERCARE LAVORO\1740 Stefano salina\foto Salina.jpg"/>
          <p:cNvPicPr>
            <a:picLocks noChangeAspect="1" noChangeArrowheads="1"/>
          </p:cNvPicPr>
          <p:nvPr/>
        </p:nvPicPr>
        <p:blipFill rotWithShape="1">
          <a:blip r:embed="rId4">
            <a:extLst>
              <a:ext uri="{28A0092B-C50C-407E-A947-70E740481C1C}">
                <a14:useLocalDpi xmlns:a14="http://schemas.microsoft.com/office/drawing/2010/main" val="0"/>
              </a:ext>
            </a:extLst>
          </a:blip>
          <a:srcRect l="15478" r="4567"/>
          <a:stretch/>
        </p:blipFill>
        <p:spPr bwMode="auto">
          <a:xfrm>
            <a:off x="4929581" y="0"/>
            <a:ext cx="4214420" cy="6867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722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smtClean="0"/>
              <a:t>“Ogni problema ha tre soluzioni: la mia soluzione, la tua soluzione </a:t>
            </a:r>
            <a:br>
              <a:rPr lang="it-IT" dirty="0" smtClean="0"/>
            </a:br>
            <a:r>
              <a:rPr lang="it-IT" dirty="0" smtClean="0"/>
              <a:t>e la soluzione giusta.” </a:t>
            </a:r>
            <a:br>
              <a:rPr lang="it-IT" dirty="0" smtClean="0"/>
            </a:br>
            <a:r>
              <a:rPr lang="it-IT" dirty="0" smtClean="0"/>
              <a:t>(Platone)</a:t>
            </a:r>
            <a:endParaRPr lang="it-IT" dirty="0"/>
          </a:p>
        </p:txBody>
      </p:sp>
    </p:spTree>
    <p:extLst>
      <p:ext uri="{BB962C8B-B14F-4D97-AF65-F5344CB8AC3E}">
        <p14:creationId xmlns:p14="http://schemas.microsoft.com/office/powerpoint/2010/main" val="1585436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5659" y="338328"/>
            <a:ext cx="8639033" cy="1252728"/>
          </a:xfrm>
        </p:spPr>
        <p:txBody>
          <a:bodyPr>
            <a:normAutofit fontScale="90000"/>
          </a:bodyPr>
          <a:lstStyle/>
          <a:p>
            <a:pPr algn="l"/>
            <a:r>
              <a:rPr lang="it-IT" b="1" dirty="0">
                <a:cs typeface="Aharoni" panose="02010803020104030203" pitchFamily="2" charset="-79"/>
              </a:rPr>
              <a:t>La </a:t>
            </a:r>
            <a:r>
              <a:rPr lang="it-IT" b="1" dirty="0" smtClean="0">
                <a:cs typeface="Aharoni" panose="02010803020104030203" pitchFamily="2" charset="-79"/>
              </a:rPr>
              <a:t>soluzione al gap di competenze tecniche: </a:t>
            </a:r>
            <a:r>
              <a:rPr lang="it-IT" b="1" dirty="0">
                <a:cs typeface="Aharoni" panose="02010803020104030203" pitchFamily="2" charset="-79"/>
              </a:rPr>
              <a:t>l’alta formazione </a:t>
            </a:r>
            <a:r>
              <a:rPr lang="it-IT" b="1" dirty="0" smtClean="0">
                <a:cs typeface="Aharoni" panose="02010803020104030203" pitchFamily="2" charset="-79"/>
              </a:rPr>
              <a:t>ITS</a:t>
            </a:r>
            <a:endParaRPr lang="it-IT" b="1" dirty="0">
              <a:cs typeface="Aharoni" panose="02010803020104030203" pitchFamily="2" charset="-79"/>
            </a:endParaRP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41755" y="2271748"/>
            <a:ext cx="620224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a:off x="3386014" y="5911826"/>
            <a:ext cx="1872208" cy="707886"/>
          </a:xfrm>
          <a:prstGeom prst="rect">
            <a:avLst/>
          </a:prstGeom>
          <a:noFill/>
        </p:spPr>
        <p:txBody>
          <a:bodyPr wrap="square" rtlCol="0">
            <a:spAutoFit/>
          </a:bodyPr>
          <a:lstStyle/>
          <a:p>
            <a:r>
              <a:rPr lang="it-IT" sz="4000" dirty="0" smtClean="0">
                <a:cs typeface="Aharoni" panose="02010803020104030203" pitchFamily="2" charset="-79"/>
              </a:rPr>
              <a:t>Lavoro</a:t>
            </a:r>
            <a:endParaRPr lang="it-IT" sz="4000" dirty="0">
              <a:cs typeface="Aharoni" panose="02010803020104030203" pitchFamily="2" charset="-79"/>
            </a:endParaRPr>
          </a:p>
        </p:txBody>
      </p:sp>
      <p:sp>
        <p:nvSpPr>
          <p:cNvPr id="7" name="CasellaDiTesto 6"/>
          <p:cNvSpPr txBox="1"/>
          <p:nvPr/>
        </p:nvSpPr>
        <p:spPr>
          <a:xfrm>
            <a:off x="1879891" y="3197827"/>
            <a:ext cx="2664296" cy="707886"/>
          </a:xfrm>
          <a:prstGeom prst="rect">
            <a:avLst/>
          </a:prstGeom>
          <a:noFill/>
        </p:spPr>
        <p:txBody>
          <a:bodyPr wrap="square" rtlCol="0">
            <a:spAutoFit/>
          </a:bodyPr>
          <a:lstStyle/>
          <a:p>
            <a:r>
              <a:rPr lang="it-IT" sz="4000" dirty="0" smtClean="0">
                <a:cs typeface="Aharoni" panose="02010803020104030203" pitchFamily="2" charset="-79"/>
              </a:rPr>
              <a:t>Università</a:t>
            </a:r>
            <a:endParaRPr lang="it-IT" sz="4000" dirty="0">
              <a:cs typeface="Aharoni" panose="02010803020104030203" pitchFamily="2" charset="-79"/>
            </a:endParaRPr>
          </a:p>
        </p:txBody>
      </p:sp>
      <p:sp>
        <p:nvSpPr>
          <p:cNvPr id="9" name="CasellaDiTesto 8"/>
          <p:cNvSpPr txBox="1"/>
          <p:nvPr/>
        </p:nvSpPr>
        <p:spPr>
          <a:xfrm>
            <a:off x="2449910" y="4946937"/>
            <a:ext cx="936104" cy="707886"/>
          </a:xfrm>
          <a:prstGeom prst="rect">
            <a:avLst/>
          </a:prstGeom>
          <a:noFill/>
        </p:spPr>
        <p:txBody>
          <a:bodyPr wrap="square" rtlCol="0">
            <a:spAutoFit/>
          </a:bodyPr>
          <a:lstStyle/>
          <a:p>
            <a:r>
              <a:rPr lang="it-IT" sz="4000" dirty="0" smtClean="0">
                <a:cs typeface="Aharoni" panose="02010803020104030203" pitchFamily="2" charset="-79"/>
              </a:rPr>
              <a:t>ITS</a:t>
            </a:r>
            <a:endParaRPr lang="it-IT" sz="4000" dirty="0">
              <a:cs typeface="Aharoni" panose="02010803020104030203" pitchFamily="2" charset="-79"/>
            </a:endParaRPr>
          </a:p>
        </p:txBody>
      </p:sp>
      <p:sp>
        <p:nvSpPr>
          <p:cNvPr id="5" name="Segnaposto numero diapositiva 4"/>
          <p:cNvSpPr>
            <a:spLocks noGrp="1"/>
          </p:cNvSpPr>
          <p:nvPr>
            <p:ph type="sldNum" sz="quarter" idx="12"/>
          </p:nvPr>
        </p:nvSpPr>
        <p:spPr/>
        <p:txBody>
          <a:bodyPr/>
          <a:lstStyle/>
          <a:p>
            <a:fld id="{DBF8C6C4-1D93-4229-BF58-10A526F636C8}" type="slidenum">
              <a:rPr lang="it-IT" smtClean="0"/>
              <a:t>11</a:t>
            </a:fld>
            <a:endParaRPr lang="it-IT"/>
          </a:p>
        </p:txBody>
      </p:sp>
    </p:spTree>
    <p:extLst>
      <p:ext uri="{BB962C8B-B14F-4D97-AF65-F5344CB8AC3E}">
        <p14:creationId xmlns:p14="http://schemas.microsoft.com/office/powerpoint/2010/main" val="24924545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3007161"/>
            <a:ext cx="8424935" cy="3450696"/>
          </a:xfrm>
        </p:spPr>
        <p:txBody>
          <a:bodyPr>
            <a:normAutofit fontScale="92500" lnSpcReduction="20000"/>
          </a:bodyPr>
          <a:lstStyle/>
          <a:p>
            <a:pPr algn="just"/>
            <a:r>
              <a:rPr lang="it-IT" dirty="0"/>
              <a:t>Gli </a:t>
            </a:r>
            <a:r>
              <a:rPr lang="it-IT" b="1" dirty="0" smtClean="0">
                <a:solidFill>
                  <a:srgbClr val="0070C0"/>
                </a:solidFill>
              </a:rPr>
              <a:t>ITS Istituti </a:t>
            </a:r>
            <a:r>
              <a:rPr lang="it-IT" b="1" dirty="0">
                <a:solidFill>
                  <a:srgbClr val="0070C0"/>
                </a:solidFill>
              </a:rPr>
              <a:t>Tecnici Superiori </a:t>
            </a:r>
            <a:r>
              <a:rPr lang="it-IT" dirty="0">
                <a:solidFill>
                  <a:srgbClr val="0070C0"/>
                </a:solidFill>
              </a:rPr>
              <a:t>sono </a:t>
            </a:r>
            <a:r>
              <a:rPr lang="it-IT" b="1" dirty="0">
                <a:solidFill>
                  <a:srgbClr val="0070C0"/>
                </a:solidFill>
              </a:rPr>
              <a:t>scuole ad alta specializzazione </a:t>
            </a:r>
            <a:r>
              <a:rPr lang="it-IT" dirty="0"/>
              <a:t>tecnologica, nate per rispondere alle esigenze delle imprese, che ricercano risorse umane con elevate competenze tecniche e tecnologiche e con profili innovativi.</a:t>
            </a:r>
          </a:p>
          <a:p>
            <a:pPr algn="just"/>
            <a:r>
              <a:rPr lang="it-IT" dirty="0"/>
              <a:t>Gli ITS </a:t>
            </a:r>
            <a:r>
              <a:rPr lang="it-IT" b="1" dirty="0">
                <a:solidFill>
                  <a:srgbClr val="0070C0"/>
                </a:solidFill>
              </a:rPr>
              <a:t>formano tecnici superiori nelle aree tecnologiche strategiche per lo sviluppo economico e la competitività del nostro paese</a:t>
            </a:r>
            <a:r>
              <a:rPr lang="it-IT" dirty="0"/>
              <a:t> e costituiscono il segmento di formazione terziaria non universitaria. Si costituiscono secondo la forma della </a:t>
            </a:r>
            <a:r>
              <a:rPr lang="it-IT" b="1" dirty="0">
                <a:solidFill>
                  <a:srgbClr val="0070C0"/>
                </a:solidFill>
              </a:rPr>
              <a:t>Fondazione di partecipazione</a:t>
            </a:r>
            <a:r>
              <a:rPr lang="it-IT" dirty="0"/>
              <a:t>, una tipologia di soggetto giuridico previsto proprio per riunire soggetti impegnati da comuni finalità culturali e </a:t>
            </a:r>
            <a:r>
              <a:rPr lang="it-IT" dirty="0" smtClean="0"/>
              <a:t>educative di alta formazione tecnica dei giovani: </a:t>
            </a:r>
            <a:r>
              <a:rPr lang="it-IT" b="1" dirty="0">
                <a:solidFill>
                  <a:srgbClr val="0070C0"/>
                </a:solidFill>
              </a:rPr>
              <a:t>scuole, enti di formazione, imprese, università e centri di ricerca, enti locali</a:t>
            </a:r>
            <a:r>
              <a:rPr lang="it-IT" dirty="0"/>
              <a:t>. </a:t>
            </a:r>
          </a:p>
          <a:p>
            <a:endParaRPr lang="it-IT" dirty="0"/>
          </a:p>
        </p:txBody>
      </p:sp>
      <p:sp>
        <p:nvSpPr>
          <p:cNvPr id="3" name="Titolo 2"/>
          <p:cNvSpPr>
            <a:spLocks noGrp="1"/>
          </p:cNvSpPr>
          <p:nvPr>
            <p:ph type="title"/>
          </p:nvPr>
        </p:nvSpPr>
        <p:spPr/>
        <p:txBody>
          <a:bodyPr>
            <a:normAutofit fontScale="90000"/>
          </a:bodyPr>
          <a:lstStyle/>
          <a:p>
            <a:pPr algn="l"/>
            <a:r>
              <a:rPr lang="it-IT" b="1" dirty="0" smtClean="0"/>
              <a:t>Cosa sono gli ITS </a:t>
            </a:r>
            <a:br>
              <a:rPr lang="it-IT" b="1" dirty="0" smtClean="0"/>
            </a:br>
            <a:r>
              <a:rPr lang="it-IT" b="1" dirty="0" smtClean="0"/>
              <a:t>Istituti Tecnici Superiori</a:t>
            </a:r>
            <a:endParaRPr lang="it-IT" b="1" dirty="0"/>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477" y="1916832"/>
            <a:ext cx="2160240" cy="570099"/>
          </a:xfrm>
          <a:prstGeom prst="rect">
            <a:avLst/>
          </a:prstGeom>
        </p:spPr>
      </p:pic>
      <p:sp>
        <p:nvSpPr>
          <p:cNvPr id="6" name="Segnaposto numero diapositiva 5"/>
          <p:cNvSpPr>
            <a:spLocks noGrp="1"/>
          </p:cNvSpPr>
          <p:nvPr>
            <p:ph type="sldNum" sz="quarter" idx="12"/>
          </p:nvPr>
        </p:nvSpPr>
        <p:spPr/>
        <p:txBody>
          <a:bodyPr/>
          <a:lstStyle/>
          <a:p>
            <a:fld id="{DBF8C6C4-1D93-4229-BF58-10A526F636C8}" type="slidenum">
              <a:rPr lang="it-IT" smtClean="0"/>
              <a:t>12</a:t>
            </a:fld>
            <a:endParaRPr lang="it-IT"/>
          </a:p>
        </p:txBody>
      </p:sp>
    </p:spTree>
    <p:extLst>
      <p:ext uri="{BB962C8B-B14F-4D97-AF65-F5344CB8AC3E}">
        <p14:creationId xmlns:p14="http://schemas.microsoft.com/office/powerpoint/2010/main" val="199938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l"/>
            <a:r>
              <a:rPr lang="it-IT" b="1" dirty="0" smtClean="0"/>
              <a:t>Le aree tecnologiche in cui c’è il lavoro</a:t>
            </a:r>
            <a:endParaRPr lang="it-IT" b="1"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2924944"/>
            <a:ext cx="8229600" cy="618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167" r="6124"/>
          <a:stretch/>
        </p:blipFill>
        <p:spPr bwMode="auto">
          <a:xfrm>
            <a:off x="-20827" y="3682526"/>
            <a:ext cx="9144000" cy="3142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egnaposto numero diapositiva 3"/>
          <p:cNvSpPr>
            <a:spLocks noGrp="1"/>
          </p:cNvSpPr>
          <p:nvPr>
            <p:ph type="sldNum" sz="quarter" idx="12"/>
          </p:nvPr>
        </p:nvSpPr>
        <p:spPr/>
        <p:txBody>
          <a:bodyPr/>
          <a:lstStyle/>
          <a:p>
            <a:fld id="{DBF8C6C4-1D93-4229-BF58-10A526F636C8}" type="slidenum">
              <a:rPr lang="it-IT" smtClean="0"/>
              <a:t>13</a:t>
            </a:fld>
            <a:endParaRPr lang="it-IT"/>
          </a:p>
        </p:txBody>
      </p:sp>
    </p:spTree>
    <p:extLst>
      <p:ext uri="{BB962C8B-B14F-4D97-AF65-F5344CB8AC3E}">
        <p14:creationId xmlns:p14="http://schemas.microsoft.com/office/powerpoint/2010/main" val="23574927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endParaRPr lang="it-IT"/>
          </a:p>
        </p:txBody>
      </p:sp>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241" t="15028" r="6191" b="5487"/>
          <a:stretch/>
        </p:blipFill>
        <p:spPr bwMode="auto">
          <a:xfrm>
            <a:off x="163771" y="185376"/>
            <a:ext cx="8805451" cy="5860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1323833" y="6250675"/>
            <a:ext cx="4196983" cy="369332"/>
          </a:xfrm>
          <a:prstGeom prst="rect">
            <a:avLst/>
          </a:prstGeom>
          <a:noFill/>
        </p:spPr>
        <p:txBody>
          <a:bodyPr wrap="none" rtlCol="0">
            <a:spAutoFit/>
          </a:bodyPr>
          <a:lstStyle/>
          <a:p>
            <a:r>
              <a:rPr lang="it-IT" dirty="0" smtClean="0"/>
              <a:t>Fonte: Corriere della Sera, 13 maggio 2017</a:t>
            </a:r>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14</a:t>
            </a:fld>
            <a:endParaRPr lang="it-IT"/>
          </a:p>
        </p:txBody>
      </p:sp>
    </p:spTree>
    <p:extLst>
      <p:ext uri="{BB962C8B-B14F-4D97-AF65-F5344CB8AC3E}">
        <p14:creationId xmlns:p14="http://schemas.microsoft.com/office/powerpoint/2010/main" val="23287614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05599" y="2807242"/>
            <a:ext cx="8568951" cy="3888432"/>
          </a:xfrm>
        </p:spPr>
        <p:txBody>
          <a:bodyPr>
            <a:normAutofit fontScale="55000" lnSpcReduction="20000"/>
          </a:bodyPr>
          <a:lstStyle/>
          <a:p>
            <a:pPr marL="0" indent="0" algn="just">
              <a:buNone/>
            </a:pPr>
            <a:r>
              <a:rPr lang="it-IT" dirty="0"/>
              <a:t>Nel </a:t>
            </a:r>
            <a:r>
              <a:rPr lang="it-IT" dirty="0" smtClean="0"/>
              <a:t>2014, in risposta a un apposito bando regionale volto a creare una rete di ITS sul territorio lombardo (facente parte della più ampia rete nazionale di ITS), è </a:t>
            </a:r>
            <a:r>
              <a:rPr lang="it-IT" dirty="0"/>
              <a:t>nata la </a:t>
            </a:r>
            <a:r>
              <a:rPr lang="it-IT" b="1" dirty="0">
                <a:solidFill>
                  <a:srgbClr val="0070C0"/>
                </a:solidFill>
              </a:rPr>
              <a:t>Fondazione ITS per il Turismo e le attività culturali Innovaturismo</a:t>
            </a:r>
            <a:r>
              <a:rPr lang="it-IT" dirty="0"/>
              <a:t>, </a:t>
            </a:r>
            <a:r>
              <a:rPr lang="it-IT" dirty="0" smtClean="0"/>
              <a:t>con l’obiettivo di </a:t>
            </a:r>
            <a:r>
              <a:rPr lang="it-IT" dirty="0"/>
              <a:t>offrire al territorio iniziative formative di alto livello fortemente improntate ai bisogni delle imprese del settore turistico e culturale</a:t>
            </a:r>
            <a:r>
              <a:rPr lang="it-IT" dirty="0" smtClean="0"/>
              <a:t>.</a:t>
            </a:r>
          </a:p>
          <a:p>
            <a:pPr marL="0" indent="0" algn="just">
              <a:buNone/>
            </a:pPr>
            <a:r>
              <a:rPr lang="it-IT" dirty="0"/>
              <a:t/>
            </a:r>
            <a:br>
              <a:rPr lang="it-IT" dirty="0"/>
            </a:br>
            <a:r>
              <a:rPr lang="it-IT" dirty="0"/>
              <a:t>I </a:t>
            </a:r>
            <a:r>
              <a:rPr lang="it-IT" b="1" dirty="0">
                <a:solidFill>
                  <a:schemeClr val="tx1"/>
                </a:solidFill>
              </a:rPr>
              <a:t>soci fondatori</a:t>
            </a:r>
            <a:r>
              <a:rPr lang="it-IT" dirty="0">
                <a:solidFill>
                  <a:schemeClr val="tx1"/>
                </a:solidFill>
              </a:rPr>
              <a:t> </a:t>
            </a:r>
            <a:r>
              <a:rPr lang="it-IT" dirty="0" smtClean="0"/>
              <a:t>sono, oltre alla Scuola Statale referente - l’</a:t>
            </a:r>
            <a:r>
              <a:rPr lang="it-IT" b="1" dirty="0">
                <a:solidFill>
                  <a:srgbClr val="0070C0"/>
                </a:solidFill>
              </a:rPr>
              <a:t>Istituto Artemisia Gentileschi di Milano – Capac Politecnico del Commercio e del Turismo, </a:t>
            </a:r>
            <a:r>
              <a:rPr lang="it-IT" b="1" dirty="0" err="1">
                <a:solidFill>
                  <a:srgbClr val="0070C0"/>
                </a:solidFill>
              </a:rPr>
              <a:t>Galdus</a:t>
            </a:r>
            <a:r>
              <a:rPr lang="it-IT" b="1" dirty="0">
                <a:solidFill>
                  <a:srgbClr val="0070C0"/>
                </a:solidFill>
              </a:rPr>
              <a:t> Società Cooperativa Sociale, Centro Formativo Provinciale Zanardelli, Fondazione </a:t>
            </a:r>
            <a:r>
              <a:rPr lang="it-IT" b="1" dirty="0" err="1">
                <a:solidFill>
                  <a:srgbClr val="0070C0"/>
                </a:solidFill>
              </a:rPr>
              <a:t>Enaip</a:t>
            </a:r>
            <a:r>
              <a:rPr lang="it-IT" b="1" dirty="0">
                <a:solidFill>
                  <a:srgbClr val="0070C0"/>
                </a:solidFill>
              </a:rPr>
              <a:t> Lombardia, Consorzio Adamello Ski, </a:t>
            </a:r>
            <a:r>
              <a:rPr lang="it-IT" b="1" dirty="0" err="1">
                <a:solidFill>
                  <a:srgbClr val="0070C0"/>
                </a:solidFill>
              </a:rPr>
              <a:t>Incoming</a:t>
            </a:r>
            <a:r>
              <a:rPr lang="it-IT" b="1" dirty="0">
                <a:solidFill>
                  <a:srgbClr val="0070C0"/>
                </a:solidFill>
              </a:rPr>
              <a:t> </a:t>
            </a:r>
            <a:r>
              <a:rPr lang="it-IT" b="1" dirty="0" err="1">
                <a:solidFill>
                  <a:srgbClr val="0070C0"/>
                </a:solidFill>
              </a:rPr>
              <a:t>Partners</a:t>
            </a:r>
            <a:r>
              <a:rPr lang="it-IT" b="1" dirty="0">
                <a:solidFill>
                  <a:srgbClr val="0070C0"/>
                </a:solidFill>
              </a:rPr>
              <a:t> </a:t>
            </a:r>
            <a:r>
              <a:rPr lang="it-IT" b="1" dirty="0" err="1">
                <a:solidFill>
                  <a:srgbClr val="0070C0"/>
                </a:solidFill>
              </a:rPr>
              <a:t>srl</a:t>
            </a:r>
            <a:r>
              <a:rPr lang="it-IT" b="1" dirty="0">
                <a:solidFill>
                  <a:srgbClr val="0070C0"/>
                </a:solidFill>
              </a:rPr>
              <a:t>, Manpower </a:t>
            </a:r>
            <a:r>
              <a:rPr lang="it-IT" b="1" dirty="0" err="1">
                <a:solidFill>
                  <a:srgbClr val="0070C0"/>
                </a:solidFill>
              </a:rPr>
              <a:t>SpA</a:t>
            </a:r>
            <a:r>
              <a:rPr lang="it-IT" b="1" dirty="0">
                <a:solidFill>
                  <a:srgbClr val="0070C0"/>
                </a:solidFill>
              </a:rPr>
              <a:t>, Città Metropolitana di Milano, Consorzio </a:t>
            </a:r>
            <a:r>
              <a:rPr lang="it-IT" b="1" dirty="0" err="1">
                <a:solidFill>
                  <a:srgbClr val="0070C0"/>
                </a:solidFill>
              </a:rPr>
              <a:t>Italbiotec</a:t>
            </a:r>
            <a:r>
              <a:rPr lang="it-IT" b="1" dirty="0">
                <a:solidFill>
                  <a:srgbClr val="0070C0"/>
                </a:solidFill>
              </a:rPr>
              <a:t>, Ente Bilaterale del Turismo della Provincia di Como, I.P.S.S.C.T.S. Pessina, ENAC Lombardia CFP Canossa Sede di Brescia. C.I.O.F.S. F.P. LOMBARDIA CENTRO ITALIANO OPERE FEMMINILI SALESIANE FORMAZIONE PROFESSIONALE LOMBARDIA, SCUOLA SUPERIORE DEL COMMERCIO, DEL TURISMO, DEI SERVIZI E DELLE PROFESSIONI, CENTRO DI FORMAZIONE PROFESSIONALE – AZIENDA SPECIALE DELLA PROVINCIA DI SONDRIO, IAL INNOVAZIONE APPRENDIMENTO LAVORO LOMBARDIA S.R.L. IMPRESA SOCIALE, UNIVERSITA’ CATTOLICA DEL SACRO CUORE</a:t>
            </a:r>
          </a:p>
          <a:p>
            <a:pPr marL="0" indent="0" algn="just">
              <a:buNone/>
            </a:pPr>
            <a:r>
              <a:rPr lang="it-IT" dirty="0" smtClean="0"/>
              <a:t>Intervengono </a:t>
            </a:r>
            <a:r>
              <a:rPr lang="it-IT" dirty="0"/>
              <a:t>come </a:t>
            </a:r>
            <a:r>
              <a:rPr lang="it-IT" b="1" dirty="0">
                <a:solidFill>
                  <a:schemeClr val="tx1"/>
                </a:solidFill>
              </a:rPr>
              <a:t>soci partecipanti</a:t>
            </a:r>
            <a:r>
              <a:rPr lang="it-IT" dirty="0">
                <a:solidFill>
                  <a:schemeClr val="tx1"/>
                </a:solidFill>
              </a:rPr>
              <a:t> </a:t>
            </a:r>
            <a:r>
              <a:rPr lang="it-IT" b="1" dirty="0" err="1" smtClean="0">
                <a:solidFill>
                  <a:srgbClr val="0070C0"/>
                </a:solidFill>
              </a:rPr>
              <a:t>Alpigroup</a:t>
            </a:r>
            <a:r>
              <a:rPr lang="it-IT" b="1" dirty="0" smtClean="0">
                <a:solidFill>
                  <a:srgbClr val="0070C0"/>
                </a:solidFill>
              </a:rPr>
              <a:t> </a:t>
            </a:r>
            <a:r>
              <a:rPr lang="it-IT" b="1" dirty="0" err="1">
                <a:solidFill>
                  <a:srgbClr val="0070C0"/>
                </a:solidFill>
              </a:rPr>
              <a:t>srl</a:t>
            </a:r>
            <a:r>
              <a:rPr lang="it-IT" b="1" dirty="0">
                <a:solidFill>
                  <a:srgbClr val="0070C0"/>
                </a:solidFill>
              </a:rPr>
              <a:t>, B&amp;C </a:t>
            </a:r>
            <a:r>
              <a:rPr lang="it-IT" b="1" dirty="0" err="1">
                <a:solidFill>
                  <a:srgbClr val="0070C0"/>
                </a:solidFill>
              </a:rPr>
              <a:t>Gest</a:t>
            </a:r>
            <a:r>
              <a:rPr lang="it-IT" b="1" dirty="0">
                <a:solidFill>
                  <a:srgbClr val="0070C0"/>
                </a:solidFill>
              </a:rPr>
              <a:t>, Comunità Montana della Valle Camonica, Hotel Mirella sas, Istituto di Istruzione Superiore Bertarelli, Istituto di Istruzione Superiore Meneghini, Istituto di Istruzione Superiore Olivelli – Putelli, Istituto di Istruzione Superiore Tassara – </a:t>
            </a:r>
            <a:r>
              <a:rPr lang="it-IT" b="1" dirty="0" err="1">
                <a:solidFill>
                  <a:srgbClr val="0070C0"/>
                </a:solidFill>
              </a:rPr>
              <a:t>Ghislandi</a:t>
            </a:r>
            <a:r>
              <a:rPr lang="it-IT" b="1" dirty="0">
                <a:solidFill>
                  <a:srgbClr val="0070C0"/>
                </a:solidFill>
              </a:rPr>
              <a:t>, Istituto Tecnico Economico Tosi, </a:t>
            </a:r>
            <a:r>
              <a:rPr lang="it-IT" b="1" dirty="0" err="1">
                <a:solidFill>
                  <a:srgbClr val="0070C0"/>
                </a:solidFill>
              </a:rPr>
              <a:t>Eur&amp;ca</a:t>
            </a:r>
            <a:r>
              <a:rPr lang="it-IT" b="1" dirty="0">
                <a:solidFill>
                  <a:srgbClr val="0070C0"/>
                </a:solidFill>
              </a:rPr>
              <a:t>.</a:t>
            </a:r>
            <a:br>
              <a:rPr lang="it-IT" b="1" dirty="0">
                <a:solidFill>
                  <a:srgbClr val="0070C0"/>
                </a:solidFill>
              </a:rPr>
            </a:br>
            <a:endParaRPr lang="it-IT" b="1" dirty="0">
              <a:solidFill>
                <a:srgbClr val="0070C0"/>
              </a:solidFill>
            </a:endParaRPr>
          </a:p>
          <a:p>
            <a:pPr marL="0" indent="0" algn="just">
              <a:buNone/>
            </a:pPr>
            <a:r>
              <a:rPr lang="it-IT" dirty="0" smtClean="0"/>
              <a:t>La </a:t>
            </a:r>
            <a:r>
              <a:rPr lang="it-IT" dirty="0"/>
              <a:t>fondazione </a:t>
            </a:r>
            <a:r>
              <a:rPr lang="it-IT" b="1" dirty="0">
                <a:solidFill>
                  <a:srgbClr val="0070C0"/>
                </a:solidFill>
              </a:rPr>
              <a:t>ha sede </a:t>
            </a:r>
            <a:r>
              <a:rPr lang="it-IT" b="1" dirty="0" smtClean="0">
                <a:solidFill>
                  <a:srgbClr val="0070C0"/>
                </a:solidFill>
              </a:rPr>
              <a:t>legale presso </a:t>
            </a:r>
            <a:r>
              <a:rPr lang="it-IT" b="1" dirty="0">
                <a:solidFill>
                  <a:srgbClr val="0070C0"/>
                </a:solidFill>
              </a:rPr>
              <a:t>il Capac</a:t>
            </a:r>
            <a:r>
              <a:rPr lang="it-IT" dirty="0">
                <a:solidFill>
                  <a:srgbClr val="0070C0"/>
                </a:solidFill>
              </a:rPr>
              <a:t> </a:t>
            </a:r>
            <a:r>
              <a:rPr lang="it-IT" dirty="0"/>
              <a:t>Politecnico </a:t>
            </a:r>
            <a:r>
              <a:rPr lang="it-IT" dirty="0" smtClean="0"/>
              <a:t>del </a:t>
            </a:r>
            <a:r>
              <a:rPr lang="it-IT" dirty="0"/>
              <a:t>Commercio e </a:t>
            </a:r>
            <a:r>
              <a:rPr lang="it-IT" dirty="0" smtClean="0"/>
              <a:t>del </a:t>
            </a:r>
            <a:r>
              <a:rPr lang="it-IT" dirty="0"/>
              <a:t>Turismo </a:t>
            </a:r>
            <a:r>
              <a:rPr lang="it-IT" dirty="0" smtClean="0"/>
              <a:t>e opera su tutto il territorio regionale presso le strutture dei soci e dei partner.</a:t>
            </a:r>
            <a:endParaRPr lang="it-IT" dirty="0"/>
          </a:p>
          <a:p>
            <a:endParaRPr lang="it-IT" dirty="0"/>
          </a:p>
        </p:txBody>
      </p:sp>
      <p:sp>
        <p:nvSpPr>
          <p:cNvPr id="3" name="Titolo 2"/>
          <p:cNvSpPr>
            <a:spLocks noGrp="1"/>
          </p:cNvSpPr>
          <p:nvPr>
            <p:ph type="title"/>
          </p:nvPr>
        </p:nvSpPr>
        <p:spPr/>
        <p:txBody>
          <a:bodyPr>
            <a:normAutofit fontScale="90000"/>
          </a:bodyPr>
          <a:lstStyle/>
          <a:p>
            <a:pPr algn="l"/>
            <a:r>
              <a:rPr lang="it-IT" b="1" dirty="0"/>
              <a:t>La Fondazione ITS </a:t>
            </a:r>
            <a:r>
              <a:rPr lang="it-IT" b="1" dirty="0" smtClean="0"/>
              <a:t>Innovaturismo. case </a:t>
            </a:r>
            <a:r>
              <a:rPr lang="it-IT" b="1" dirty="0" err="1" smtClean="0"/>
              <a:t>history</a:t>
            </a:r>
            <a:endParaRPr lang="it-IT"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383" y="1933600"/>
            <a:ext cx="282257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egnaposto numero diapositiva 4"/>
          <p:cNvSpPr>
            <a:spLocks noGrp="1"/>
          </p:cNvSpPr>
          <p:nvPr>
            <p:ph type="sldNum" sz="quarter" idx="12"/>
          </p:nvPr>
        </p:nvSpPr>
        <p:spPr/>
        <p:txBody>
          <a:bodyPr/>
          <a:lstStyle/>
          <a:p>
            <a:fld id="{DBF8C6C4-1D93-4229-BF58-10A526F636C8}" type="slidenum">
              <a:rPr lang="it-IT" smtClean="0"/>
              <a:t>15</a:t>
            </a:fld>
            <a:endParaRPr lang="it-IT"/>
          </a:p>
        </p:txBody>
      </p:sp>
    </p:spTree>
    <p:extLst>
      <p:ext uri="{BB962C8B-B14F-4D97-AF65-F5344CB8AC3E}">
        <p14:creationId xmlns:p14="http://schemas.microsoft.com/office/powerpoint/2010/main" val="3428625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3528" y="2708920"/>
            <a:ext cx="8568951" cy="3561259"/>
          </a:xfrm>
        </p:spPr>
        <p:txBody>
          <a:bodyPr>
            <a:normAutofit fontScale="85000" lnSpcReduction="20000"/>
          </a:bodyPr>
          <a:lstStyle/>
          <a:p>
            <a:pPr marL="0" indent="0" algn="just">
              <a:buNone/>
            </a:pPr>
            <a:r>
              <a:rPr lang="it-IT" dirty="0" smtClean="0"/>
              <a:t>Innovaturismo realizza, col finanziamento di bandi regionali sostenuti dal FSE e/o di soggetti privati nel campo del turismo e delle attività culturali:</a:t>
            </a:r>
          </a:p>
          <a:p>
            <a:pPr algn="just"/>
            <a:r>
              <a:rPr lang="it-IT" b="1" dirty="0" smtClean="0">
                <a:solidFill>
                  <a:srgbClr val="0070C0"/>
                </a:solidFill>
              </a:rPr>
              <a:t>Corsi Biennali ITS </a:t>
            </a:r>
            <a:r>
              <a:rPr lang="it-IT" dirty="0" smtClean="0"/>
              <a:t>Istruzione Tecnica Superiore</a:t>
            </a:r>
          </a:p>
          <a:p>
            <a:pPr algn="just"/>
            <a:r>
              <a:rPr lang="it-IT" b="1" dirty="0" smtClean="0">
                <a:solidFill>
                  <a:srgbClr val="0070C0"/>
                </a:solidFill>
              </a:rPr>
              <a:t>Corsi Annuali IFTS </a:t>
            </a:r>
            <a:r>
              <a:rPr lang="it-IT" dirty="0" smtClean="0"/>
              <a:t>Istruzione e Formazione Tecnica Superiore</a:t>
            </a:r>
          </a:p>
          <a:p>
            <a:pPr algn="just"/>
            <a:r>
              <a:rPr lang="it-IT" b="1" dirty="0" smtClean="0">
                <a:solidFill>
                  <a:srgbClr val="0070C0"/>
                </a:solidFill>
              </a:rPr>
              <a:t>Percorsi formativi ad hoc </a:t>
            </a:r>
            <a:r>
              <a:rPr lang="it-IT" dirty="0" smtClean="0"/>
              <a:t>per imprese, professionisti, occupati e inoccupati</a:t>
            </a:r>
          </a:p>
          <a:p>
            <a:pPr marL="0" indent="0" algn="just">
              <a:buNone/>
            </a:pPr>
            <a:r>
              <a:rPr lang="it-IT" b="1" dirty="0" smtClean="0">
                <a:solidFill>
                  <a:srgbClr val="0070C0"/>
                </a:solidFill>
              </a:rPr>
              <a:t>in collaborazioni con le più prestigiose imprese del settore </a:t>
            </a:r>
            <a:r>
              <a:rPr lang="it-IT" dirty="0" smtClean="0"/>
              <a:t>e in raccordo con </a:t>
            </a:r>
            <a:r>
              <a:rPr lang="it-IT" b="1" dirty="0" smtClean="0">
                <a:solidFill>
                  <a:srgbClr val="0070C0"/>
                </a:solidFill>
              </a:rPr>
              <a:t>servizi di facilitazione all’inserimento lavorativo</a:t>
            </a:r>
            <a:r>
              <a:rPr lang="it-IT" dirty="0" smtClean="0"/>
              <a:t>, quali Garanzia Giovani, Dote Unica Lavoro, Apprendistato Alta formazione</a:t>
            </a:r>
            <a:r>
              <a:rPr lang="it-IT" dirty="0"/>
              <a:t>. </a:t>
            </a:r>
            <a:endParaRPr lang="it-IT" dirty="0" smtClean="0"/>
          </a:p>
          <a:p>
            <a:pPr marL="0" indent="0" algn="just">
              <a:buNone/>
            </a:pPr>
            <a:r>
              <a:rPr lang="it-IT" b="1" dirty="0" smtClean="0">
                <a:solidFill>
                  <a:srgbClr val="0070C0"/>
                </a:solidFill>
              </a:rPr>
              <a:t>Formazione pratica</a:t>
            </a:r>
            <a:r>
              <a:rPr lang="it-IT" dirty="0" smtClean="0">
                <a:solidFill>
                  <a:srgbClr val="0070C0"/>
                </a:solidFill>
              </a:rPr>
              <a:t>, </a:t>
            </a:r>
            <a:r>
              <a:rPr lang="it-IT" b="1" dirty="0">
                <a:solidFill>
                  <a:srgbClr val="0070C0"/>
                </a:solidFill>
              </a:rPr>
              <a:t>esperti del </a:t>
            </a:r>
            <a:r>
              <a:rPr lang="it-IT" b="1" dirty="0" smtClean="0">
                <a:solidFill>
                  <a:srgbClr val="0070C0"/>
                </a:solidFill>
              </a:rPr>
              <a:t>mondo del lavoro </a:t>
            </a:r>
            <a:r>
              <a:rPr lang="it-IT" dirty="0"/>
              <a:t>in aula, </a:t>
            </a:r>
            <a:r>
              <a:rPr lang="it-IT" b="1" dirty="0">
                <a:solidFill>
                  <a:srgbClr val="0070C0"/>
                </a:solidFill>
              </a:rPr>
              <a:t>stage</a:t>
            </a:r>
            <a:r>
              <a:rPr lang="it-IT" dirty="0"/>
              <a:t> (400 ore </a:t>
            </a:r>
            <a:r>
              <a:rPr lang="it-IT" dirty="0" smtClean="0"/>
              <a:t>all’anno) </a:t>
            </a:r>
            <a:r>
              <a:rPr lang="it-IT" dirty="0" smtClean="0">
                <a:solidFill>
                  <a:srgbClr val="0070C0"/>
                </a:solidFill>
              </a:rPr>
              <a:t>e </a:t>
            </a:r>
            <a:r>
              <a:rPr lang="it-IT" b="1" dirty="0">
                <a:solidFill>
                  <a:srgbClr val="0070C0"/>
                </a:solidFill>
              </a:rPr>
              <a:t>moduli formativi in azienda</a:t>
            </a:r>
            <a:r>
              <a:rPr lang="it-IT" dirty="0"/>
              <a:t>, anche con </a:t>
            </a:r>
            <a:r>
              <a:rPr lang="it-IT" b="1" dirty="0" smtClean="0">
                <a:solidFill>
                  <a:srgbClr val="0070C0"/>
                </a:solidFill>
              </a:rPr>
              <a:t>formazione in alternanza </a:t>
            </a:r>
            <a:r>
              <a:rPr lang="it-IT" dirty="0" smtClean="0"/>
              <a:t>e contratti </a:t>
            </a:r>
            <a:r>
              <a:rPr lang="it-IT" dirty="0"/>
              <a:t>di </a:t>
            </a:r>
            <a:r>
              <a:rPr lang="it-IT" b="1" dirty="0">
                <a:solidFill>
                  <a:srgbClr val="0070C0"/>
                </a:solidFill>
              </a:rPr>
              <a:t>Apprendistato Alta Formazione</a:t>
            </a:r>
            <a:r>
              <a:rPr lang="it-IT" dirty="0"/>
              <a:t>, sono gli assi </a:t>
            </a:r>
            <a:r>
              <a:rPr lang="it-IT" dirty="0">
                <a:solidFill>
                  <a:srgbClr val="0070C0"/>
                </a:solidFill>
              </a:rPr>
              <a:t>dell’</a:t>
            </a:r>
            <a:r>
              <a:rPr lang="it-IT" b="1" dirty="0">
                <a:solidFill>
                  <a:srgbClr val="0070C0"/>
                </a:solidFill>
              </a:rPr>
              <a:t>innovazione didattica</a:t>
            </a:r>
            <a:r>
              <a:rPr lang="it-IT" dirty="0"/>
              <a:t>. </a:t>
            </a:r>
            <a:endParaRPr lang="it-IT" dirty="0" smtClean="0"/>
          </a:p>
          <a:p>
            <a:pPr marL="0" indent="0" algn="just">
              <a:buNone/>
            </a:pPr>
            <a:endParaRPr lang="it-IT" dirty="0" smtClean="0"/>
          </a:p>
          <a:p>
            <a:pPr marL="0" indent="0" algn="just">
              <a:buNone/>
            </a:pPr>
            <a:endParaRPr lang="it-IT" dirty="0"/>
          </a:p>
        </p:txBody>
      </p:sp>
      <p:sp>
        <p:nvSpPr>
          <p:cNvPr id="3" name="Titolo 2"/>
          <p:cNvSpPr>
            <a:spLocks noGrp="1"/>
          </p:cNvSpPr>
          <p:nvPr>
            <p:ph type="title"/>
          </p:nvPr>
        </p:nvSpPr>
        <p:spPr/>
        <p:txBody>
          <a:bodyPr>
            <a:normAutofit/>
          </a:bodyPr>
          <a:lstStyle/>
          <a:p>
            <a:pPr algn="l"/>
            <a:r>
              <a:rPr lang="it-IT" b="1" dirty="0" smtClean="0"/>
              <a:t>Cosa fanno le Fondazioni ITS</a:t>
            </a:r>
            <a:endParaRPr lang="it-IT"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16</a:t>
            </a:fld>
            <a:endParaRPr lang="it-IT"/>
          </a:p>
        </p:txBody>
      </p:sp>
    </p:spTree>
    <p:extLst>
      <p:ext uri="{BB962C8B-B14F-4D97-AF65-F5344CB8AC3E}">
        <p14:creationId xmlns:p14="http://schemas.microsoft.com/office/powerpoint/2010/main" val="2471366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23528" y="2675467"/>
            <a:ext cx="8568952" cy="3450696"/>
          </a:xfrm>
        </p:spPr>
        <p:txBody>
          <a:bodyPr>
            <a:noAutofit/>
          </a:bodyPr>
          <a:lstStyle/>
          <a:p>
            <a:pPr algn="just"/>
            <a:r>
              <a:rPr lang="it-IT" sz="1800" dirty="0" smtClean="0"/>
              <a:t>Milano: </a:t>
            </a:r>
          </a:p>
          <a:p>
            <a:pPr lvl="1" algn="just"/>
            <a:r>
              <a:rPr lang="it-IT" sz="1600" dirty="0" smtClean="0"/>
              <a:t>corso </a:t>
            </a:r>
            <a:r>
              <a:rPr lang="it-IT" sz="1600" b="1" dirty="0" smtClean="0">
                <a:solidFill>
                  <a:srgbClr val="0070C0"/>
                </a:solidFill>
              </a:rPr>
              <a:t>ITS Hotel Manager</a:t>
            </a:r>
            <a:r>
              <a:rPr lang="it-IT" sz="1600" dirty="0" smtClean="0"/>
              <a:t>. </a:t>
            </a:r>
          </a:p>
          <a:p>
            <a:pPr lvl="1" algn="just"/>
            <a:r>
              <a:rPr lang="it-IT" sz="1600" b="1" dirty="0" smtClean="0">
                <a:solidFill>
                  <a:srgbClr val="0070C0"/>
                </a:solidFill>
              </a:rPr>
              <a:t>Corso ITS </a:t>
            </a:r>
            <a:r>
              <a:rPr lang="it-IT" sz="1600" b="1" dirty="0" err="1" smtClean="0">
                <a:solidFill>
                  <a:srgbClr val="0070C0"/>
                </a:solidFill>
              </a:rPr>
              <a:t>Food</a:t>
            </a:r>
            <a:r>
              <a:rPr lang="it-IT" sz="1600" b="1" dirty="0" smtClean="0">
                <a:solidFill>
                  <a:srgbClr val="0070C0"/>
                </a:solidFill>
              </a:rPr>
              <a:t> </a:t>
            </a:r>
            <a:r>
              <a:rPr lang="it-IT" sz="1600" b="1" dirty="0">
                <a:solidFill>
                  <a:srgbClr val="0070C0"/>
                </a:solidFill>
              </a:rPr>
              <a:t>&amp; </a:t>
            </a:r>
            <a:r>
              <a:rPr lang="it-IT" sz="1600" b="1" dirty="0" err="1">
                <a:solidFill>
                  <a:srgbClr val="0070C0"/>
                </a:solidFill>
              </a:rPr>
              <a:t>Beverage</a:t>
            </a:r>
            <a:r>
              <a:rPr lang="it-IT" sz="1600" b="1" dirty="0">
                <a:solidFill>
                  <a:srgbClr val="0070C0"/>
                </a:solidFill>
              </a:rPr>
              <a:t> </a:t>
            </a:r>
            <a:r>
              <a:rPr lang="it-IT" sz="1600" b="1" dirty="0" smtClean="0">
                <a:solidFill>
                  <a:srgbClr val="0070C0"/>
                </a:solidFill>
              </a:rPr>
              <a:t>Management</a:t>
            </a:r>
            <a:r>
              <a:rPr lang="it-IT" sz="1600" dirty="0" smtClean="0"/>
              <a:t>. </a:t>
            </a:r>
          </a:p>
          <a:p>
            <a:pPr lvl="1" algn="just"/>
            <a:r>
              <a:rPr lang="it-IT" sz="1600" dirty="0"/>
              <a:t>Corso IFTS CORSO IFTS – TECNICHE PER LA REALIZZAZIONE ARTIGIANALE DI MANUFATTI DI OREFICERIA MADE IN ITALY</a:t>
            </a:r>
          </a:p>
          <a:p>
            <a:pPr algn="just"/>
            <a:r>
              <a:rPr lang="it-IT" sz="1800" dirty="0" smtClean="0"/>
              <a:t>Brescia:  </a:t>
            </a:r>
          </a:p>
          <a:p>
            <a:pPr lvl="1" algn="just"/>
            <a:r>
              <a:rPr lang="it-IT" sz="1600" dirty="0" smtClean="0"/>
              <a:t>corso </a:t>
            </a:r>
            <a:r>
              <a:rPr lang="it-IT" sz="1600" b="1" dirty="0" smtClean="0">
                <a:solidFill>
                  <a:srgbClr val="0070C0"/>
                </a:solidFill>
              </a:rPr>
              <a:t>IFTS Promozione </a:t>
            </a:r>
            <a:r>
              <a:rPr lang="it-IT" sz="1600" b="1" dirty="0">
                <a:solidFill>
                  <a:srgbClr val="0070C0"/>
                </a:solidFill>
              </a:rPr>
              <a:t>e valorizzazione dei prodotti </a:t>
            </a:r>
            <a:r>
              <a:rPr lang="it-IT" sz="1600" b="1" dirty="0" smtClean="0">
                <a:solidFill>
                  <a:srgbClr val="0070C0"/>
                </a:solidFill>
              </a:rPr>
              <a:t>agroalimentari</a:t>
            </a:r>
            <a:endParaRPr lang="it-IT" sz="1600" dirty="0" smtClean="0"/>
          </a:p>
          <a:p>
            <a:pPr algn="just"/>
            <a:r>
              <a:rPr lang="it-IT" sz="1800" dirty="0" smtClean="0">
                <a:solidFill>
                  <a:schemeClr val="tx1"/>
                </a:solidFill>
              </a:rPr>
              <a:t>Alto </a:t>
            </a:r>
            <a:r>
              <a:rPr lang="it-IT" sz="1800" dirty="0">
                <a:solidFill>
                  <a:schemeClr val="tx1"/>
                </a:solidFill>
              </a:rPr>
              <a:t>Lario </a:t>
            </a:r>
            <a:endParaRPr lang="it-IT" sz="1800" dirty="0" smtClean="0">
              <a:solidFill>
                <a:schemeClr val="tx1"/>
              </a:solidFill>
            </a:endParaRPr>
          </a:p>
          <a:p>
            <a:pPr lvl="1" algn="just"/>
            <a:r>
              <a:rPr lang="it-IT" sz="1600" dirty="0" smtClean="0">
                <a:solidFill>
                  <a:schemeClr val="tx1"/>
                </a:solidFill>
              </a:rPr>
              <a:t>corso</a:t>
            </a:r>
            <a:r>
              <a:rPr lang="it-IT" sz="1600" b="1" dirty="0" smtClean="0">
                <a:solidFill>
                  <a:srgbClr val="0070C0"/>
                </a:solidFill>
              </a:rPr>
              <a:t> </a:t>
            </a:r>
            <a:r>
              <a:rPr lang="it-IT" sz="1600" b="1" dirty="0">
                <a:solidFill>
                  <a:srgbClr val="0070C0"/>
                </a:solidFill>
              </a:rPr>
              <a:t>IFTS CHEF GALBIA – TECNICHE DI PROGETTAZIONE E REALIZZAZIONE DI PROCESSI ARTIGIANALI E DI TRASFORMAZIONE AGROALIMENTARE CON PRODUZIONI TIPICHE DEL TERRITORIO E DELLA TRADIZIONE ENOGASTRONOMICA</a:t>
            </a:r>
            <a:endParaRPr lang="it-IT" sz="1600" dirty="0" smtClean="0">
              <a:solidFill>
                <a:srgbClr val="0070C0"/>
              </a:solidFill>
            </a:endParaRPr>
          </a:p>
        </p:txBody>
      </p:sp>
      <p:sp>
        <p:nvSpPr>
          <p:cNvPr id="3" name="Titolo 2"/>
          <p:cNvSpPr>
            <a:spLocks noGrp="1"/>
          </p:cNvSpPr>
          <p:nvPr>
            <p:ph type="title"/>
          </p:nvPr>
        </p:nvSpPr>
        <p:spPr/>
        <p:txBody>
          <a:bodyPr>
            <a:noAutofit/>
          </a:bodyPr>
          <a:lstStyle/>
          <a:p>
            <a:pPr algn="l"/>
            <a:r>
              <a:rPr lang="it-IT" sz="3200" dirty="0" smtClean="0"/>
              <a:t>Le attività di Innovaturismo: </a:t>
            </a:r>
            <a:br>
              <a:rPr lang="it-IT" sz="3200" dirty="0" smtClean="0"/>
            </a:br>
            <a:r>
              <a:rPr lang="it-IT" sz="3200" dirty="0" smtClean="0"/>
              <a:t>un’azione diffusa sul territorio lombardo</a:t>
            </a:r>
            <a:endParaRPr lang="it-IT" sz="32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132856"/>
            <a:ext cx="3744416" cy="454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egnaposto numero diapositiva 4"/>
          <p:cNvSpPr>
            <a:spLocks noGrp="1"/>
          </p:cNvSpPr>
          <p:nvPr>
            <p:ph type="sldNum" sz="quarter" idx="12"/>
          </p:nvPr>
        </p:nvSpPr>
        <p:spPr/>
        <p:txBody>
          <a:bodyPr/>
          <a:lstStyle/>
          <a:p>
            <a:fld id="{DBF8C6C4-1D93-4229-BF58-10A526F636C8}" type="slidenum">
              <a:rPr lang="it-IT" smtClean="0"/>
              <a:t>17</a:t>
            </a:fld>
            <a:endParaRPr lang="it-IT"/>
          </a:p>
        </p:txBody>
      </p:sp>
    </p:spTree>
    <p:extLst>
      <p:ext uri="{BB962C8B-B14F-4D97-AF65-F5344CB8AC3E}">
        <p14:creationId xmlns:p14="http://schemas.microsoft.com/office/powerpoint/2010/main" val="3408288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68941" y="2675466"/>
            <a:ext cx="8659906" cy="3617757"/>
          </a:xfrm>
        </p:spPr>
        <p:txBody>
          <a:bodyPr>
            <a:normAutofit fontScale="85000" lnSpcReduction="10000"/>
          </a:bodyPr>
          <a:lstStyle/>
          <a:p>
            <a:pPr algn="just"/>
            <a:r>
              <a:rPr lang="it-IT" dirty="0"/>
              <a:t>L’obiettivo è </a:t>
            </a:r>
            <a:r>
              <a:rPr lang="it-IT" dirty="0" smtClean="0"/>
              <a:t>formare </a:t>
            </a:r>
            <a:r>
              <a:rPr lang="it-IT" b="1" dirty="0" smtClean="0">
                <a:solidFill>
                  <a:srgbClr val="0070C0"/>
                </a:solidFill>
              </a:rPr>
              <a:t>Tecnici Superiori </a:t>
            </a:r>
            <a:r>
              <a:rPr lang="it-IT" b="1" dirty="0">
                <a:solidFill>
                  <a:srgbClr val="0070C0"/>
                </a:solidFill>
              </a:rPr>
              <a:t>per la gestione e lo sviluppo delle strutture </a:t>
            </a:r>
            <a:r>
              <a:rPr lang="it-IT" b="1" dirty="0" smtClean="0">
                <a:solidFill>
                  <a:srgbClr val="0070C0"/>
                </a:solidFill>
              </a:rPr>
              <a:t>alberghiere</a:t>
            </a:r>
            <a:r>
              <a:rPr lang="it-IT" dirty="0" smtClean="0">
                <a:solidFill>
                  <a:schemeClr val="tx1"/>
                </a:solidFill>
              </a:rPr>
              <a:t>,</a:t>
            </a:r>
            <a:r>
              <a:rPr lang="it-IT" dirty="0" smtClean="0">
                <a:solidFill>
                  <a:srgbClr val="0070C0"/>
                </a:solidFill>
              </a:rPr>
              <a:t> </a:t>
            </a:r>
          </a:p>
          <a:p>
            <a:pPr algn="just"/>
            <a:r>
              <a:rPr lang="it-IT" dirty="0" smtClean="0">
                <a:solidFill>
                  <a:schemeClr val="tx1"/>
                </a:solidFill>
              </a:rPr>
              <a:t>in </a:t>
            </a:r>
            <a:r>
              <a:rPr lang="it-IT" dirty="0">
                <a:solidFill>
                  <a:schemeClr val="tx1"/>
                </a:solidFill>
              </a:rPr>
              <a:t>grado di presidiare tutti i </a:t>
            </a:r>
            <a:r>
              <a:rPr lang="it-IT" b="1" dirty="0">
                <a:solidFill>
                  <a:srgbClr val="0070C0"/>
                </a:solidFill>
              </a:rPr>
              <a:t>processi gestionali di un albergo </a:t>
            </a:r>
            <a:r>
              <a:rPr lang="it-IT" dirty="0"/>
              <a:t>(Amministrazione,  Marketing, </a:t>
            </a:r>
            <a:r>
              <a:rPr lang="it-IT" dirty="0" err="1"/>
              <a:t>Food</a:t>
            </a:r>
            <a:r>
              <a:rPr lang="it-IT" dirty="0"/>
              <a:t> &amp; </a:t>
            </a:r>
            <a:r>
              <a:rPr lang="it-IT" dirty="0" err="1"/>
              <a:t>Beverage</a:t>
            </a:r>
            <a:r>
              <a:rPr lang="it-IT" dirty="0"/>
              <a:t>, Room </a:t>
            </a:r>
            <a:r>
              <a:rPr lang="it-IT" dirty="0" err="1"/>
              <a:t>Division</a:t>
            </a:r>
            <a:r>
              <a:rPr lang="it-IT" dirty="0"/>
              <a:t>, </a:t>
            </a:r>
            <a:r>
              <a:rPr lang="it-IT" dirty="0" err="1"/>
              <a:t>Customer</a:t>
            </a:r>
            <a:r>
              <a:rPr lang="it-IT" dirty="0"/>
              <a:t> Care), </a:t>
            </a:r>
            <a:endParaRPr lang="it-IT" dirty="0" smtClean="0"/>
          </a:p>
          <a:p>
            <a:pPr algn="just"/>
            <a:r>
              <a:rPr lang="it-IT" dirty="0" smtClean="0"/>
              <a:t>di </a:t>
            </a:r>
            <a:r>
              <a:rPr lang="it-IT" dirty="0"/>
              <a:t>organizzare e pianificare attività di </a:t>
            </a:r>
            <a:r>
              <a:rPr lang="it-IT" b="1" dirty="0">
                <a:solidFill>
                  <a:srgbClr val="0070C0"/>
                </a:solidFill>
              </a:rPr>
              <a:t>promozione</a:t>
            </a:r>
            <a:r>
              <a:rPr lang="it-IT" dirty="0"/>
              <a:t> e </a:t>
            </a:r>
            <a:r>
              <a:rPr lang="it-IT" b="1" dirty="0">
                <a:solidFill>
                  <a:srgbClr val="0070C0"/>
                </a:solidFill>
              </a:rPr>
              <a:t>commercializzazione</a:t>
            </a:r>
            <a:r>
              <a:rPr lang="it-IT" dirty="0"/>
              <a:t>, </a:t>
            </a:r>
            <a:endParaRPr lang="it-IT" dirty="0" smtClean="0"/>
          </a:p>
          <a:p>
            <a:pPr algn="just"/>
            <a:r>
              <a:rPr lang="it-IT" dirty="0" smtClean="0"/>
              <a:t>di </a:t>
            </a:r>
            <a:r>
              <a:rPr lang="it-IT" dirty="0"/>
              <a:t>definire, pianificare e verificare strategie di </a:t>
            </a:r>
            <a:r>
              <a:rPr lang="it-IT" b="1" dirty="0" err="1">
                <a:solidFill>
                  <a:srgbClr val="0070C0"/>
                </a:solidFill>
              </a:rPr>
              <a:t>Revenue</a:t>
            </a:r>
            <a:r>
              <a:rPr lang="it-IT" b="1" dirty="0">
                <a:solidFill>
                  <a:srgbClr val="0070C0"/>
                </a:solidFill>
              </a:rPr>
              <a:t> Management </a:t>
            </a:r>
            <a:r>
              <a:rPr lang="it-IT" dirty="0"/>
              <a:t>e della </a:t>
            </a:r>
            <a:r>
              <a:rPr lang="it-IT" b="1" dirty="0">
                <a:solidFill>
                  <a:srgbClr val="0070C0"/>
                </a:solidFill>
              </a:rPr>
              <a:t>qualità </a:t>
            </a:r>
            <a:r>
              <a:rPr lang="it-IT" dirty="0"/>
              <a:t>dei servizi, </a:t>
            </a:r>
            <a:endParaRPr lang="it-IT" dirty="0" smtClean="0"/>
          </a:p>
          <a:p>
            <a:pPr algn="just"/>
            <a:r>
              <a:rPr lang="it-IT" dirty="0" smtClean="0"/>
              <a:t>di </a:t>
            </a:r>
            <a:r>
              <a:rPr lang="it-IT" dirty="0"/>
              <a:t>coordinare i </a:t>
            </a:r>
            <a:r>
              <a:rPr lang="it-IT" b="1" dirty="0">
                <a:solidFill>
                  <a:srgbClr val="0070C0"/>
                </a:solidFill>
              </a:rPr>
              <a:t>rapporti con i fornitori e i clienti</a:t>
            </a:r>
            <a:r>
              <a:rPr lang="it-IT" dirty="0"/>
              <a:t>, </a:t>
            </a:r>
            <a:endParaRPr lang="it-IT" dirty="0" smtClean="0"/>
          </a:p>
          <a:p>
            <a:pPr algn="just"/>
            <a:r>
              <a:rPr lang="it-IT" dirty="0" smtClean="0"/>
              <a:t>di </a:t>
            </a:r>
            <a:r>
              <a:rPr lang="it-IT" dirty="0"/>
              <a:t>gestire le </a:t>
            </a:r>
            <a:r>
              <a:rPr lang="it-IT" b="1" dirty="0">
                <a:solidFill>
                  <a:srgbClr val="0070C0"/>
                </a:solidFill>
              </a:rPr>
              <a:t>relazioni</a:t>
            </a:r>
            <a:r>
              <a:rPr lang="it-IT" dirty="0"/>
              <a:t> funzionali </a:t>
            </a:r>
            <a:r>
              <a:rPr lang="it-IT" b="1" dirty="0">
                <a:solidFill>
                  <a:srgbClr val="0070C0"/>
                </a:solidFill>
              </a:rPr>
              <a:t>tra i diversi reparti </a:t>
            </a:r>
            <a:r>
              <a:rPr lang="it-IT" dirty="0"/>
              <a:t>di una struttura alberghiera</a:t>
            </a:r>
            <a:r>
              <a:rPr lang="it-IT" dirty="0" smtClean="0"/>
              <a:t>.</a:t>
            </a:r>
          </a:p>
          <a:p>
            <a:pPr marL="0" indent="0" algn="just">
              <a:buNone/>
            </a:pPr>
            <a:endParaRPr lang="it-IT" dirty="0"/>
          </a:p>
        </p:txBody>
      </p:sp>
      <p:sp>
        <p:nvSpPr>
          <p:cNvPr id="3" name="Titolo 2"/>
          <p:cNvSpPr>
            <a:spLocks noGrp="1"/>
          </p:cNvSpPr>
          <p:nvPr>
            <p:ph type="title"/>
          </p:nvPr>
        </p:nvSpPr>
        <p:spPr/>
        <p:txBody>
          <a:bodyPr>
            <a:normAutofit fontScale="90000"/>
          </a:bodyPr>
          <a:lstStyle/>
          <a:p>
            <a:pPr algn="l"/>
            <a:r>
              <a:rPr lang="it-IT" dirty="0" smtClean="0"/>
              <a:t>Il caso del corso ITS Hotel manager #1</a:t>
            </a:r>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18</a:t>
            </a:fld>
            <a:endParaRPr lang="it-IT"/>
          </a:p>
        </p:txBody>
      </p:sp>
    </p:spTree>
    <p:extLst>
      <p:ext uri="{BB962C8B-B14F-4D97-AF65-F5344CB8AC3E}">
        <p14:creationId xmlns:p14="http://schemas.microsoft.com/office/powerpoint/2010/main" val="22248198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68941" y="2511188"/>
            <a:ext cx="8704730" cy="3614975"/>
          </a:xfrm>
        </p:spPr>
        <p:txBody>
          <a:bodyPr>
            <a:normAutofit fontScale="92500"/>
          </a:bodyPr>
          <a:lstStyle/>
          <a:p>
            <a:pPr marL="0" indent="0">
              <a:buNone/>
            </a:pPr>
            <a:endParaRPr lang="it-IT" dirty="0" smtClean="0"/>
          </a:p>
          <a:p>
            <a:pPr algn="just"/>
            <a:r>
              <a:rPr lang="it-IT" b="1" dirty="0" smtClean="0">
                <a:solidFill>
                  <a:srgbClr val="0070C0"/>
                </a:solidFill>
              </a:rPr>
              <a:t>2000 </a:t>
            </a:r>
            <a:r>
              <a:rPr lang="it-IT" b="1" dirty="0">
                <a:solidFill>
                  <a:srgbClr val="0070C0"/>
                </a:solidFill>
              </a:rPr>
              <a:t>ore </a:t>
            </a:r>
            <a:r>
              <a:rPr lang="it-IT" dirty="0" smtClean="0"/>
              <a:t>(1200 </a:t>
            </a:r>
            <a:r>
              <a:rPr lang="it-IT" dirty="0"/>
              <a:t>formazione pratica - </a:t>
            </a:r>
            <a:r>
              <a:rPr lang="it-IT" dirty="0" smtClean="0"/>
              <a:t>800 </a:t>
            </a:r>
            <a:r>
              <a:rPr lang="it-IT" dirty="0"/>
              <a:t>stage)</a:t>
            </a:r>
          </a:p>
          <a:p>
            <a:pPr algn="just"/>
            <a:r>
              <a:rPr lang="it-IT" dirty="0" smtClean="0"/>
              <a:t>con </a:t>
            </a:r>
            <a:r>
              <a:rPr lang="it-IT" b="1" dirty="0">
                <a:solidFill>
                  <a:srgbClr val="0070C0"/>
                </a:solidFill>
              </a:rPr>
              <a:t>esperti del mondo del lavoro</a:t>
            </a:r>
            <a:r>
              <a:rPr lang="it-IT" b="1" dirty="0">
                <a:solidFill>
                  <a:srgbClr val="006600"/>
                </a:solidFill>
              </a:rPr>
              <a:t> </a:t>
            </a:r>
            <a:r>
              <a:rPr lang="it-IT" dirty="0"/>
              <a:t>e </a:t>
            </a:r>
            <a:r>
              <a:rPr lang="it-IT" b="1" dirty="0">
                <a:solidFill>
                  <a:srgbClr val="0070C0"/>
                </a:solidFill>
              </a:rPr>
              <a:t>docenti </a:t>
            </a:r>
            <a:r>
              <a:rPr lang="it-IT" b="1" dirty="0" smtClean="0">
                <a:solidFill>
                  <a:srgbClr val="0070C0"/>
                </a:solidFill>
              </a:rPr>
              <a:t>universitari (+ del 50%, nel nostro caso 100%)</a:t>
            </a:r>
            <a:r>
              <a:rPr lang="it-IT" dirty="0" smtClean="0"/>
              <a:t>.</a:t>
            </a:r>
            <a:endParaRPr lang="it-IT" dirty="0"/>
          </a:p>
          <a:p>
            <a:pPr algn="just"/>
            <a:r>
              <a:rPr lang="it-IT" dirty="0" smtClean="0">
                <a:solidFill>
                  <a:schemeClr val="tx1"/>
                </a:solidFill>
              </a:rPr>
              <a:t>Si consegue il </a:t>
            </a:r>
            <a:r>
              <a:rPr lang="it-IT" b="1" dirty="0">
                <a:solidFill>
                  <a:srgbClr val="0070C0"/>
                </a:solidFill>
              </a:rPr>
              <a:t>Diploma di Tecnico Superiore di V° livello EQF</a:t>
            </a:r>
            <a:r>
              <a:rPr lang="it-IT" dirty="0">
                <a:solidFill>
                  <a:schemeClr val="tx1"/>
                </a:solidFill>
              </a:rPr>
              <a:t>. </a:t>
            </a:r>
            <a:endParaRPr lang="it-IT" dirty="0" smtClean="0">
              <a:solidFill>
                <a:schemeClr val="tx1"/>
              </a:solidFill>
            </a:endParaRPr>
          </a:p>
          <a:p>
            <a:pPr algn="just"/>
            <a:r>
              <a:rPr lang="it-IT" dirty="0" smtClean="0">
                <a:solidFill>
                  <a:schemeClr val="tx1"/>
                </a:solidFill>
              </a:rPr>
              <a:t>Si ottiene inoltre la </a:t>
            </a:r>
            <a:r>
              <a:rPr lang="it-IT" b="1" dirty="0" smtClean="0">
                <a:solidFill>
                  <a:srgbClr val="0070C0"/>
                </a:solidFill>
              </a:rPr>
              <a:t>Qualifica </a:t>
            </a:r>
            <a:r>
              <a:rPr lang="it-IT" b="1" dirty="0">
                <a:solidFill>
                  <a:srgbClr val="0070C0"/>
                </a:solidFill>
              </a:rPr>
              <a:t>di Responsabile del Servizio di Prevenzione e Protezione</a:t>
            </a:r>
            <a:r>
              <a:rPr lang="it-IT" b="1" dirty="0" smtClean="0">
                <a:solidFill>
                  <a:schemeClr val="tx1"/>
                </a:solidFill>
              </a:rPr>
              <a:t>.</a:t>
            </a:r>
            <a:endParaRPr lang="it-IT" b="1" dirty="0">
              <a:solidFill>
                <a:schemeClr val="tx1"/>
              </a:solidFill>
            </a:endParaRPr>
          </a:p>
          <a:p>
            <a:pPr algn="just"/>
            <a:r>
              <a:rPr lang="it-IT" dirty="0" smtClean="0"/>
              <a:t>È prevista l’acquisizione </a:t>
            </a:r>
            <a:r>
              <a:rPr lang="it-IT" dirty="0"/>
              <a:t>di </a:t>
            </a:r>
            <a:r>
              <a:rPr lang="it-IT" b="1" dirty="0">
                <a:solidFill>
                  <a:srgbClr val="0070C0"/>
                </a:solidFill>
              </a:rPr>
              <a:t>crediti </a:t>
            </a:r>
            <a:r>
              <a:rPr lang="it-IT" b="1" dirty="0" smtClean="0">
                <a:solidFill>
                  <a:srgbClr val="0070C0"/>
                </a:solidFill>
              </a:rPr>
              <a:t>universitari </a:t>
            </a:r>
            <a:r>
              <a:rPr lang="it-IT" dirty="0" smtClean="0">
                <a:solidFill>
                  <a:schemeClr val="tx1"/>
                </a:solidFill>
              </a:rPr>
              <a:t>per la frequenza a corsi di Laurea triennale dell’Università Cattolica del Sacro Cuore di Milano.</a:t>
            </a:r>
            <a:endParaRPr lang="it-IT" dirty="0">
              <a:solidFill>
                <a:schemeClr val="tx1"/>
              </a:solidFill>
            </a:endParaRPr>
          </a:p>
          <a:p>
            <a:endParaRPr lang="it-IT" dirty="0"/>
          </a:p>
        </p:txBody>
      </p:sp>
      <p:sp>
        <p:nvSpPr>
          <p:cNvPr id="4" name="Titolo 2"/>
          <p:cNvSpPr txBox="1">
            <a:spLocks/>
          </p:cNvSpPr>
          <p:nvPr/>
        </p:nvSpPr>
        <p:spPr>
          <a:xfrm>
            <a:off x="457200" y="338328"/>
            <a:ext cx="8229600" cy="1252728"/>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it-IT" b="1" dirty="0" smtClean="0"/>
              <a:t>Il caso del corso ITS Hotel manager #1</a:t>
            </a:r>
            <a:endParaRPr lang="it-IT"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19</a:t>
            </a:fld>
            <a:endParaRPr lang="it-IT"/>
          </a:p>
        </p:txBody>
      </p:sp>
    </p:spTree>
    <p:extLst>
      <p:ext uri="{BB962C8B-B14F-4D97-AF65-F5344CB8AC3E}">
        <p14:creationId xmlns:p14="http://schemas.microsoft.com/office/powerpoint/2010/main" val="1214521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67823" y="684764"/>
            <a:ext cx="8640960" cy="4105600"/>
          </a:xfrm>
        </p:spPr>
        <p:txBody>
          <a:bodyPr>
            <a:normAutofit fontScale="77500" lnSpcReduction="20000"/>
          </a:bodyPr>
          <a:lstStyle/>
          <a:p>
            <a:r>
              <a:rPr lang="it-IT" sz="6200" b="1" dirty="0" smtClean="0">
                <a:solidFill>
                  <a:schemeClr val="bg1"/>
                </a:solidFill>
                <a:ea typeface="Verdana" panose="020B0604030504040204" pitchFamily="34" charset="0"/>
                <a:cs typeface="Aharoni" panose="02010803020104030203" pitchFamily="2" charset="-79"/>
              </a:rPr>
              <a:t>La forza delle competenze</a:t>
            </a:r>
          </a:p>
          <a:p>
            <a:r>
              <a:rPr lang="it-IT" sz="3500" b="1" dirty="0" smtClean="0">
                <a:solidFill>
                  <a:schemeClr val="bg1"/>
                </a:solidFill>
                <a:ea typeface="Verdana" panose="020B0604030504040204" pitchFamily="34" charset="0"/>
                <a:cs typeface="Aharoni" panose="02010803020104030203" pitchFamily="2" charset="-79"/>
              </a:rPr>
              <a:t>Giovani e lavoro:</a:t>
            </a:r>
          </a:p>
          <a:p>
            <a:r>
              <a:rPr lang="it-IT" sz="3500" b="1" dirty="0" smtClean="0">
                <a:solidFill>
                  <a:schemeClr val="bg1"/>
                </a:solidFill>
                <a:ea typeface="Verdana" panose="020B0604030504040204" pitchFamily="34" charset="0"/>
                <a:cs typeface="Aharoni" panose="02010803020104030203" pitchFamily="2" charset="-79"/>
              </a:rPr>
              <a:t>la possibilità di un incontro </a:t>
            </a:r>
          </a:p>
          <a:p>
            <a:r>
              <a:rPr lang="it-IT" sz="3500" b="1" dirty="0" smtClean="0">
                <a:solidFill>
                  <a:schemeClr val="bg1"/>
                </a:solidFill>
                <a:ea typeface="Verdana" panose="020B0604030504040204" pitchFamily="34" charset="0"/>
                <a:cs typeface="Aharoni" panose="02010803020104030203" pitchFamily="2" charset="-79"/>
              </a:rPr>
              <a:t>fra talenti e imprese </a:t>
            </a:r>
          </a:p>
          <a:p>
            <a:endParaRPr lang="it-IT" sz="4800" b="1" dirty="0">
              <a:solidFill>
                <a:schemeClr val="bg1"/>
              </a:solidFill>
              <a:ea typeface="Verdana" panose="020B0604030504040204" pitchFamily="34" charset="0"/>
              <a:cs typeface="Aharoni" panose="02010803020104030203" pitchFamily="2" charset="-79"/>
            </a:endParaRPr>
          </a:p>
          <a:p>
            <a:r>
              <a:rPr lang="it-IT" sz="2900" b="1" dirty="0" smtClean="0">
                <a:solidFill>
                  <a:schemeClr val="bg1"/>
                </a:solidFill>
                <a:ea typeface="Verdana" panose="020B0604030504040204" pitchFamily="34" charset="0"/>
                <a:cs typeface="Aharoni" panose="02010803020104030203" pitchFamily="2" charset="-79"/>
              </a:rPr>
              <a:t>Stefano Salina – Direttore Generale </a:t>
            </a:r>
          </a:p>
          <a:p>
            <a:r>
              <a:rPr lang="it-IT" sz="2900" b="1" dirty="0" smtClean="0">
                <a:solidFill>
                  <a:schemeClr val="bg1"/>
                </a:solidFill>
                <a:ea typeface="Verdana" panose="020B0604030504040204" pitchFamily="34" charset="0"/>
                <a:cs typeface="Aharoni" panose="02010803020104030203" pitchFamily="2" charset="-79"/>
              </a:rPr>
              <a:t>Capac Politecnico del Commercio e del Turismo </a:t>
            </a:r>
          </a:p>
          <a:p>
            <a:r>
              <a:rPr lang="it-IT" sz="2900" b="1" dirty="0" smtClean="0">
                <a:solidFill>
                  <a:schemeClr val="bg1"/>
                </a:solidFill>
                <a:ea typeface="Verdana" panose="020B0604030504040204" pitchFamily="34" charset="0"/>
                <a:cs typeface="Aharoni" panose="02010803020104030203" pitchFamily="2" charset="-79"/>
              </a:rPr>
              <a:t>Scuola Superiore Commercio Turismo Servizi e Professioni</a:t>
            </a:r>
          </a:p>
          <a:p>
            <a:r>
              <a:rPr lang="it-IT" sz="2900" b="1" dirty="0" smtClean="0">
                <a:solidFill>
                  <a:schemeClr val="bg1"/>
                </a:solidFill>
                <a:ea typeface="Verdana" panose="020B0604030504040204" pitchFamily="34" charset="0"/>
                <a:cs typeface="Aharoni" panose="02010803020104030203" pitchFamily="2" charset="-79"/>
              </a:rPr>
              <a:t>Giunta Fondazione ITS Innovaturismo</a:t>
            </a:r>
            <a:endParaRPr lang="it-IT" sz="2900" b="1" dirty="0">
              <a:solidFill>
                <a:schemeClr val="bg1">
                  <a:lumMod val="95000"/>
                </a:schemeClr>
              </a:solidFill>
              <a:ea typeface="Verdana" panose="020B0604030504040204" pitchFamily="34" charset="0"/>
              <a:cs typeface="Aharoni" panose="02010803020104030203" pitchFamily="2" charset="-79"/>
            </a:endParaRPr>
          </a:p>
        </p:txBody>
      </p:sp>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960" y="5717413"/>
            <a:ext cx="3456384" cy="748884"/>
          </a:xfrm>
          <a:prstGeom prst="rect">
            <a:avLst/>
          </a:prstGeom>
        </p:spPr>
      </p:pic>
      <p:sp>
        <p:nvSpPr>
          <p:cNvPr id="4" name="CasellaDiTesto 3"/>
          <p:cNvSpPr txBox="1"/>
          <p:nvPr/>
        </p:nvSpPr>
        <p:spPr>
          <a:xfrm>
            <a:off x="259307" y="4940490"/>
            <a:ext cx="8652681" cy="369332"/>
          </a:xfrm>
          <a:prstGeom prst="rect">
            <a:avLst/>
          </a:prstGeom>
          <a:noFill/>
        </p:spPr>
        <p:txBody>
          <a:bodyPr wrap="square" rtlCol="0">
            <a:spAutoFit/>
          </a:bodyPr>
          <a:lstStyle/>
          <a:p>
            <a:pPr algn="ctr"/>
            <a:r>
              <a:rPr lang="it-IT" b="1" dirty="0" smtClean="0">
                <a:solidFill>
                  <a:schemeClr val="bg1"/>
                </a:solidFill>
                <a:latin typeface="+mj-lt"/>
                <a:cs typeface="Aharoni" panose="02010803020104030203" pitchFamily="2" charset="-79"/>
              </a:rPr>
              <a:t>Rimini, 20 agosto 2018</a:t>
            </a:r>
            <a:endParaRPr lang="it-IT" b="1" dirty="0">
              <a:solidFill>
                <a:schemeClr val="bg1"/>
              </a:solidFill>
              <a:latin typeface="+mj-lt"/>
              <a:cs typeface="Aharoni" panose="02010803020104030203" pitchFamily="2" charset="-79"/>
            </a:endParaRPr>
          </a:p>
        </p:txBody>
      </p:sp>
    </p:spTree>
    <p:extLst>
      <p:ext uri="{BB962C8B-B14F-4D97-AF65-F5344CB8AC3E}">
        <p14:creationId xmlns:p14="http://schemas.microsoft.com/office/powerpoint/2010/main" val="82995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lgn="just"/>
            <a:r>
              <a:rPr lang="it-IT" dirty="0" smtClean="0"/>
              <a:t>La  Fondazione Innovaturismo progetta i percorsi ITS </a:t>
            </a:r>
            <a:r>
              <a:rPr lang="it-IT" b="1" dirty="0" smtClean="0">
                <a:solidFill>
                  <a:srgbClr val="0070C0"/>
                </a:solidFill>
              </a:rPr>
              <a:t>partendo dall’analisi dei bisogni di competenze delle imprese</a:t>
            </a:r>
            <a:r>
              <a:rPr lang="it-IT" dirty="0" smtClean="0"/>
              <a:t> del territorio, aggiornandoli costantemente.</a:t>
            </a:r>
          </a:p>
          <a:p>
            <a:pPr algn="just"/>
            <a:r>
              <a:rPr lang="it-IT" dirty="0" smtClean="0"/>
              <a:t>In ambito milanese i principali elementi di curvatura territoriale sono:</a:t>
            </a:r>
          </a:p>
          <a:p>
            <a:pPr lvl="1" algn="just"/>
            <a:r>
              <a:rPr lang="it-IT" dirty="0" smtClean="0"/>
              <a:t>Turismo </a:t>
            </a:r>
            <a:r>
              <a:rPr lang="it-IT" b="1" dirty="0" smtClean="0">
                <a:solidFill>
                  <a:srgbClr val="0070C0"/>
                </a:solidFill>
              </a:rPr>
              <a:t>business </a:t>
            </a:r>
            <a:r>
              <a:rPr lang="it-IT" dirty="0" smtClean="0"/>
              <a:t>e </a:t>
            </a:r>
            <a:r>
              <a:rPr lang="it-IT" b="1" i="1" dirty="0" err="1" smtClean="0">
                <a:solidFill>
                  <a:srgbClr val="0070C0"/>
                </a:solidFill>
              </a:rPr>
              <a:t>bleisure</a:t>
            </a:r>
            <a:r>
              <a:rPr lang="it-IT" dirty="0" smtClean="0"/>
              <a:t> (affari + benessere)</a:t>
            </a:r>
          </a:p>
          <a:p>
            <a:pPr lvl="1" algn="just"/>
            <a:r>
              <a:rPr lang="it-IT" b="1" dirty="0" smtClean="0">
                <a:solidFill>
                  <a:srgbClr val="0070C0"/>
                </a:solidFill>
              </a:rPr>
              <a:t>Viaggio come esperienza </a:t>
            </a:r>
            <a:r>
              <a:rPr lang="it-IT" dirty="0" smtClean="0"/>
              <a:t>a 360°</a:t>
            </a:r>
          </a:p>
          <a:p>
            <a:pPr lvl="1" algn="just"/>
            <a:r>
              <a:rPr lang="it-IT" b="1" dirty="0" smtClean="0">
                <a:solidFill>
                  <a:srgbClr val="0070C0"/>
                </a:solidFill>
              </a:rPr>
              <a:t>Enogastronomia</a:t>
            </a:r>
            <a:r>
              <a:rPr lang="it-IT" dirty="0" smtClean="0"/>
              <a:t> e </a:t>
            </a:r>
            <a:r>
              <a:rPr lang="it-IT" b="1" dirty="0" smtClean="0">
                <a:solidFill>
                  <a:srgbClr val="0070C0"/>
                </a:solidFill>
              </a:rPr>
              <a:t>città</a:t>
            </a:r>
            <a:r>
              <a:rPr lang="it-IT" dirty="0" smtClean="0"/>
              <a:t> come </a:t>
            </a:r>
            <a:r>
              <a:rPr lang="it-IT" b="1" dirty="0" err="1" smtClean="0">
                <a:solidFill>
                  <a:srgbClr val="0070C0"/>
                </a:solidFill>
              </a:rPr>
              <a:t>crossroads</a:t>
            </a:r>
            <a:r>
              <a:rPr lang="it-IT" b="1" dirty="0" smtClean="0">
                <a:solidFill>
                  <a:srgbClr val="0070C0"/>
                </a:solidFill>
              </a:rPr>
              <a:t> culturale</a:t>
            </a:r>
          </a:p>
          <a:p>
            <a:pPr lvl="1" algn="just"/>
            <a:r>
              <a:rPr lang="it-IT" b="1" dirty="0" smtClean="0">
                <a:solidFill>
                  <a:srgbClr val="0070C0"/>
                </a:solidFill>
              </a:rPr>
              <a:t>Digital marketing </a:t>
            </a:r>
            <a:r>
              <a:rPr lang="it-IT" dirty="0" smtClean="0"/>
              <a:t>e </a:t>
            </a:r>
            <a:r>
              <a:rPr lang="it-IT" b="1" dirty="0" smtClean="0">
                <a:solidFill>
                  <a:srgbClr val="0070C0"/>
                </a:solidFill>
              </a:rPr>
              <a:t>social network </a:t>
            </a:r>
            <a:r>
              <a:rPr lang="it-IT" dirty="0" err="1" smtClean="0"/>
              <a:t>communication</a:t>
            </a:r>
            <a:endParaRPr lang="it-IT" dirty="0" smtClean="0"/>
          </a:p>
          <a:p>
            <a:pPr lvl="1"/>
            <a:endParaRPr lang="it-IT" dirty="0"/>
          </a:p>
        </p:txBody>
      </p:sp>
      <p:sp>
        <p:nvSpPr>
          <p:cNvPr id="3" name="Titolo 2"/>
          <p:cNvSpPr>
            <a:spLocks noGrp="1"/>
          </p:cNvSpPr>
          <p:nvPr>
            <p:ph type="title"/>
          </p:nvPr>
        </p:nvSpPr>
        <p:spPr/>
        <p:txBody>
          <a:bodyPr>
            <a:normAutofit fontScale="90000"/>
          </a:bodyPr>
          <a:lstStyle/>
          <a:p>
            <a:pPr algn="l"/>
            <a:r>
              <a:rPr lang="it-IT" sz="3600" b="1" dirty="0" smtClean="0"/>
              <a:t>La curvatura territoriale, la progettazione con le imprese e l’Università</a:t>
            </a:r>
            <a:endParaRPr lang="it-IT" sz="3600"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20</a:t>
            </a:fld>
            <a:endParaRPr lang="it-IT"/>
          </a:p>
        </p:txBody>
      </p:sp>
    </p:spTree>
    <p:extLst>
      <p:ext uri="{BB962C8B-B14F-4D97-AF65-F5344CB8AC3E}">
        <p14:creationId xmlns:p14="http://schemas.microsoft.com/office/powerpoint/2010/main" val="26655525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pPr algn="just"/>
            <a:r>
              <a:rPr lang="it-IT" dirty="0"/>
              <a:t>Amministrazione e gestione generale delle strutture ricettive e </a:t>
            </a:r>
            <a:r>
              <a:rPr lang="it-IT" dirty="0" smtClean="0"/>
              <a:t>alberghiere</a:t>
            </a:r>
          </a:p>
          <a:p>
            <a:pPr algn="just"/>
            <a:r>
              <a:rPr lang="it-IT" dirty="0"/>
              <a:t>Marketing e Innovazione nel settore </a:t>
            </a:r>
            <a:r>
              <a:rPr lang="it-IT" dirty="0" smtClean="0"/>
              <a:t>alberghiero</a:t>
            </a:r>
          </a:p>
          <a:p>
            <a:pPr algn="just"/>
            <a:r>
              <a:rPr lang="it-IT" dirty="0" err="1"/>
              <a:t>Food</a:t>
            </a:r>
            <a:r>
              <a:rPr lang="it-IT" dirty="0"/>
              <a:t> &amp; </a:t>
            </a:r>
            <a:r>
              <a:rPr lang="it-IT" dirty="0" err="1"/>
              <a:t>Beverage</a:t>
            </a:r>
            <a:r>
              <a:rPr lang="it-IT" dirty="0"/>
              <a:t> </a:t>
            </a:r>
            <a:r>
              <a:rPr lang="it-IT" dirty="0" smtClean="0"/>
              <a:t>Management</a:t>
            </a:r>
          </a:p>
          <a:p>
            <a:pPr algn="just"/>
            <a:r>
              <a:rPr lang="it-IT" dirty="0"/>
              <a:t>Room </a:t>
            </a:r>
            <a:r>
              <a:rPr lang="it-IT" dirty="0" err="1" smtClean="0"/>
              <a:t>Division</a:t>
            </a:r>
            <a:endParaRPr lang="it-IT" dirty="0" smtClean="0"/>
          </a:p>
          <a:p>
            <a:pPr algn="just"/>
            <a:r>
              <a:rPr lang="it-IT" dirty="0" err="1"/>
              <a:t>Customer</a:t>
            </a:r>
            <a:r>
              <a:rPr lang="it-IT" dirty="0"/>
              <a:t> care e servizi innovativi per il cliente sul </a:t>
            </a:r>
            <a:r>
              <a:rPr lang="it-IT" dirty="0" smtClean="0"/>
              <a:t>territorio</a:t>
            </a:r>
          </a:p>
          <a:p>
            <a:pPr algn="just"/>
            <a:r>
              <a:rPr lang="it-IT" dirty="0"/>
              <a:t>Lingue </a:t>
            </a:r>
            <a:r>
              <a:rPr lang="it-IT" dirty="0" smtClean="0"/>
              <a:t>straniere: Inglese e Russo</a:t>
            </a:r>
            <a:r>
              <a:rPr lang="it-IT" dirty="0"/>
              <a:t> </a:t>
            </a:r>
            <a:r>
              <a:rPr lang="it-IT" dirty="0" smtClean="0"/>
              <a:t>(2° lingua definita annualmente in base ai trend di mercato) con docenti madrelingua</a:t>
            </a:r>
          </a:p>
          <a:p>
            <a:pPr algn="just"/>
            <a:r>
              <a:rPr lang="it-IT" dirty="0" smtClean="0"/>
              <a:t>Stage </a:t>
            </a:r>
            <a:endParaRPr lang="it-IT" dirty="0"/>
          </a:p>
        </p:txBody>
      </p:sp>
      <p:sp>
        <p:nvSpPr>
          <p:cNvPr id="3" name="Titolo 2"/>
          <p:cNvSpPr>
            <a:spLocks noGrp="1"/>
          </p:cNvSpPr>
          <p:nvPr>
            <p:ph type="title"/>
          </p:nvPr>
        </p:nvSpPr>
        <p:spPr/>
        <p:txBody>
          <a:bodyPr/>
          <a:lstStyle/>
          <a:p>
            <a:pPr algn="l"/>
            <a:r>
              <a:rPr lang="it-IT" b="1" dirty="0" smtClean="0"/>
              <a:t>I moduli formativi</a:t>
            </a:r>
            <a:endParaRPr lang="it-IT"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21</a:t>
            </a:fld>
            <a:endParaRPr lang="it-IT"/>
          </a:p>
        </p:txBody>
      </p:sp>
    </p:spTree>
    <p:extLst>
      <p:ext uri="{BB962C8B-B14F-4D97-AF65-F5344CB8AC3E}">
        <p14:creationId xmlns:p14="http://schemas.microsoft.com/office/powerpoint/2010/main" val="27027770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59976" y="2374710"/>
            <a:ext cx="8606117" cy="4241243"/>
          </a:xfrm>
        </p:spPr>
        <p:txBody>
          <a:bodyPr>
            <a:normAutofit fontScale="92500"/>
          </a:bodyPr>
          <a:lstStyle/>
          <a:p>
            <a:pPr algn="just"/>
            <a:r>
              <a:rPr lang="it-IT" dirty="0" smtClean="0"/>
              <a:t>Corsi coinvolgenti, con </a:t>
            </a:r>
            <a:r>
              <a:rPr lang="it-IT" b="1" dirty="0" smtClean="0">
                <a:solidFill>
                  <a:srgbClr val="0070C0"/>
                </a:solidFill>
              </a:rPr>
              <a:t>attività pratiche </a:t>
            </a:r>
            <a:r>
              <a:rPr lang="it-IT" dirty="0" smtClean="0"/>
              <a:t>in collaborazione con le imprese e le realtà territoriali.</a:t>
            </a:r>
          </a:p>
          <a:p>
            <a:pPr algn="just"/>
            <a:r>
              <a:rPr lang="it-IT" b="1" dirty="0" smtClean="0">
                <a:solidFill>
                  <a:srgbClr val="0070C0"/>
                </a:solidFill>
              </a:rPr>
              <a:t>Esercitazioni pratiche</a:t>
            </a:r>
            <a:r>
              <a:rPr lang="it-IT" dirty="0" smtClean="0">
                <a:solidFill>
                  <a:srgbClr val="0070C0"/>
                </a:solidFill>
              </a:rPr>
              <a:t>, </a:t>
            </a:r>
            <a:r>
              <a:rPr lang="it-IT" b="1" dirty="0" smtClean="0">
                <a:solidFill>
                  <a:srgbClr val="0070C0"/>
                </a:solidFill>
              </a:rPr>
              <a:t>compiti reali</a:t>
            </a:r>
            <a:r>
              <a:rPr lang="it-IT" dirty="0" smtClean="0">
                <a:solidFill>
                  <a:srgbClr val="0070C0"/>
                </a:solidFill>
              </a:rPr>
              <a:t>, </a:t>
            </a:r>
            <a:r>
              <a:rPr lang="it-IT" b="1" dirty="0" err="1" smtClean="0">
                <a:solidFill>
                  <a:srgbClr val="0070C0"/>
                </a:solidFill>
              </a:rPr>
              <a:t>project</a:t>
            </a:r>
            <a:r>
              <a:rPr lang="it-IT" b="1" dirty="0" smtClean="0">
                <a:solidFill>
                  <a:srgbClr val="0070C0"/>
                </a:solidFill>
              </a:rPr>
              <a:t> work </a:t>
            </a:r>
            <a:r>
              <a:rPr lang="it-IT" dirty="0" smtClean="0"/>
              <a:t>e </a:t>
            </a:r>
            <a:r>
              <a:rPr lang="it-IT" b="1" dirty="0" smtClean="0">
                <a:solidFill>
                  <a:srgbClr val="0070C0"/>
                </a:solidFill>
              </a:rPr>
              <a:t>simulazioni</a:t>
            </a:r>
            <a:r>
              <a:rPr lang="it-IT" dirty="0" smtClean="0"/>
              <a:t>, attività di </a:t>
            </a:r>
            <a:r>
              <a:rPr lang="it-IT" b="1" dirty="0" err="1" smtClean="0">
                <a:solidFill>
                  <a:srgbClr val="0070C0"/>
                </a:solidFill>
              </a:rPr>
              <a:t>digital</a:t>
            </a:r>
            <a:r>
              <a:rPr lang="it-IT" b="1" dirty="0" smtClean="0">
                <a:solidFill>
                  <a:srgbClr val="0070C0"/>
                </a:solidFill>
              </a:rPr>
              <a:t> marketing </a:t>
            </a:r>
            <a:r>
              <a:rPr lang="it-IT" dirty="0" smtClean="0"/>
              <a:t>e </a:t>
            </a:r>
            <a:r>
              <a:rPr lang="it-IT" b="1" dirty="0" smtClean="0">
                <a:solidFill>
                  <a:srgbClr val="0070C0"/>
                </a:solidFill>
              </a:rPr>
              <a:t>laboratorio informatico</a:t>
            </a:r>
            <a:r>
              <a:rPr lang="it-IT" dirty="0" smtClean="0"/>
              <a:t>.</a:t>
            </a:r>
          </a:p>
          <a:p>
            <a:pPr algn="just"/>
            <a:r>
              <a:rPr lang="it-IT" b="1" dirty="0" smtClean="0">
                <a:solidFill>
                  <a:srgbClr val="0070C0"/>
                </a:solidFill>
              </a:rPr>
              <a:t>Visite didattiche sul territorio lombardo ed extra regionale </a:t>
            </a:r>
            <a:r>
              <a:rPr lang="it-IT" dirty="0" smtClean="0"/>
              <a:t>e lezioni a cura di </a:t>
            </a:r>
            <a:r>
              <a:rPr lang="it-IT" b="1" dirty="0" smtClean="0">
                <a:solidFill>
                  <a:srgbClr val="0070C0"/>
                </a:solidFill>
              </a:rPr>
              <a:t>esperti del mondo del lavoro</a:t>
            </a:r>
            <a:r>
              <a:rPr lang="it-IT" dirty="0" smtClean="0">
                <a:solidFill>
                  <a:schemeClr val="tx1"/>
                </a:solidFill>
              </a:rPr>
              <a:t>.</a:t>
            </a:r>
          </a:p>
          <a:p>
            <a:pPr algn="just"/>
            <a:r>
              <a:rPr lang="it-IT" b="1" dirty="0" smtClean="0">
                <a:solidFill>
                  <a:srgbClr val="0070C0"/>
                </a:solidFill>
              </a:rPr>
              <a:t>Stage in azienda </a:t>
            </a:r>
            <a:r>
              <a:rPr lang="it-IT" dirty="0"/>
              <a:t>(</a:t>
            </a:r>
            <a:r>
              <a:rPr lang="it-IT" dirty="0" smtClean="0"/>
              <a:t>800 ore nelle due annualità) </a:t>
            </a:r>
          </a:p>
          <a:p>
            <a:pPr algn="just"/>
            <a:r>
              <a:rPr lang="it-IT" b="1" dirty="0">
                <a:solidFill>
                  <a:srgbClr val="0070C0"/>
                </a:solidFill>
              </a:rPr>
              <a:t>F</a:t>
            </a:r>
            <a:r>
              <a:rPr lang="it-IT" b="1" dirty="0" smtClean="0">
                <a:solidFill>
                  <a:srgbClr val="0070C0"/>
                </a:solidFill>
              </a:rPr>
              <a:t>ormazione in alternanza e lavorando con contratto di apprendistato</a:t>
            </a:r>
            <a:r>
              <a:rPr lang="it-IT" dirty="0" smtClean="0"/>
              <a:t>. </a:t>
            </a:r>
          </a:p>
          <a:p>
            <a:pPr algn="just"/>
            <a:r>
              <a:rPr lang="it-IT" b="1" dirty="0" smtClean="0">
                <a:solidFill>
                  <a:srgbClr val="0070C0"/>
                </a:solidFill>
              </a:rPr>
              <a:t>Supporto</a:t>
            </a:r>
            <a:r>
              <a:rPr lang="it-IT" dirty="0" smtClean="0"/>
              <a:t> all’</a:t>
            </a:r>
            <a:r>
              <a:rPr lang="it-IT" b="1" dirty="0" smtClean="0">
                <a:solidFill>
                  <a:srgbClr val="0070C0"/>
                </a:solidFill>
              </a:rPr>
              <a:t>inserimento al lavoro </a:t>
            </a:r>
            <a:r>
              <a:rPr lang="it-IT" dirty="0" smtClean="0"/>
              <a:t>o nei </a:t>
            </a:r>
            <a:r>
              <a:rPr lang="it-IT" b="1" dirty="0" smtClean="0">
                <a:solidFill>
                  <a:srgbClr val="0070C0"/>
                </a:solidFill>
              </a:rPr>
              <a:t>progetti di autoimprenditorialità</a:t>
            </a:r>
            <a:r>
              <a:rPr lang="it-IT" dirty="0" smtClean="0">
                <a:solidFill>
                  <a:schemeClr val="tx1"/>
                </a:solidFill>
              </a:rPr>
              <a:t>.</a:t>
            </a:r>
            <a:endParaRPr lang="it-IT" dirty="0">
              <a:solidFill>
                <a:schemeClr val="tx1"/>
              </a:solidFill>
            </a:endParaRPr>
          </a:p>
        </p:txBody>
      </p:sp>
      <p:sp>
        <p:nvSpPr>
          <p:cNvPr id="3" name="Titolo 2"/>
          <p:cNvSpPr>
            <a:spLocks noGrp="1"/>
          </p:cNvSpPr>
          <p:nvPr>
            <p:ph type="title"/>
          </p:nvPr>
        </p:nvSpPr>
        <p:spPr/>
        <p:txBody>
          <a:bodyPr/>
          <a:lstStyle/>
          <a:p>
            <a:pPr algn="l"/>
            <a:r>
              <a:rPr lang="it-IT" b="1" dirty="0" smtClean="0"/>
              <a:t>L’approccio metodologico ITS</a:t>
            </a:r>
            <a:endParaRPr lang="it-IT"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22</a:t>
            </a:fld>
            <a:endParaRPr lang="it-IT"/>
          </a:p>
        </p:txBody>
      </p:sp>
    </p:spTree>
    <p:extLst>
      <p:ext uri="{BB962C8B-B14F-4D97-AF65-F5344CB8AC3E}">
        <p14:creationId xmlns:p14="http://schemas.microsoft.com/office/powerpoint/2010/main" val="22464597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a:bodyPr>
          <a:lstStyle/>
          <a:p>
            <a:pPr algn="l"/>
            <a:r>
              <a:rPr lang="it-IT" b="1" dirty="0" smtClean="0"/>
              <a:t>Una didattica coinvolgente</a:t>
            </a:r>
            <a:endParaRPr lang="it-IT" b="1" dirty="0"/>
          </a:p>
        </p:txBody>
      </p:sp>
      <p:pic>
        <p:nvPicPr>
          <p:cNvPr id="4" name="Segnaposto contenuto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21146262">
            <a:off x="365033" y="4309184"/>
            <a:ext cx="2836805" cy="2127282"/>
          </a:xfrm>
          <a:prstGeom prst="rect">
            <a:avLst/>
          </a:prstGeom>
        </p:spPr>
      </p:pic>
      <p:pic>
        <p:nvPicPr>
          <p:cNvPr id="5" name="Immagin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26358">
            <a:off x="367553" y="2518772"/>
            <a:ext cx="4231341" cy="1845026"/>
          </a:xfrm>
          <a:prstGeom prst="rect">
            <a:avLst/>
          </a:prstGeom>
        </p:spPr>
      </p:pic>
      <p:pic>
        <p:nvPicPr>
          <p:cNvPr id="6" name="Immagin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70200">
            <a:off x="4571999" y="2658288"/>
            <a:ext cx="4213412" cy="1821037"/>
          </a:xfrm>
          <a:prstGeom prst="rect">
            <a:avLst/>
          </a:prstGeom>
        </p:spPr>
      </p:pic>
      <p:pic>
        <p:nvPicPr>
          <p:cNvPr id="7" name="Immagin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684932">
            <a:off x="5717099" y="4081871"/>
            <a:ext cx="2957623" cy="2469820"/>
          </a:xfrm>
          <a:prstGeom prst="rect">
            <a:avLst/>
          </a:prstGeom>
        </p:spPr>
      </p:pic>
      <p:pic>
        <p:nvPicPr>
          <p:cNvPr id="8" name="Immagin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83926">
            <a:off x="2880212" y="4137915"/>
            <a:ext cx="3174628" cy="2116418"/>
          </a:xfrm>
          <a:prstGeom prst="rect">
            <a:avLst/>
          </a:prstGeom>
        </p:spPr>
      </p:pic>
      <p:sp>
        <p:nvSpPr>
          <p:cNvPr id="9" name="Segnaposto numero diapositiva 8"/>
          <p:cNvSpPr>
            <a:spLocks noGrp="1"/>
          </p:cNvSpPr>
          <p:nvPr>
            <p:ph type="sldNum" sz="quarter" idx="12"/>
          </p:nvPr>
        </p:nvSpPr>
        <p:spPr/>
        <p:txBody>
          <a:bodyPr/>
          <a:lstStyle/>
          <a:p>
            <a:fld id="{DBF8C6C4-1D93-4229-BF58-10A526F636C8}" type="slidenum">
              <a:rPr lang="it-IT" smtClean="0"/>
              <a:t>23</a:t>
            </a:fld>
            <a:endParaRPr lang="it-IT"/>
          </a:p>
        </p:txBody>
      </p:sp>
    </p:spTree>
    <p:extLst>
      <p:ext uri="{BB962C8B-B14F-4D97-AF65-F5344CB8AC3E}">
        <p14:creationId xmlns:p14="http://schemas.microsoft.com/office/powerpoint/2010/main" val="25121050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33083" y="2675467"/>
            <a:ext cx="8641976" cy="3450696"/>
          </a:xfrm>
        </p:spPr>
        <p:txBody>
          <a:bodyPr>
            <a:normAutofit/>
          </a:bodyPr>
          <a:lstStyle/>
          <a:p>
            <a:pPr algn="just"/>
            <a:r>
              <a:rPr lang="it-IT" dirty="0" smtClean="0"/>
              <a:t>Il percorso può essere svolto in </a:t>
            </a:r>
            <a:r>
              <a:rPr lang="it-IT" b="1" dirty="0" smtClean="0">
                <a:solidFill>
                  <a:srgbClr val="0070C0"/>
                </a:solidFill>
              </a:rPr>
              <a:t>modalità alternanza </a:t>
            </a:r>
            <a:r>
              <a:rPr lang="it-IT" dirty="0" smtClean="0"/>
              <a:t>e/o in </a:t>
            </a:r>
            <a:r>
              <a:rPr lang="it-IT" b="1" dirty="0" smtClean="0">
                <a:solidFill>
                  <a:srgbClr val="0070C0"/>
                </a:solidFill>
              </a:rPr>
              <a:t>Apprendistato Alta Formazione</a:t>
            </a:r>
            <a:r>
              <a:rPr lang="it-IT" dirty="0" smtClean="0">
                <a:solidFill>
                  <a:srgbClr val="0070C0"/>
                </a:solidFill>
              </a:rPr>
              <a:t>.</a:t>
            </a:r>
          </a:p>
          <a:p>
            <a:pPr algn="just"/>
            <a:r>
              <a:rPr lang="it-IT" dirty="0" smtClean="0"/>
              <a:t>Miriamo a sviluppare </a:t>
            </a:r>
            <a:r>
              <a:rPr lang="it-IT" b="1" dirty="0" smtClean="0">
                <a:solidFill>
                  <a:srgbClr val="0070C0"/>
                </a:solidFill>
              </a:rPr>
              <a:t>con le imprese progetti personalizzati </a:t>
            </a:r>
            <a:r>
              <a:rPr lang="it-IT" dirty="0" smtClean="0"/>
              <a:t>di frequenza in aula e in azienda</a:t>
            </a:r>
          </a:p>
          <a:p>
            <a:pPr algn="just"/>
            <a:r>
              <a:rPr lang="it-IT" dirty="0" smtClean="0"/>
              <a:t>Concordati con gli allievi per il </a:t>
            </a:r>
            <a:r>
              <a:rPr lang="it-IT" b="1" dirty="0" smtClean="0">
                <a:solidFill>
                  <a:srgbClr val="0070C0"/>
                </a:solidFill>
              </a:rPr>
              <a:t>conseguimento di tutte le competenze </a:t>
            </a:r>
            <a:r>
              <a:rPr lang="it-IT" dirty="0" smtClean="0">
                <a:solidFill>
                  <a:schemeClr val="tx1"/>
                </a:solidFill>
              </a:rPr>
              <a:t>del corso.</a:t>
            </a:r>
          </a:p>
          <a:p>
            <a:pPr algn="just"/>
            <a:r>
              <a:rPr lang="it-IT" dirty="0" smtClean="0"/>
              <a:t>Ciò consente di conseguire il Diploma finale </a:t>
            </a:r>
            <a:r>
              <a:rPr lang="it-IT" b="1" dirty="0" smtClean="0">
                <a:solidFill>
                  <a:srgbClr val="0070C0"/>
                </a:solidFill>
              </a:rPr>
              <a:t>impostando</a:t>
            </a:r>
            <a:r>
              <a:rPr lang="it-IT" dirty="0" smtClean="0"/>
              <a:t> e </a:t>
            </a:r>
            <a:r>
              <a:rPr lang="it-IT" b="1" dirty="0" smtClean="0">
                <a:solidFill>
                  <a:srgbClr val="0070C0"/>
                </a:solidFill>
              </a:rPr>
              <a:t>riconoscendo a fini formativi l’attività lavorativa</a:t>
            </a:r>
            <a:r>
              <a:rPr lang="it-IT" dirty="0" smtClean="0"/>
              <a:t>.</a:t>
            </a:r>
            <a:endParaRPr lang="it-IT" dirty="0"/>
          </a:p>
        </p:txBody>
      </p:sp>
      <p:sp>
        <p:nvSpPr>
          <p:cNvPr id="3" name="Titolo 2"/>
          <p:cNvSpPr>
            <a:spLocks noGrp="1"/>
          </p:cNvSpPr>
          <p:nvPr>
            <p:ph type="title"/>
          </p:nvPr>
        </p:nvSpPr>
        <p:spPr/>
        <p:txBody>
          <a:bodyPr>
            <a:normAutofit fontScale="90000"/>
          </a:bodyPr>
          <a:lstStyle/>
          <a:p>
            <a:pPr algn="l"/>
            <a:r>
              <a:rPr lang="it-IT" b="1" dirty="0" smtClean="0"/>
              <a:t>Percorsi personalizzati per formarsi lavorando</a:t>
            </a:r>
            <a:endParaRPr lang="it-IT"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24</a:t>
            </a:fld>
            <a:endParaRPr lang="it-IT"/>
          </a:p>
        </p:txBody>
      </p:sp>
    </p:spTree>
    <p:extLst>
      <p:ext uri="{BB962C8B-B14F-4D97-AF65-F5344CB8AC3E}">
        <p14:creationId xmlns:p14="http://schemas.microsoft.com/office/powerpoint/2010/main" val="26090319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32012" y="2675467"/>
            <a:ext cx="8707271" cy="3766276"/>
          </a:xfrm>
        </p:spPr>
        <p:txBody>
          <a:bodyPr>
            <a:normAutofit fontScale="85000" lnSpcReduction="20000"/>
          </a:bodyPr>
          <a:lstStyle/>
          <a:p>
            <a:r>
              <a:rPr lang="it-IT" dirty="0"/>
              <a:t>SARA </a:t>
            </a:r>
            <a:r>
              <a:rPr lang="it-IT" dirty="0" smtClean="0"/>
              <a:t>MASIH ABDEL, </a:t>
            </a:r>
            <a:r>
              <a:rPr lang="it-IT" dirty="0">
                <a:solidFill>
                  <a:srgbClr val="0070C0"/>
                </a:solidFill>
              </a:rPr>
              <a:t>EXECUTIVE MANAGER HOTEL MILANO </a:t>
            </a:r>
            <a:r>
              <a:rPr lang="it-IT" dirty="0" smtClean="0">
                <a:solidFill>
                  <a:srgbClr val="0070C0"/>
                </a:solidFill>
              </a:rPr>
              <a:t>SCALA</a:t>
            </a:r>
          </a:p>
          <a:p>
            <a:r>
              <a:rPr lang="it-IT" dirty="0"/>
              <a:t>MICHELE </a:t>
            </a:r>
            <a:r>
              <a:rPr lang="it-IT" dirty="0" smtClean="0"/>
              <a:t>MONDOLFO, </a:t>
            </a:r>
            <a:r>
              <a:rPr lang="it-IT" dirty="0" smtClean="0">
                <a:solidFill>
                  <a:srgbClr val="0070C0"/>
                </a:solidFill>
              </a:rPr>
              <a:t>TITOLARE </a:t>
            </a:r>
            <a:r>
              <a:rPr lang="it-IT" dirty="0">
                <a:solidFill>
                  <a:srgbClr val="0070C0"/>
                </a:solidFill>
              </a:rPr>
              <a:t>E DIRETTORE INCOMING </a:t>
            </a:r>
            <a:r>
              <a:rPr lang="it-IT" dirty="0" smtClean="0">
                <a:solidFill>
                  <a:srgbClr val="0070C0"/>
                </a:solidFill>
              </a:rPr>
              <a:t>PARTENRS</a:t>
            </a:r>
          </a:p>
          <a:p>
            <a:r>
              <a:rPr lang="it-IT" dirty="0" smtClean="0"/>
              <a:t>STEFANO PICARELLI</a:t>
            </a:r>
            <a:r>
              <a:rPr lang="it-IT" dirty="0"/>
              <a:t>, </a:t>
            </a:r>
            <a:r>
              <a:rPr lang="it-IT" dirty="0">
                <a:solidFill>
                  <a:srgbClr val="0070C0"/>
                </a:solidFill>
              </a:rPr>
              <a:t>DIRETTORE </a:t>
            </a:r>
            <a:r>
              <a:rPr lang="en-US" dirty="0" smtClean="0">
                <a:solidFill>
                  <a:srgbClr val="0070C0"/>
                </a:solidFill>
              </a:rPr>
              <a:t>HOTEL </a:t>
            </a:r>
            <a:r>
              <a:rPr lang="en-US" dirty="0">
                <a:solidFill>
                  <a:srgbClr val="0070C0"/>
                </a:solidFill>
              </a:rPr>
              <a:t>BEST WESTERN ANTARES </a:t>
            </a:r>
            <a:r>
              <a:rPr lang="en-US" dirty="0" smtClean="0">
                <a:solidFill>
                  <a:srgbClr val="0070C0"/>
                </a:solidFill>
              </a:rPr>
              <a:t>CONCORDE</a:t>
            </a:r>
          </a:p>
          <a:p>
            <a:r>
              <a:rPr lang="en-US" dirty="0" smtClean="0"/>
              <a:t>SALVATORE FORTUNATO, </a:t>
            </a:r>
            <a:r>
              <a:rPr lang="en-US" dirty="0" smtClean="0">
                <a:solidFill>
                  <a:srgbClr val="0070C0"/>
                </a:solidFill>
              </a:rPr>
              <a:t>REVENUE MANAGER LARIO HOTELS</a:t>
            </a:r>
          </a:p>
          <a:p>
            <a:r>
              <a:rPr lang="en-US" dirty="0"/>
              <a:t>MASSIMILIANO MORETTI, </a:t>
            </a:r>
            <a:r>
              <a:rPr lang="en-US" dirty="0">
                <a:solidFill>
                  <a:srgbClr val="0070C0"/>
                </a:solidFill>
              </a:rPr>
              <a:t>DIRETTORE HOTEL FOUR POINTS BY </a:t>
            </a:r>
            <a:r>
              <a:rPr lang="en-US" dirty="0" smtClean="0">
                <a:solidFill>
                  <a:srgbClr val="0070C0"/>
                </a:solidFill>
              </a:rPr>
              <a:t>SHERATON</a:t>
            </a:r>
          </a:p>
          <a:p>
            <a:r>
              <a:rPr lang="en-US" dirty="0" smtClean="0"/>
              <a:t>GIOVANNI BORRIELLO, </a:t>
            </a:r>
            <a:r>
              <a:rPr lang="en-US" dirty="0" smtClean="0">
                <a:solidFill>
                  <a:srgbClr val="0070C0"/>
                </a:solidFill>
              </a:rPr>
              <a:t>DIRETTORE HPOINT</a:t>
            </a:r>
          </a:p>
          <a:p>
            <a:r>
              <a:rPr lang="en-US" dirty="0" smtClean="0"/>
              <a:t>MARTA MERLINI, </a:t>
            </a:r>
            <a:r>
              <a:rPr lang="en-US" dirty="0" smtClean="0">
                <a:solidFill>
                  <a:srgbClr val="0070C0"/>
                </a:solidFill>
              </a:rPr>
              <a:t>WEDDING PLANER TITOLARE CASCINA BOSCACCIO</a:t>
            </a:r>
          </a:p>
          <a:p>
            <a:r>
              <a:rPr lang="en-US" dirty="0" smtClean="0"/>
              <a:t>BARBARA SIMONETTI, </a:t>
            </a:r>
            <a:r>
              <a:rPr lang="en-US" dirty="0" smtClean="0">
                <a:solidFill>
                  <a:srgbClr val="0070C0"/>
                </a:solidFill>
              </a:rPr>
              <a:t>DIRETTORE ACCADEMIA OLISTICA DOLCE ARMONIA</a:t>
            </a:r>
          </a:p>
          <a:p>
            <a:r>
              <a:rPr lang="it-IT" dirty="0" smtClean="0"/>
              <a:t>MARINA CERISIER</a:t>
            </a:r>
            <a:r>
              <a:rPr lang="it-IT" dirty="0"/>
              <a:t>, </a:t>
            </a:r>
            <a:r>
              <a:rPr lang="it-IT" dirty="0">
                <a:solidFill>
                  <a:srgbClr val="0070C0"/>
                </a:solidFill>
              </a:rPr>
              <a:t>EXECUTIVE </a:t>
            </a:r>
            <a:r>
              <a:rPr lang="it-IT" dirty="0" smtClean="0">
                <a:solidFill>
                  <a:srgbClr val="0070C0"/>
                </a:solidFill>
              </a:rPr>
              <a:t>HOUSEKEEPER HOTEL </a:t>
            </a:r>
            <a:r>
              <a:rPr lang="it-IT" dirty="0">
                <a:solidFill>
                  <a:srgbClr val="0070C0"/>
                </a:solidFill>
              </a:rPr>
              <a:t>MELIA </a:t>
            </a:r>
            <a:r>
              <a:rPr lang="it-IT" dirty="0" smtClean="0">
                <a:solidFill>
                  <a:srgbClr val="0070C0"/>
                </a:solidFill>
              </a:rPr>
              <a:t>MASACCIO</a:t>
            </a:r>
          </a:p>
          <a:p>
            <a:r>
              <a:rPr lang="it-IT" dirty="0" smtClean="0"/>
              <a:t>GIOVANNI DALLA BONA, </a:t>
            </a:r>
            <a:r>
              <a:rPr lang="it-IT" dirty="0" smtClean="0">
                <a:solidFill>
                  <a:srgbClr val="0070C0"/>
                </a:solidFill>
              </a:rPr>
              <a:t>CONSULENTE DIGITAL MARKETING</a:t>
            </a:r>
          </a:p>
          <a:p>
            <a:r>
              <a:rPr lang="it-IT" dirty="0" smtClean="0"/>
              <a:t>LUCA SANTAGOSTINI, </a:t>
            </a:r>
            <a:r>
              <a:rPr lang="it-IT" dirty="0" smtClean="0">
                <a:solidFill>
                  <a:srgbClr val="0070C0"/>
                </a:solidFill>
              </a:rPr>
              <a:t>CONSULENTE SICUREZZA</a:t>
            </a:r>
            <a:endParaRPr lang="it-IT" dirty="0">
              <a:solidFill>
                <a:srgbClr val="0070C0"/>
              </a:solidFill>
            </a:endParaRPr>
          </a:p>
          <a:p>
            <a:endParaRPr lang="it-IT" dirty="0"/>
          </a:p>
        </p:txBody>
      </p:sp>
      <p:sp>
        <p:nvSpPr>
          <p:cNvPr id="3" name="Titolo 2"/>
          <p:cNvSpPr>
            <a:spLocks noGrp="1"/>
          </p:cNvSpPr>
          <p:nvPr>
            <p:ph type="title"/>
          </p:nvPr>
        </p:nvSpPr>
        <p:spPr/>
        <p:txBody>
          <a:bodyPr>
            <a:normAutofit fontScale="90000"/>
          </a:bodyPr>
          <a:lstStyle/>
          <a:p>
            <a:pPr algn="l"/>
            <a:r>
              <a:rPr lang="it-IT" b="1" dirty="0"/>
              <a:t>L’azienda nella didattica, </a:t>
            </a:r>
            <a:br>
              <a:rPr lang="it-IT" b="1" dirty="0"/>
            </a:br>
            <a:r>
              <a:rPr lang="it-IT" b="1" dirty="0"/>
              <a:t>qualche esempio</a:t>
            </a:r>
          </a:p>
        </p:txBody>
      </p:sp>
      <p:sp>
        <p:nvSpPr>
          <p:cNvPr id="5" name="Segnaposto numero diapositiva 4"/>
          <p:cNvSpPr>
            <a:spLocks noGrp="1"/>
          </p:cNvSpPr>
          <p:nvPr>
            <p:ph type="sldNum" sz="quarter" idx="12"/>
          </p:nvPr>
        </p:nvSpPr>
        <p:spPr/>
        <p:txBody>
          <a:bodyPr/>
          <a:lstStyle/>
          <a:p>
            <a:fld id="{DBF8C6C4-1D93-4229-BF58-10A526F636C8}" type="slidenum">
              <a:rPr lang="it-IT" smtClean="0"/>
              <a:t>25</a:t>
            </a:fld>
            <a:endParaRPr lang="it-IT"/>
          </a:p>
        </p:txBody>
      </p:sp>
    </p:spTree>
    <p:extLst>
      <p:ext uri="{BB962C8B-B14F-4D97-AF65-F5344CB8AC3E}">
        <p14:creationId xmlns:p14="http://schemas.microsoft.com/office/powerpoint/2010/main" val="41615487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86603" y="2402006"/>
            <a:ext cx="8625385" cy="4148919"/>
          </a:xfrm>
        </p:spPr>
        <p:txBody>
          <a:bodyPr>
            <a:noAutofit/>
          </a:bodyPr>
          <a:lstStyle/>
          <a:p>
            <a:pPr marL="0" indent="0">
              <a:buNone/>
            </a:pPr>
            <a:r>
              <a:rPr lang="it-IT" sz="1600" b="1" dirty="0" smtClean="0"/>
              <a:t>Modulo  </a:t>
            </a:r>
            <a:r>
              <a:rPr lang="it-IT" sz="1600" b="1" dirty="0"/>
              <a:t>Gestione servizi ai </a:t>
            </a:r>
            <a:r>
              <a:rPr lang="it-IT" sz="1600" b="1" dirty="0" smtClean="0"/>
              <a:t>piani 60 ore</a:t>
            </a:r>
          </a:p>
          <a:p>
            <a:pPr marL="0" indent="0">
              <a:buNone/>
            </a:pPr>
            <a:r>
              <a:rPr lang="it-IT" sz="1600" b="1" dirty="0" smtClean="0">
                <a:solidFill>
                  <a:srgbClr val="0070C0"/>
                </a:solidFill>
              </a:rPr>
              <a:t>Hotel Crowne </a:t>
            </a:r>
            <a:r>
              <a:rPr lang="it-IT" sz="1600" b="1" dirty="0" err="1" smtClean="0">
                <a:solidFill>
                  <a:srgbClr val="0070C0"/>
                </a:solidFill>
              </a:rPr>
              <a:t>Plaza</a:t>
            </a:r>
            <a:r>
              <a:rPr lang="it-IT" sz="1600" b="1" dirty="0" smtClean="0">
                <a:solidFill>
                  <a:srgbClr val="0070C0"/>
                </a:solidFill>
              </a:rPr>
              <a:t> </a:t>
            </a:r>
            <a:r>
              <a:rPr lang="it-IT" sz="1600" b="1" dirty="0" smtClean="0"/>
              <a:t>(con </a:t>
            </a:r>
            <a:r>
              <a:rPr lang="it-IT" sz="1600" b="1" dirty="0" err="1" smtClean="0"/>
              <a:t>Vicent</a:t>
            </a:r>
            <a:r>
              <a:rPr lang="it-IT" sz="1600" b="1" dirty="0" smtClean="0"/>
              <a:t> Spaccapeli, amministratore delegato Hotel Volver) 8 ore</a:t>
            </a:r>
            <a:endParaRPr lang="it-IT" sz="1600" b="1" dirty="0"/>
          </a:p>
          <a:p>
            <a:pPr marL="0" indent="0">
              <a:buNone/>
            </a:pPr>
            <a:r>
              <a:rPr lang="it-IT" sz="1600" b="1" dirty="0" smtClean="0">
                <a:solidFill>
                  <a:srgbClr val="0070C0"/>
                </a:solidFill>
              </a:rPr>
              <a:t>Hotel </a:t>
            </a:r>
            <a:r>
              <a:rPr lang="it-IT" sz="1600" b="1" dirty="0">
                <a:solidFill>
                  <a:srgbClr val="0070C0"/>
                </a:solidFill>
              </a:rPr>
              <a:t>Melia Milano Masaccio </a:t>
            </a:r>
            <a:r>
              <a:rPr lang="it-IT" sz="1600" b="1" dirty="0"/>
              <a:t>(visita struttura e simulazione pratica del controllo delle camere) </a:t>
            </a:r>
            <a:r>
              <a:rPr lang="it-IT" sz="1600" b="1" dirty="0" smtClean="0"/>
              <a:t>con Capo Governante </a:t>
            </a:r>
            <a:r>
              <a:rPr lang="it-IT" sz="1600" b="1" dirty="0"/>
              <a:t>Marina </a:t>
            </a:r>
            <a:r>
              <a:rPr lang="it-IT" sz="1600" b="1" dirty="0" err="1" smtClean="0"/>
              <a:t>Cerisier</a:t>
            </a:r>
            <a:r>
              <a:rPr lang="it-IT" sz="1600" b="1" dirty="0" smtClean="0"/>
              <a:t> 7 ore</a:t>
            </a:r>
          </a:p>
          <a:p>
            <a:pPr marL="0" indent="0">
              <a:buNone/>
            </a:pPr>
            <a:r>
              <a:rPr lang="it-IT" sz="1600" b="1" dirty="0" smtClean="0">
                <a:solidFill>
                  <a:srgbClr val="0070C0"/>
                </a:solidFill>
              </a:rPr>
              <a:t>Hotel </a:t>
            </a:r>
            <a:r>
              <a:rPr lang="it-IT" sz="1600" b="1" dirty="0" err="1">
                <a:solidFill>
                  <a:srgbClr val="0070C0"/>
                </a:solidFill>
              </a:rPr>
              <a:t>Four</a:t>
            </a:r>
            <a:r>
              <a:rPr lang="it-IT" sz="1600" b="1" dirty="0">
                <a:solidFill>
                  <a:srgbClr val="0070C0"/>
                </a:solidFill>
              </a:rPr>
              <a:t> </a:t>
            </a:r>
            <a:r>
              <a:rPr lang="it-IT" sz="1600" b="1" dirty="0" err="1">
                <a:solidFill>
                  <a:srgbClr val="0070C0"/>
                </a:solidFill>
              </a:rPr>
              <a:t>Points</a:t>
            </a:r>
            <a:r>
              <a:rPr lang="it-IT" sz="1600" b="1" dirty="0">
                <a:solidFill>
                  <a:srgbClr val="0070C0"/>
                </a:solidFill>
              </a:rPr>
              <a:t> by </a:t>
            </a:r>
            <a:r>
              <a:rPr lang="it-IT" sz="1600" b="1" dirty="0" err="1">
                <a:solidFill>
                  <a:srgbClr val="0070C0"/>
                </a:solidFill>
              </a:rPr>
              <a:t>Sheraton</a:t>
            </a:r>
            <a:r>
              <a:rPr lang="it-IT" sz="1600" b="1" dirty="0"/>
              <a:t> con Direttore Massimiliano Moretti (quasi tutto il modulo in struttura</a:t>
            </a:r>
            <a:r>
              <a:rPr lang="it-IT" sz="1600" b="1" dirty="0" smtClean="0"/>
              <a:t>) 45 ore</a:t>
            </a:r>
            <a:endParaRPr lang="it-IT" sz="1600" b="1" dirty="0"/>
          </a:p>
          <a:p>
            <a:pPr marL="0" indent="0">
              <a:buNone/>
            </a:pPr>
            <a:endParaRPr lang="it-IT" sz="800" b="1" dirty="0"/>
          </a:p>
          <a:p>
            <a:pPr marL="0" indent="0">
              <a:buNone/>
            </a:pPr>
            <a:r>
              <a:rPr lang="it-IT" sz="1600" b="1" dirty="0" smtClean="0"/>
              <a:t>Modulo Front-office </a:t>
            </a:r>
            <a:r>
              <a:rPr lang="it-IT" sz="1600" b="1" dirty="0"/>
              <a:t>e </a:t>
            </a:r>
            <a:r>
              <a:rPr lang="it-IT" sz="1600" b="1" dirty="0" smtClean="0"/>
              <a:t>prenotazioni </a:t>
            </a:r>
            <a:endParaRPr lang="it-IT" sz="1600" b="1" dirty="0"/>
          </a:p>
          <a:p>
            <a:pPr marL="0" indent="0">
              <a:buNone/>
            </a:pPr>
            <a:r>
              <a:rPr lang="it-IT" sz="1600" b="1" dirty="0" smtClean="0">
                <a:solidFill>
                  <a:srgbClr val="0070C0"/>
                </a:solidFill>
              </a:rPr>
              <a:t>Hotel Concorde </a:t>
            </a:r>
            <a:r>
              <a:rPr lang="it-IT" sz="1600" b="1" dirty="0" smtClean="0"/>
              <a:t>con il Direttore Stefano Picarelli 6 ore</a:t>
            </a:r>
          </a:p>
          <a:p>
            <a:pPr marL="0" indent="0">
              <a:buNone/>
            </a:pPr>
            <a:r>
              <a:rPr lang="it-IT" sz="1600" b="1" dirty="0" smtClean="0">
                <a:solidFill>
                  <a:srgbClr val="0070C0"/>
                </a:solidFill>
              </a:rPr>
              <a:t>Hotel Dei Cavalieri </a:t>
            </a:r>
            <a:r>
              <a:rPr lang="it-IT" sz="1600" b="1" dirty="0" smtClean="0"/>
              <a:t>con la Direttrice sara Abdel 20 ore</a:t>
            </a:r>
            <a:endParaRPr lang="it-IT" sz="1600" b="1" dirty="0"/>
          </a:p>
          <a:p>
            <a:pPr marL="0" indent="0">
              <a:buNone/>
            </a:pPr>
            <a:endParaRPr lang="it-IT" sz="800" b="1" dirty="0"/>
          </a:p>
          <a:p>
            <a:pPr marL="0" indent="0">
              <a:buNone/>
            </a:pPr>
            <a:r>
              <a:rPr lang="it-IT" sz="1600" b="1" dirty="0" smtClean="0"/>
              <a:t>Modulo </a:t>
            </a:r>
            <a:r>
              <a:rPr lang="it-IT" sz="1600" b="1" dirty="0"/>
              <a:t>cultura (guide, city tour, attrazioni, divertimenti, ecc.) con Michele Mondolfo</a:t>
            </a:r>
          </a:p>
          <a:p>
            <a:pPr marL="0" indent="0">
              <a:buNone/>
            </a:pPr>
            <a:r>
              <a:rPr lang="it-IT" sz="1600" b="1" dirty="0" err="1" smtClean="0">
                <a:solidFill>
                  <a:srgbClr val="0070C0"/>
                </a:solidFill>
              </a:rPr>
              <a:t>Eventing</a:t>
            </a:r>
            <a:r>
              <a:rPr lang="it-IT" sz="1600" b="1" dirty="0" smtClean="0">
                <a:solidFill>
                  <a:srgbClr val="0070C0"/>
                </a:solidFill>
              </a:rPr>
              <a:t> Milan, Atm, Fidenza </a:t>
            </a:r>
            <a:r>
              <a:rPr lang="it-IT" sz="1600" b="1" dirty="0" err="1" smtClean="0">
                <a:solidFill>
                  <a:srgbClr val="0070C0"/>
                </a:solidFill>
              </a:rPr>
              <a:t>Village</a:t>
            </a:r>
            <a:r>
              <a:rPr lang="it-IT" sz="1600" b="1" dirty="0" smtClean="0">
                <a:solidFill>
                  <a:srgbClr val="0070C0"/>
                </a:solidFill>
              </a:rPr>
              <a:t> </a:t>
            </a:r>
            <a:r>
              <a:rPr lang="it-IT" sz="1600" dirty="0" smtClean="0">
                <a:solidFill>
                  <a:schemeClr val="tx1"/>
                </a:solidFill>
              </a:rPr>
              <a:t>28 ore</a:t>
            </a:r>
          </a:p>
        </p:txBody>
      </p:sp>
      <p:sp>
        <p:nvSpPr>
          <p:cNvPr id="3" name="Titolo 2"/>
          <p:cNvSpPr>
            <a:spLocks noGrp="1"/>
          </p:cNvSpPr>
          <p:nvPr>
            <p:ph type="title"/>
          </p:nvPr>
        </p:nvSpPr>
        <p:spPr/>
        <p:txBody>
          <a:bodyPr>
            <a:normAutofit fontScale="90000"/>
          </a:bodyPr>
          <a:lstStyle/>
          <a:p>
            <a:pPr algn="l"/>
            <a:r>
              <a:rPr lang="it-IT" b="1" dirty="0" smtClean="0"/>
              <a:t>La didattica in azienda, </a:t>
            </a:r>
            <a:br>
              <a:rPr lang="it-IT" b="1" dirty="0" smtClean="0"/>
            </a:br>
            <a:r>
              <a:rPr lang="it-IT" b="1" dirty="0" smtClean="0"/>
              <a:t>qualche </a:t>
            </a:r>
            <a:r>
              <a:rPr lang="it-IT" b="1" dirty="0"/>
              <a:t>esempio </a:t>
            </a:r>
            <a:r>
              <a:rPr lang="it-IT" b="1" dirty="0" smtClean="0"/>
              <a:t>#1</a:t>
            </a:r>
            <a:endParaRPr lang="it-IT"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26</a:t>
            </a:fld>
            <a:endParaRPr lang="it-IT"/>
          </a:p>
        </p:txBody>
      </p:sp>
    </p:spTree>
    <p:extLst>
      <p:ext uri="{BB962C8B-B14F-4D97-AF65-F5344CB8AC3E}">
        <p14:creationId xmlns:p14="http://schemas.microsoft.com/office/powerpoint/2010/main" val="24561289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72956" y="2320120"/>
            <a:ext cx="8625385" cy="4162567"/>
          </a:xfrm>
        </p:spPr>
        <p:txBody>
          <a:bodyPr>
            <a:noAutofit/>
          </a:bodyPr>
          <a:lstStyle/>
          <a:p>
            <a:pPr marL="0" indent="0" algn="just">
              <a:buNone/>
            </a:pPr>
            <a:r>
              <a:rPr lang="it-IT" sz="1600" b="1" dirty="0" smtClean="0"/>
              <a:t>Modulo  SPA e benessere: una </a:t>
            </a:r>
            <a:r>
              <a:rPr lang="it-IT" sz="1600" b="1" dirty="0"/>
              <a:t>settimana di didattica </a:t>
            </a:r>
            <a:r>
              <a:rPr lang="it-IT" sz="1600" b="1" dirty="0" smtClean="0"/>
              <a:t>esperienziale, </a:t>
            </a:r>
            <a:r>
              <a:rPr lang="it-IT" sz="1600" b="1" dirty="0"/>
              <a:t>sperimentando direttamente tutti i servizi wellness che una struttura alberghiera con SPA e un centro termale possono offrire</a:t>
            </a:r>
            <a:r>
              <a:rPr lang="it-IT" sz="1600" b="1" dirty="0" smtClean="0"/>
              <a:t>. 36 ore</a:t>
            </a:r>
            <a:endParaRPr lang="it-IT" sz="1600" b="1" dirty="0"/>
          </a:p>
          <a:p>
            <a:pPr marL="0" indent="0" algn="just">
              <a:buNone/>
            </a:pPr>
            <a:endParaRPr lang="it-IT" sz="800" b="1" dirty="0"/>
          </a:p>
          <a:p>
            <a:pPr marL="0" indent="0" algn="just">
              <a:buNone/>
            </a:pPr>
            <a:r>
              <a:rPr lang="it-IT" sz="1600" b="1" dirty="0" err="1" smtClean="0">
                <a:solidFill>
                  <a:srgbClr val="0070C0"/>
                </a:solidFill>
              </a:rPr>
              <a:t>Grand</a:t>
            </a:r>
            <a:r>
              <a:rPr lang="it-IT" sz="1600" b="1" dirty="0" smtClean="0">
                <a:solidFill>
                  <a:srgbClr val="0070C0"/>
                </a:solidFill>
              </a:rPr>
              <a:t> </a:t>
            </a:r>
            <a:r>
              <a:rPr lang="it-IT" sz="1600" b="1" dirty="0">
                <a:solidFill>
                  <a:srgbClr val="0070C0"/>
                </a:solidFill>
              </a:rPr>
              <a:t>Hotel Nizza et </a:t>
            </a:r>
            <a:r>
              <a:rPr lang="it-IT" sz="1600" b="1" dirty="0" err="1">
                <a:solidFill>
                  <a:srgbClr val="0070C0"/>
                </a:solidFill>
              </a:rPr>
              <a:t>Suisse</a:t>
            </a:r>
            <a:r>
              <a:rPr lang="it-IT" sz="1600" b="1" dirty="0">
                <a:solidFill>
                  <a:srgbClr val="0070C0"/>
                </a:solidFill>
              </a:rPr>
              <a:t> di Montecatini </a:t>
            </a:r>
            <a:r>
              <a:rPr lang="it-IT" sz="1600" b="1" dirty="0"/>
              <a:t>a cura della docente Barbara </a:t>
            </a:r>
            <a:r>
              <a:rPr lang="it-IT" sz="1600" b="1" dirty="0" smtClean="0"/>
              <a:t>Simonetti</a:t>
            </a:r>
          </a:p>
          <a:p>
            <a:pPr marL="0" indent="0" algn="just">
              <a:buNone/>
            </a:pPr>
            <a:endParaRPr lang="it-IT" sz="800" b="1" dirty="0" smtClean="0"/>
          </a:p>
          <a:p>
            <a:pPr marL="0" indent="0" algn="just">
              <a:buNone/>
            </a:pPr>
            <a:r>
              <a:rPr lang="it-IT" sz="1600" b="1" dirty="0" smtClean="0">
                <a:solidFill>
                  <a:srgbClr val="0070C0"/>
                </a:solidFill>
              </a:rPr>
              <a:t>Grotta </a:t>
            </a:r>
            <a:r>
              <a:rPr lang="it-IT" sz="1600" b="1" dirty="0">
                <a:solidFill>
                  <a:srgbClr val="0070C0"/>
                </a:solidFill>
              </a:rPr>
              <a:t>Giusti </a:t>
            </a:r>
            <a:r>
              <a:rPr lang="it-IT" sz="1600" b="1" dirty="0" err="1">
                <a:solidFill>
                  <a:srgbClr val="0070C0"/>
                </a:solidFill>
              </a:rPr>
              <a:t>Resort</a:t>
            </a:r>
            <a:r>
              <a:rPr lang="it-IT" sz="1600" b="1" dirty="0"/>
              <a:t>, ancora con Barbara Simonetti e con un intervento del Direttore Generale di IHC Nicola Angelo </a:t>
            </a:r>
            <a:r>
              <a:rPr lang="it-IT" sz="1600" b="1" dirty="0" smtClean="0"/>
              <a:t>Fortunati</a:t>
            </a:r>
          </a:p>
          <a:p>
            <a:pPr marL="0" indent="0" algn="just">
              <a:buNone/>
            </a:pPr>
            <a:endParaRPr lang="it-IT" sz="800" b="1" dirty="0" smtClean="0"/>
          </a:p>
          <a:p>
            <a:pPr marL="0" indent="0" algn="just">
              <a:buNone/>
            </a:pPr>
            <a:r>
              <a:rPr lang="it-IT" sz="1600" b="1" dirty="0" smtClean="0">
                <a:solidFill>
                  <a:srgbClr val="0070C0"/>
                </a:solidFill>
              </a:rPr>
              <a:t>San </a:t>
            </a:r>
            <a:r>
              <a:rPr lang="it-IT" sz="1600" b="1" dirty="0">
                <a:solidFill>
                  <a:srgbClr val="0070C0"/>
                </a:solidFill>
              </a:rPr>
              <a:t>Giuliano Terme</a:t>
            </a:r>
            <a:r>
              <a:rPr lang="it-IT" sz="1600" b="1" dirty="0"/>
              <a:t> con Barbara Simonetti e con un intervento del Direttore sanitario Dott.sa Patrizia Chiti</a:t>
            </a:r>
            <a:r>
              <a:rPr lang="it-IT" sz="1600" b="1" dirty="0" smtClean="0"/>
              <a:t>.</a:t>
            </a:r>
          </a:p>
          <a:p>
            <a:pPr marL="0" indent="0" algn="just">
              <a:buNone/>
            </a:pPr>
            <a:endParaRPr lang="it-IT" sz="800" b="1" dirty="0"/>
          </a:p>
          <a:p>
            <a:pPr marL="0" indent="0" algn="just">
              <a:buNone/>
            </a:pPr>
            <a:r>
              <a:rPr lang="it-IT" sz="1600" b="1" dirty="0"/>
              <a:t>Presso il </a:t>
            </a:r>
            <a:r>
              <a:rPr lang="it-IT" sz="1600" b="1" dirty="0">
                <a:solidFill>
                  <a:srgbClr val="0070C0"/>
                </a:solidFill>
              </a:rPr>
              <a:t>Centro Olistico Le Vie del Benessere </a:t>
            </a:r>
            <a:r>
              <a:rPr lang="it-IT" sz="1600" b="1" dirty="0" err="1"/>
              <a:t>lecture</a:t>
            </a:r>
            <a:r>
              <a:rPr lang="it-IT" sz="1600" b="1" dirty="0"/>
              <a:t> e attività esperienziali con Barbara Simonetti e Genesio Di Martino, </a:t>
            </a:r>
            <a:r>
              <a:rPr lang="it-IT" sz="1600" b="1" dirty="0" smtClean="0"/>
              <a:t>con sperimentazione di una Serata </a:t>
            </a:r>
            <a:r>
              <a:rPr lang="it-IT" sz="1600" b="1" dirty="0"/>
              <a:t>Olistica Termale</a:t>
            </a:r>
            <a:r>
              <a:rPr lang="it-IT" sz="1600" b="1" dirty="0" smtClean="0"/>
              <a:t>.</a:t>
            </a:r>
          </a:p>
          <a:p>
            <a:pPr marL="0" indent="0" algn="just">
              <a:buNone/>
            </a:pPr>
            <a:endParaRPr lang="it-IT" sz="800" b="1" dirty="0"/>
          </a:p>
          <a:p>
            <a:pPr marL="0" indent="0" algn="just">
              <a:buNone/>
            </a:pPr>
            <a:r>
              <a:rPr lang="it-IT" sz="1600" b="1" dirty="0" smtClean="0"/>
              <a:t>Visita </a:t>
            </a:r>
            <a:r>
              <a:rPr lang="it-IT" sz="1600" b="1" dirty="0" smtClean="0">
                <a:solidFill>
                  <a:srgbClr val="0070C0"/>
                </a:solidFill>
              </a:rPr>
              <a:t>Agriturismo </a:t>
            </a:r>
            <a:r>
              <a:rPr lang="it-IT" sz="1600" b="1" dirty="0">
                <a:solidFill>
                  <a:srgbClr val="0070C0"/>
                </a:solidFill>
              </a:rPr>
              <a:t>“Amici del Colle” </a:t>
            </a:r>
            <a:r>
              <a:rPr lang="it-IT" sz="1600" b="1" dirty="0"/>
              <a:t>di Borgo a Buggiano, Pistoia.</a:t>
            </a:r>
            <a:endParaRPr lang="it-IT" sz="1600" b="1" dirty="0" smtClean="0"/>
          </a:p>
        </p:txBody>
      </p:sp>
      <p:sp>
        <p:nvSpPr>
          <p:cNvPr id="3" name="Titolo 2"/>
          <p:cNvSpPr>
            <a:spLocks noGrp="1"/>
          </p:cNvSpPr>
          <p:nvPr>
            <p:ph type="title"/>
          </p:nvPr>
        </p:nvSpPr>
        <p:spPr/>
        <p:txBody>
          <a:bodyPr>
            <a:normAutofit fontScale="90000"/>
          </a:bodyPr>
          <a:lstStyle/>
          <a:p>
            <a:pPr algn="l"/>
            <a:r>
              <a:rPr lang="it-IT" b="1" dirty="0" smtClean="0"/>
              <a:t>La didattica in azienda, </a:t>
            </a:r>
            <a:br>
              <a:rPr lang="it-IT" b="1" dirty="0" smtClean="0"/>
            </a:br>
            <a:r>
              <a:rPr lang="it-IT" b="1" dirty="0" smtClean="0"/>
              <a:t>qualche esempio #2</a:t>
            </a:r>
            <a:endParaRPr lang="it-IT"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27</a:t>
            </a:fld>
            <a:endParaRPr lang="it-IT"/>
          </a:p>
        </p:txBody>
      </p:sp>
    </p:spTree>
    <p:extLst>
      <p:ext uri="{BB962C8B-B14F-4D97-AF65-F5344CB8AC3E}">
        <p14:creationId xmlns:p14="http://schemas.microsoft.com/office/powerpoint/2010/main" val="25122575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fontScale="90000"/>
          </a:bodyPr>
          <a:lstStyle/>
          <a:p>
            <a:pPr algn="l"/>
            <a:r>
              <a:rPr lang="it-IT" dirty="0" smtClean="0"/>
              <a:t>Alcuni brand dell’</a:t>
            </a:r>
            <a:r>
              <a:rPr lang="it-IT" dirty="0" err="1" smtClean="0"/>
              <a:t>hotellerie</a:t>
            </a:r>
            <a:r>
              <a:rPr lang="it-IT" dirty="0" smtClean="0"/>
              <a:t> che partecipano alla formazione</a:t>
            </a:r>
            <a:endParaRPr lang="it-IT"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830902" y="2681008"/>
            <a:ext cx="1737511" cy="1743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190" y="2681008"/>
            <a:ext cx="1365250"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0326" y="2681008"/>
            <a:ext cx="2000250" cy="2036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7859" y="2681008"/>
            <a:ext cx="1816100" cy="1573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2228" y="5287402"/>
            <a:ext cx="242093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82041" y="4967520"/>
            <a:ext cx="2859088"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73109" y="4723607"/>
            <a:ext cx="2061304" cy="1432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egnaposto numero diapositiva 3"/>
          <p:cNvSpPr>
            <a:spLocks noGrp="1"/>
          </p:cNvSpPr>
          <p:nvPr>
            <p:ph type="sldNum" sz="quarter" idx="12"/>
          </p:nvPr>
        </p:nvSpPr>
        <p:spPr/>
        <p:txBody>
          <a:bodyPr/>
          <a:lstStyle/>
          <a:p>
            <a:fld id="{DBF8C6C4-1D93-4229-BF58-10A526F636C8}" type="slidenum">
              <a:rPr lang="it-IT" smtClean="0"/>
              <a:t>28</a:t>
            </a:fld>
            <a:endParaRPr lang="it-IT"/>
          </a:p>
        </p:txBody>
      </p:sp>
    </p:spTree>
    <p:extLst>
      <p:ext uri="{BB962C8B-B14F-4D97-AF65-F5344CB8AC3E}">
        <p14:creationId xmlns:p14="http://schemas.microsoft.com/office/powerpoint/2010/main" val="2929983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b="1" dirty="0" smtClean="0"/>
              <a:t>Alcune aziende sede di stage #1</a:t>
            </a:r>
            <a:endParaRPr lang="it-IT" b="1" dirty="0"/>
          </a:p>
        </p:txBody>
      </p:sp>
      <p:sp>
        <p:nvSpPr>
          <p:cNvPr id="3" name="Segnaposto contenuto 2"/>
          <p:cNvSpPr>
            <a:spLocks noGrp="1"/>
          </p:cNvSpPr>
          <p:nvPr>
            <p:ph sz="quarter" idx="13"/>
          </p:nvPr>
        </p:nvSpPr>
        <p:spPr>
          <a:xfrm>
            <a:off x="259307" y="1897039"/>
            <a:ext cx="4239540" cy="4790364"/>
          </a:xfrm>
        </p:spPr>
        <p:txBody>
          <a:bodyPr>
            <a:normAutofit fontScale="40000" lnSpcReduction="20000"/>
          </a:bodyPr>
          <a:lstStyle/>
          <a:p>
            <a:r>
              <a:rPr lang="it-IT" sz="4500" b="1" dirty="0"/>
              <a:t>CALA DI FALCO RESORT RESIDENCE CANNIGGIONE</a:t>
            </a:r>
          </a:p>
          <a:p>
            <a:r>
              <a:rPr lang="it-IT" sz="4500" b="1" dirty="0"/>
              <a:t>DA NOI IN RISTORANTE – MAGNA PARS MILANO</a:t>
            </a:r>
          </a:p>
          <a:p>
            <a:r>
              <a:rPr lang="it-IT" sz="4500" b="1" dirty="0"/>
              <a:t>HOTEL DE LA VILLE MONZA</a:t>
            </a:r>
          </a:p>
          <a:p>
            <a:r>
              <a:rPr lang="it-IT" sz="4500" b="1" dirty="0"/>
              <a:t>HOTEL DELPHINA CALA DI LEPRE PALAU (OT)</a:t>
            </a:r>
          </a:p>
          <a:p>
            <a:r>
              <a:rPr lang="it-IT" sz="4500" b="1" dirty="0"/>
              <a:t>PER CONTO DI HPOINT PRESSO HOTEL PARK HYATT MILANO</a:t>
            </a:r>
          </a:p>
          <a:p>
            <a:r>
              <a:rPr lang="it-IT" sz="4500" b="1" dirty="0"/>
              <a:t>CENTRO THALASSO &amp; SPA L’ELICRISIO c/o HOTEL MARINEDDA TRINITÀ D’AGULTU E VIGNOLA (OT)</a:t>
            </a:r>
          </a:p>
          <a:p>
            <a:r>
              <a:rPr lang="it-IT" sz="4500" b="1" dirty="0"/>
              <a:t>HPOINT PRESSO HOTEL BOSCOLO MILANO</a:t>
            </a:r>
          </a:p>
          <a:p>
            <a:r>
              <a:rPr lang="it-IT" sz="4500" b="1" dirty="0"/>
              <a:t>HOTEL MILANO SCALA MILANO</a:t>
            </a:r>
          </a:p>
          <a:p>
            <a:r>
              <a:rPr lang="it-IT" sz="4500" b="1" dirty="0"/>
              <a:t>HOTEL CROWNE PLAZA SAN DONATO MILANESE</a:t>
            </a:r>
          </a:p>
          <a:p>
            <a:r>
              <a:rPr lang="it-IT" sz="4500" b="1" dirty="0"/>
              <a:t>HOTEL STRAF MILANO</a:t>
            </a:r>
          </a:p>
          <a:p>
            <a:endParaRPr lang="it-IT" b="1" dirty="0"/>
          </a:p>
          <a:p>
            <a:endParaRPr lang="it-IT" dirty="0"/>
          </a:p>
        </p:txBody>
      </p:sp>
      <p:sp>
        <p:nvSpPr>
          <p:cNvPr id="4" name="Segnaposto contenuto 3"/>
          <p:cNvSpPr>
            <a:spLocks noGrp="1"/>
          </p:cNvSpPr>
          <p:nvPr>
            <p:ph sz="quarter" idx="14"/>
          </p:nvPr>
        </p:nvSpPr>
        <p:spPr>
          <a:xfrm>
            <a:off x="4645151" y="2679191"/>
            <a:ext cx="4225893" cy="4035507"/>
          </a:xfrm>
        </p:spPr>
        <p:txBody>
          <a:bodyPr>
            <a:normAutofit fontScale="85000" lnSpcReduction="20000"/>
          </a:bodyPr>
          <a:lstStyle/>
          <a:p>
            <a:r>
              <a:rPr lang="it-IT" sz="2100" b="1" dirty="0"/>
              <a:t>HOTEL BEST WESTERN ANTARES CONCORDE MILANO</a:t>
            </a:r>
          </a:p>
          <a:p>
            <a:r>
              <a:rPr lang="it-IT" sz="2100" b="1" dirty="0"/>
              <a:t>FERNANDO </a:t>
            </a:r>
            <a:r>
              <a:rPr lang="it-IT" sz="2100" b="1" dirty="0" err="1"/>
              <a:t>PRINCi</a:t>
            </a:r>
            <a:r>
              <a:rPr lang="it-IT" sz="2100" b="1" dirty="0"/>
              <a:t>,  LONDON</a:t>
            </a:r>
          </a:p>
          <a:p>
            <a:r>
              <a:rPr lang="it-IT" sz="2100" b="1" dirty="0"/>
              <a:t>HOTEL ROYAL THAI SPA SARNICO (BG)</a:t>
            </a:r>
          </a:p>
          <a:p>
            <a:r>
              <a:rPr lang="it-IT" sz="2100" b="1" dirty="0"/>
              <a:t>HOTEL HILTON MILANO</a:t>
            </a:r>
          </a:p>
          <a:p>
            <a:r>
              <a:rPr lang="it-IT" sz="2100" b="1" dirty="0"/>
              <a:t>HOTEL SAN MICHELE CELLE LIGURE</a:t>
            </a:r>
          </a:p>
          <a:p>
            <a:r>
              <a:rPr lang="it-IT" sz="2100" b="1" dirty="0"/>
              <a:t>HOTEL ME MILAN IL DUCA MILANO</a:t>
            </a:r>
          </a:p>
          <a:p>
            <a:r>
              <a:rPr lang="it-IT" sz="2100" b="1" dirty="0"/>
              <a:t>PER CONTO DI HPOINT PRESSO EXCELSIOR HOTEL GALLIA MILANO</a:t>
            </a:r>
          </a:p>
          <a:p>
            <a:r>
              <a:rPr lang="it-IT" sz="2100" b="1" dirty="0"/>
              <a:t>HOTEL MELIA’ MILANO</a:t>
            </a:r>
          </a:p>
          <a:p>
            <a:r>
              <a:rPr lang="it-IT" sz="2100" b="1" dirty="0"/>
              <a:t>HOTEL RAFFAELLO MILANO</a:t>
            </a:r>
          </a:p>
          <a:p>
            <a:r>
              <a:rPr lang="it-IT" sz="2100" b="1" dirty="0"/>
              <a:t>PER CONTO DI REAL TIME S.R.L. PRESSO GRAND HOTEL DI ALASSIO</a:t>
            </a:r>
          </a:p>
          <a:p>
            <a:r>
              <a:rPr lang="it-IT" sz="2100" b="1" dirty="0"/>
              <a:t>HILTON BRUSSELS CITY</a:t>
            </a:r>
          </a:p>
          <a:p>
            <a:endParaRPr lang="it-IT" dirty="0"/>
          </a:p>
        </p:txBody>
      </p:sp>
      <p:sp>
        <p:nvSpPr>
          <p:cNvPr id="6" name="Segnaposto numero diapositiva 5"/>
          <p:cNvSpPr>
            <a:spLocks noGrp="1"/>
          </p:cNvSpPr>
          <p:nvPr>
            <p:ph type="sldNum" sz="quarter" idx="12"/>
          </p:nvPr>
        </p:nvSpPr>
        <p:spPr/>
        <p:txBody>
          <a:bodyPr/>
          <a:lstStyle/>
          <a:p>
            <a:fld id="{DBF8C6C4-1D93-4229-BF58-10A526F636C8}" type="slidenum">
              <a:rPr lang="it-IT" smtClean="0"/>
              <a:t>29</a:t>
            </a:fld>
            <a:endParaRPr lang="it-IT"/>
          </a:p>
        </p:txBody>
      </p:sp>
    </p:spTree>
    <p:extLst>
      <p:ext uri="{BB962C8B-B14F-4D97-AF65-F5344CB8AC3E}">
        <p14:creationId xmlns:p14="http://schemas.microsoft.com/office/powerpoint/2010/main" val="3659942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2012" y="338328"/>
            <a:ext cx="8679976" cy="1252728"/>
          </a:xfrm>
        </p:spPr>
        <p:txBody>
          <a:bodyPr>
            <a:normAutofit/>
          </a:bodyPr>
          <a:lstStyle/>
          <a:p>
            <a:pPr algn="l"/>
            <a:r>
              <a:rPr lang="it-IT" b="1" dirty="0" smtClean="0">
                <a:cs typeface="Aharoni" panose="02010803020104030203" pitchFamily="2" charset="-79"/>
              </a:rPr>
              <a:t>C’era un ragazzo…</a:t>
            </a:r>
            <a:endParaRPr lang="it-IT" b="1" dirty="0">
              <a:cs typeface="Aharoni" panose="02010803020104030203" pitchFamily="2" charset="-79"/>
            </a:endParaRPr>
          </a:p>
        </p:txBody>
      </p:sp>
      <p:sp>
        <p:nvSpPr>
          <p:cNvPr id="3" name="Segnaposto contenuto 2"/>
          <p:cNvSpPr>
            <a:spLocks noGrp="1"/>
          </p:cNvSpPr>
          <p:nvPr>
            <p:ph idx="1"/>
          </p:nvPr>
        </p:nvSpPr>
        <p:spPr>
          <a:xfrm>
            <a:off x="313899" y="2674961"/>
            <a:ext cx="8516201" cy="3671247"/>
          </a:xfrm>
        </p:spPr>
        <p:txBody>
          <a:bodyPr>
            <a:normAutofit fontScale="77500" lnSpcReduction="20000"/>
          </a:bodyPr>
          <a:lstStyle/>
          <a:p>
            <a:pPr marL="0" indent="0">
              <a:buNone/>
            </a:pPr>
            <a:endParaRPr lang="it-IT" dirty="0" smtClean="0">
              <a:solidFill>
                <a:srgbClr val="FF0000"/>
              </a:solidFill>
              <a:latin typeface="Aharoni" panose="02010803020104030203" pitchFamily="2" charset="-79"/>
              <a:cs typeface="Aharoni" panose="02010803020104030203" pitchFamily="2" charset="-79"/>
            </a:endParaRPr>
          </a:p>
          <a:p>
            <a:pPr marL="0" indent="0" algn="just">
              <a:buNone/>
            </a:pPr>
            <a:r>
              <a:rPr lang="it-IT" sz="3400" b="1" dirty="0" smtClean="0">
                <a:solidFill>
                  <a:schemeClr val="tx1"/>
                </a:solidFill>
                <a:latin typeface="+mj-lt"/>
                <a:cs typeface="Aharoni" panose="02010803020104030203" pitchFamily="2" charset="-79"/>
              </a:rPr>
              <a:t>Leonardo</a:t>
            </a:r>
            <a:r>
              <a:rPr lang="it-IT" sz="3400" dirty="0" smtClean="0">
                <a:solidFill>
                  <a:schemeClr val="tx1"/>
                </a:solidFill>
                <a:latin typeface="+mj-lt"/>
                <a:cs typeface="Aharoni" panose="02010803020104030203" pitchFamily="2" charset="-79"/>
              </a:rPr>
              <a:t>, giovane talentuoso, </a:t>
            </a:r>
            <a:r>
              <a:rPr lang="it-IT" sz="3400" b="1" dirty="0" smtClean="0">
                <a:solidFill>
                  <a:schemeClr val="tx1"/>
                </a:solidFill>
                <a:latin typeface="+mj-lt"/>
                <a:cs typeface="Aharoni" panose="02010803020104030203" pitchFamily="2" charset="-79"/>
              </a:rPr>
              <a:t>vuole imparare un mestiere</a:t>
            </a:r>
            <a:r>
              <a:rPr lang="it-IT" sz="3400" dirty="0" smtClean="0">
                <a:solidFill>
                  <a:schemeClr val="tx1"/>
                </a:solidFill>
                <a:latin typeface="+mj-lt"/>
                <a:cs typeface="Aharoni" panose="02010803020104030203" pitchFamily="2" charset="-79"/>
              </a:rPr>
              <a:t>.</a:t>
            </a:r>
          </a:p>
          <a:p>
            <a:pPr marL="0" indent="0" algn="just">
              <a:buNone/>
            </a:pPr>
            <a:r>
              <a:rPr lang="it-IT" sz="3400" b="1" dirty="0" smtClean="0">
                <a:solidFill>
                  <a:schemeClr val="tx1"/>
                </a:solidFill>
                <a:latin typeface="+mj-lt"/>
                <a:cs typeface="Aharoni" panose="02010803020104030203" pitchFamily="2" charset="-79"/>
              </a:rPr>
              <a:t>Chiede ad Andrea</a:t>
            </a:r>
            <a:r>
              <a:rPr lang="it-IT" sz="3400" dirty="0" smtClean="0">
                <a:solidFill>
                  <a:schemeClr val="tx1"/>
                </a:solidFill>
                <a:latin typeface="+mj-lt"/>
                <a:cs typeface="Aharoni" panose="02010803020104030203" pitchFamily="2" charset="-79"/>
              </a:rPr>
              <a:t>, un grande nel suo campo, </a:t>
            </a:r>
            <a:r>
              <a:rPr lang="it-IT" sz="3400" b="1" dirty="0" smtClean="0">
                <a:solidFill>
                  <a:schemeClr val="tx1"/>
                </a:solidFill>
                <a:latin typeface="+mj-lt"/>
                <a:cs typeface="Aharoni" panose="02010803020104030203" pitchFamily="2" charset="-79"/>
              </a:rPr>
              <a:t>di insegnarglielo</a:t>
            </a:r>
            <a:r>
              <a:rPr lang="it-IT" sz="3400" dirty="0" smtClean="0">
                <a:solidFill>
                  <a:schemeClr val="tx1"/>
                </a:solidFill>
                <a:latin typeface="+mj-lt"/>
                <a:cs typeface="Aharoni" panose="02010803020104030203" pitchFamily="2" charset="-79"/>
              </a:rPr>
              <a:t>.</a:t>
            </a:r>
          </a:p>
          <a:p>
            <a:pPr marL="0" indent="0" algn="just">
              <a:buNone/>
            </a:pPr>
            <a:r>
              <a:rPr lang="it-IT" sz="3400" b="1" dirty="0" smtClean="0">
                <a:solidFill>
                  <a:schemeClr val="tx1"/>
                </a:solidFill>
                <a:latin typeface="+mj-lt"/>
                <a:cs typeface="Aharoni" panose="02010803020104030203" pitchFamily="2" charset="-79"/>
              </a:rPr>
              <a:t>Andrea</a:t>
            </a:r>
            <a:r>
              <a:rPr lang="it-IT" sz="3400" dirty="0" smtClean="0">
                <a:solidFill>
                  <a:schemeClr val="tx1"/>
                </a:solidFill>
                <a:latin typeface="+mj-lt"/>
                <a:cs typeface="Aharoni" panose="02010803020104030203" pitchFamily="2" charset="-79"/>
              </a:rPr>
              <a:t> ama il suo lavoro ed </a:t>
            </a:r>
            <a:r>
              <a:rPr lang="it-IT" sz="3400" b="1" dirty="0" smtClean="0">
                <a:solidFill>
                  <a:schemeClr val="tx1"/>
                </a:solidFill>
                <a:latin typeface="+mj-lt"/>
                <a:cs typeface="Aharoni" panose="02010803020104030203" pitchFamily="2" charset="-79"/>
              </a:rPr>
              <a:t>è generoso nel trasferire le sue competenze e la sua passione </a:t>
            </a:r>
            <a:r>
              <a:rPr lang="it-IT" sz="3400" dirty="0" smtClean="0">
                <a:solidFill>
                  <a:schemeClr val="tx1"/>
                </a:solidFill>
                <a:latin typeface="+mj-lt"/>
                <a:cs typeface="Aharoni" panose="02010803020104030203" pitchFamily="2" charset="-79"/>
              </a:rPr>
              <a:t>a Leonardo e agli altri ragazzi che lavorano con lui</a:t>
            </a:r>
            <a:r>
              <a:rPr lang="it-IT" sz="3400" dirty="0">
                <a:solidFill>
                  <a:schemeClr val="tx1"/>
                </a:solidFill>
                <a:latin typeface="+mj-lt"/>
                <a:cs typeface="Aharoni" panose="02010803020104030203" pitchFamily="2" charset="-79"/>
              </a:rPr>
              <a:t>: </a:t>
            </a:r>
            <a:r>
              <a:rPr lang="it-IT" sz="3400" dirty="0" smtClean="0">
                <a:solidFill>
                  <a:schemeClr val="tx1"/>
                </a:solidFill>
                <a:latin typeface="+mj-lt"/>
                <a:cs typeface="Aharoni" panose="02010803020104030203" pitchFamily="2" charset="-79"/>
              </a:rPr>
              <a:t>Sandro, Pietro, Domenico.</a:t>
            </a:r>
          </a:p>
          <a:p>
            <a:pPr marL="0" indent="0" algn="just">
              <a:buNone/>
            </a:pPr>
            <a:r>
              <a:rPr lang="it-IT" sz="3400" b="1" dirty="0" smtClean="0">
                <a:solidFill>
                  <a:schemeClr val="tx1"/>
                </a:solidFill>
                <a:latin typeface="+mj-lt"/>
                <a:cs typeface="Aharoni" panose="02010803020104030203" pitchFamily="2" charset="-79"/>
              </a:rPr>
              <a:t>I giovani collaboratori di Andrea sono talentuosi: terminato il loro apprendistato avvieranno una carriera di successo a livello internazionale</a:t>
            </a:r>
            <a:r>
              <a:rPr lang="it-IT" sz="3400" dirty="0" smtClean="0">
                <a:solidFill>
                  <a:schemeClr val="tx1"/>
                </a:solidFill>
                <a:latin typeface="+mj-lt"/>
                <a:cs typeface="Aharoni" panose="02010803020104030203" pitchFamily="2" charset="-79"/>
              </a:rPr>
              <a:t>.</a:t>
            </a:r>
          </a:p>
          <a:p>
            <a:pPr marL="0" indent="0" algn="just">
              <a:buNone/>
            </a:pPr>
            <a:endParaRPr lang="it-IT" sz="3400" dirty="0" smtClean="0">
              <a:solidFill>
                <a:schemeClr val="tx1"/>
              </a:solidFill>
              <a:latin typeface="+mj-lt"/>
              <a:cs typeface="Aharoni" panose="02010803020104030203" pitchFamily="2" charset="-79"/>
            </a:endParaRPr>
          </a:p>
          <a:p>
            <a:endParaRPr lang="it-IT" dirty="0"/>
          </a:p>
          <a:p>
            <a:endParaRPr lang="it-IT" dirty="0" smtClean="0"/>
          </a:p>
          <a:p>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3</a:t>
            </a:fld>
            <a:endParaRPr lang="it-IT"/>
          </a:p>
        </p:txBody>
      </p:sp>
    </p:spTree>
    <p:extLst>
      <p:ext uri="{BB962C8B-B14F-4D97-AF65-F5344CB8AC3E}">
        <p14:creationId xmlns:p14="http://schemas.microsoft.com/office/powerpoint/2010/main" val="3262390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b="1" dirty="0" smtClean="0"/>
              <a:t>Alcune aziende sede di stage #2</a:t>
            </a:r>
            <a:endParaRPr lang="it-IT" b="1" dirty="0"/>
          </a:p>
        </p:txBody>
      </p:sp>
      <p:sp>
        <p:nvSpPr>
          <p:cNvPr id="3" name="Segnaposto contenuto 2"/>
          <p:cNvSpPr>
            <a:spLocks noGrp="1"/>
          </p:cNvSpPr>
          <p:nvPr>
            <p:ph sz="quarter" idx="13"/>
          </p:nvPr>
        </p:nvSpPr>
        <p:spPr>
          <a:xfrm>
            <a:off x="259307" y="2197291"/>
            <a:ext cx="4239540" cy="4490112"/>
          </a:xfrm>
        </p:spPr>
        <p:txBody>
          <a:bodyPr>
            <a:normAutofit fontScale="47500" lnSpcReduction="20000"/>
          </a:bodyPr>
          <a:lstStyle/>
          <a:p>
            <a:r>
              <a:rPr lang="it-IT" sz="4000" b="1" dirty="0"/>
              <a:t>HOTEL OSTELLO BELLO </a:t>
            </a:r>
            <a:r>
              <a:rPr lang="it-IT" sz="4000" b="1" dirty="0" smtClean="0"/>
              <a:t>GRANDE</a:t>
            </a:r>
          </a:p>
          <a:p>
            <a:r>
              <a:rPr lang="it-IT" sz="4000" b="1" dirty="0"/>
              <a:t>FOUR SEASONS HOTEL </a:t>
            </a:r>
            <a:r>
              <a:rPr lang="it-IT" sz="4000" b="1" dirty="0" smtClean="0"/>
              <a:t>MILAN</a:t>
            </a:r>
          </a:p>
          <a:p>
            <a:r>
              <a:rPr lang="it-IT" sz="4000" b="1" dirty="0" smtClean="0"/>
              <a:t>MANDARIN </a:t>
            </a:r>
            <a:r>
              <a:rPr lang="it-IT" sz="4000" b="1" dirty="0"/>
              <a:t>ORIENTAL HOTEL </a:t>
            </a:r>
            <a:r>
              <a:rPr lang="it-IT" sz="4000" b="1" dirty="0" smtClean="0"/>
              <a:t>MILAN</a:t>
            </a:r>
          </a:p>
          <a:p>
            <a:r>
              <a:rPr lang="en-US" sz="4000" b="1" dirty="0"/>
              <a:t>HOTEL HOLIDAY INN EXPRESS </a:t>
            </a:r>
            <a:r>
              <a:rPr lang="en-US" sz="4000" b="1" dirty="0" smtClean="0"/>
              <a:t>MILAN</a:t>
            </a:r>
          </a:p>
          <a:p>
            <a:r>
              <a:rPr lang="it-IT" sz="4000" b="1" dirty="0"/>
              <a:t>HOTEL MILTON </a:t>
            </a:r>
            <a:r>
              <a:rPr lang="it-IT" sz="4000" b="1" dirty="0" smtClean="0"/>
              <a:t>MILANO</a:t>
            </a:r>
          </a:p>
          <a:p>
            <a:r>
              <a:rPr lang="en-US" sz="4000" b="1" dirty="0"/>
              <a:t>HOTEL FOUR PONTS MILAN </a:t>
            </a:r>
            <a:r>
              <a:rPr lang="en-US" sz="4000" b="1" dirty="0" smtClean="0"/>
              <a:t>CENTER</a:t>
            </a:r>
          </a:p>
          <a:p>
            <a:r>
              <a:rPr lang="it-IT" sz="4000" b="1" dirty="0" smtClean="0"/>
              <a:t>HOTEL </a:t>
            </a:r>
            <a:r>
              <a:rPr lang="it-IT" sz="4000" b="1" dirty="0"/>
              <a:t>MILANO SCALA MILANO</a:t>
            </a:r>
          </a:p>
          <a:p>
            <a:r>
              <a:rPr lang="it-IT" sz="4000" b="1" dirty="0"/>
              <a:t>HOTEL CROWNE PLAZA SAN DONATO MILANESE</a:t>
            </a:r>
          </a:p>
          <a:p>
            <a:r>
              <a:rPr lang="it-IT" sz="4000" b="1" dirty="0"/>
              <a:t>HOTEL STRAF MILANO</a:t>
            </a:r>
          </a:p>
          <a:p>
            <a:endParaRPr lang="it-IT" dirty="0"/>
          </a:p>
          <a:p>
            <a:endParaRPr lang="it-IT" dirty="0"/>
          </a:p>
        </p:txBody>
      </p:sp>
      <p:sp>
        <p:nvSpPr>
          <p:cNvPr id="4" name="Segnaposto contenuto 3"/>
          <p:cNvSpPr>
            <a:spLocks noGrp="1"/>
          </p:cNvSpPr>
          <p:nvPr>
            <p:ph sz="quarter" idx="14"/>
          </p:nvPr>
        </p:nvSpPr>
        <p:spPr>
          <a:xfrm>
            <a:off x="4645151" y="2679191"/>
            <a:ext cx="4225893" cy="4035507"/>
          </a:xfrm>
        </p:spPr>
        <p:txBody>
          <a:bodyPr>
            <a:normAutofit/>
          </a:bodyPr>
          <a:lstStyle/>
          <a:p>
            <a:r>
              <a:rPr lang="it-IT" b="1" dirty="0" err="1" smtClean="0"/>
              <a:t>Starhotel</a:t>
            </a:r>
            <a:r>
              <a:rPr lang="it-IT" b="1" dirty="0" smtClean="0"/>
              <a:t> (convenzione quadro) </a:t>
            </a:r>
            <a:r>
              <a:rPr lang="it-IT" b="1" dirty="0" err="1" smtClean="0"/>
              <a:t>Rosagrand</a:t>
            </a:r>
            <a:r>
              <a:rPr lang="it-IT" b="1" dirty="0" smtClean="0"/>
              <a:t> Milano</a:t>
            </a:r>
          </a:p>
          <a:p>
            <a:r>
              <a:rPr lang="it-IT" b="1" dirty="0" smtClean="0"/>
              <a:t>IH </a:t>
            </a:r>
            <a:r>
              <a:rPr lang="it-IT" b="1" dirty="0"/>
              <a:t>H</a:t>
            </a:r>
            <a:r>
              <a:rPr lang="it-IT" b="1" dirty="0" smtClean="0"/>
              <a:t>otel Milano Puccini</a:t>
            </a:r>
          </a:p>
          <a:p>
            <a:r>
              <a:rPr lang="it-IT" b="1" dirty="0" smtClean="0"/>
              <a:t>IH Hotel Milano Watt</a:t>
            </a:r>
          </a:p>
          <a:p>
            <a:r>
              <a:rPr lang="it-IT" b="1" dirty="0" smtClean="0"/>
              <a:t>IH Hotel Milano Lorenteggio</a:t>
            </a:r>
          </a:p>
          <a:p>
            <a:r>
              <a:rPr lang="it-IT" b="1" dirty="0" err="1" smtClean="0"/>
              <a:t>Roommate</a:t>
            </a:r>
            <a:r>
              <a:rPr lang="it-IT" b="1" dirty="0" smtClean="0"/>
              <a:t> Giulia Milano</a:t>
            </a:r>
            <a:endParaRPr lang="it-IT" b="1" dirty="0"/>
          </a:p>
        </p:txBody>
      </p:sp>
      <p:sp>
        <p:nvSpPr>
          <p:cNvPr id="6" name="Segnaposto numero diapositiva 5"/>
          <p:cNvSpPr>
            <a:spLocks noGrp="1"/>
          </p:cNvSpPr>
          <p:nvPr>
            <p:ph type="sldNum" sz="quarter" idx="12"/>
          </p:nvPr>
        </p:nvSpPr>
        <p:spPr/>
        <p:txBody>
          <a:bodyPr/>
          <a:lstStyle/>
          <a:p>
            <a:fld id="{DBF8C6C4-1D93-4229-BF58-10A526F636C8}" type="slidenum">
              <a:rPr lang="it-IT" smtClean="0"/>
              <a:t>30</a:t>
            </a:fld>
            <a:endParaRPr lang="it-IT"/>
          </a:p>
        </p:txBody>
      </p:sp>
    </p:spTree>
    <p:extLst>
      <p:ext uri="{BB962C8B-B14F-4D97-AF65-F5344CB8AC3E}">
        <p14:creationId xmlns:p14="http://schemas.microsoft.com/office/powerpoint/2010/main" val="20291816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0" indent="0" algn="ctr">
              <a:buNone/>
            </a:pPr>
            <a:endParaRPr lang="it-IT" sz="3200" b="1" dirty="0">
              <a:solidFill>
                <a:srgbClr val="0070C0"/>
              </a:solidFill>
            </a:endParaRPr>
          </a:p>
          <a:p>
            <a:pPr marL="0" indent="0" algn="ctr">
              <a:buNone/>
            </a:pPr>
            <a:r>
              <a:rPr lang="it-IT" sz="9600" b="1" dirty="0" smtClean="0">
                <a:solidFill>
                  <a:srgbClr val="0070C0"/>
                </a:solidFill>
              </a:rPr>
              <a:t>100%</a:t>
            </a:r>
            <a:endParaRPr lang="it-IT" sz="9600" b="1" dirty="0">
              <a:solidFill>
                <a:srgbClr val="0070C0"/>
              </a:solidFill>
            </a:endParaRPr>
          </a:p>
        </p:txBody>
      </p:sp>
      <p:sp>
        <p:nvSpPr>
          <p:cNvPr id="3" name="Titolo 2"/>
          <p:cNvSpPr>
            <a:spLocks noGrp="1"/>
          </p:cNvSpPr>
          <p:nvPr>
            <p:ph type="title"/>
          </p:nvPr>
        </p:nvSpPr>
        <p:spPr/>
        <p:txBody>
          <a:bodyPr/>
          <a:lstStyle/>
          <a:p>
            <a:pPr algn="l"/>
            <a:r>
              <a:rPr lang="it-IT" b="1" dirty="0" smtClean="0"/>
              <a:t>Risultati occupazionali</a:t>
            </a:r>
            <a:endParaRPr lang="it-IT"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31</a:t>
            </a:fld>
            <a:endParaRPr lang="it-IT"/>
          </a:p>
        </p:txBody>
      </p:sp>
    </p:spTree>
    <p:extLst>
      <p:ext uri="{BB962C8B-B14F-4D97-AF65-F5344CB8AC3E}">
        <p14:creationId xmlns:p14="http://schemas.microsoft.com/office/powerpoint/2010/main" val="5415516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51012" y="2142565"/>
            <a:ext cx="4598893" cy="3983598"/>
          </a:xfrm>
        </p:spPr>
        <p:txBody>
          <a:bodyPr>
            <a:normAutofit fontScale="85000" lnSpcReduction="20000"/>
          </a:bodyPr>
          <a:lstStyle/>
          <a:p>
            <a:pPr algn="just"/>
            <a:r>
              <a:rPr lang="it-IT" dirty="0" smtClean="0"/>
              <a:t>Il 25 </a:t>
            </a:r>
            <a:r>
              <a:rPr lang="it-IT" dirty="0"/>
              <a:t>Novembre 2016 presso lo stand di Regione Lombardia </a:t>
            </a:r>
            <a:r>
              <a:rPr lang="it-IT" dirty="0" smtClean="0"/>
              <a:t>a </a:t>
            </a:r>
            <a:r>
              <a:rPr lang="it-IT" dirty="0" err="1" smtClean="0"/>
              <a:t>Job&amp;Orienta</a:t>
            </a:r>
            <a:r>
              <a:rPr lang="it-IT" dirty="0" smtClean="0"/>
              <a:t> l’assessore Valentina Aprea ha conferito </a:t>
            </a:r>
            <a:r>
              <a:rPr lang="it-IT" dirty="0"/>
              <a:t>alla nostra ex-allieva del corso “ITS Hotel Manager 2014-2016” </a:t>
            </a:r>
            <a:r>
              <a:rPr lang="it-IT" b="1" dirty="0">
                <a:solidFill>
                  <a:srgbClr val="0070C0"/>
                </a:solidFill>
              </a:rPr>
              <a:t>Veronica Gimondi </a:t>
            </a:r>
            <a:r>
              <a:rPr lang="it-IT" dirty="0"/>
              <a:t>il </a:t>
            </a:r>
            <a:r>
              <a:rPr lang="it-IT" b="1" dirty="0">
                <a:solidFill>
                  <a:srgbClr val="0070C0"/>
                </a:solidFill>
              </a:rPr>
              <a:t>premio</a:t>
            </a:r>
            <a:r>
              <a:rPr lang="it-IT" dirty="0"/>
              <a:t> </a:t>
            </a:r>
            <a:r>
              <a:rPr lang="it-IT" b="1" dirty="0" smtClean="0">
                <a:solidFill>
                  <a:srgbClr val="0070C0"/>
                </a:solidFill>
              </a:rPr>
              <a:t>eccellenza risultati raggiunti</a:t>
            </a:r>
            <a:r>
              <a:rPr lang="it-IT" dirty="0" smtClean="0"/>
              <a:t>, per </a:t>
            </a:r>
            <a:r>
              <a:rPr lang="it-IT" dirty="0"/>
              <a:t>aver ottenuto il diploma di tecnico superiore ed essere stata assunta a tempo indeterminato con il ruolo di </a:t>
            </a:r>
            <a:r>
              <a:rPr lang="it-IT" dirty="0" err="1"/>
              <a:t>Housekeeper</a:t>
            </a:r>
            <a:r>
              <a:rPr lang="it-IT" dirty="0"/>
              <a:t>, presso l’azienda </a:t>
            </a:r>
            <a:r>
              <a:rPr lang="it-IT" dirty="0" err="1"/>
              <a:t>Hpoint</a:t>
            </a:r>
            <a:r>
              <a:rPr lang="it-IT" dirty="0"/>
              <a:t>.</a:t>
            </a:r>
          </a:p>
          <a:p>
            <a:pPr algn="just"/>
            <a:r>
              <a:rPr lang="it-IT" dirty="0"/>
              <a:t>Anche la </a:t>
            </a:r>
            <a:r>
              <a:rPr lang="it-IT" b="1" dirty="0">
                <a:solidFill>
                  <a:srgbClr val="0070C0"/>
                </a:solidFill>
              </a:rPr>
              <a:t>Fondazione Innovaturismo </a:t>
            </a:r>
            <a:r>
              <a:rPr lang="it-IT" dirty="0"/>
              <a:t>è stata </a:t>
            </a:r>
            <a:r>
              <a:rPr lang="it-IT" b="1" dirty="0" smtClean="0">
                <a:solidFill>
                  <a:srgbClr val="0070C0"/>
                </a:solidFill>
              </a:rPr>
              <a:t>premiata</a:t>
            </a:r>
            <a:r>
              <a:rPr lang="it-IT" dirty="0" smtClean="0"/>
              <a:t> </a:t>
            </a:r>
            <a:r>
              <a:rPr lang="it-IT" dirty="0"/>
              <a:t>per “</a:t>
            </a:r>
            <a:r>
              <a:rPr lang="it-IT" b="1" dirty="0">
                <a:solidFill>
                  <a:srgbClr val="0070C0"/>
                </a:solidFill>
              </a:rPr>
              <a:t>La qualità delle performance</a:t>
            </a:r>
            <a:r>
              <a:rPr lang="it-IT" dirty="0"/>
              <a:t>”. </a:t>
            </a:r>
          </a:p>
        </p:txBody>
      </p:sp>
      <p:sp>
        <p:nvSpPr>
          <p:cNvPr id="3" name="Titolo 2"/>
          <p:cNvSpPr>
            <a:spLocks noGrp="1"/>
          </p:cNvSpPr>
          <p:nvPr>
            <p:ph type="title"/>
          </p:nvPr>
        </p:nvSpPr>
        <p:spPr/>
        <p:txBody>
          <a:bodyPr>
            <a:normAutofit/>
          </a:bodyPr>
          <a:lstStyle/>
          <a:p>
            <a:pPr algn="l"/>
            <a:r>
              <a:rPr lang="it-IT" b="1" dirty="0" smtClean="0"/>
              <a:t>Riconoscimenti</a:t>
            </a:r>
            <a:endParaRPr lang="it-IT"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3496">
            <a:off x="5365058" y="1748119"/>
            <a:ext cx="3309696" cy="4414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egnaposto numero diapositiva 4"/>
          <p:cNvSpPr>
            <a:spLocks noGrp="1"/>
          </p:cNvSpPr>
          <p:nvPr>
            <p:ph type="sldNum" sz="quarter" idx="12"/>
          </p:nvPr>
        </p:nvSpPr>
        <p:spPr/>
        <p:txBody>
          <a:bodyPr/>
          <a:lstStyle/>
          <a:p>
            <a:fld id="{DBF8C6C4-1D93-4229-BF58-10A526F636C8}" type="slidenum">
              <a:rPr lang="it-IT" smtClean="0"/>
              <a:t>32</a:t>
            </a:fld>
            <a:endParaRPr lang="it-IT"/>
          </a:p>
        </p:txBody>
      </p:sp>
    </p:spTree>
    <p:extLst>
      <p:ext uri="{BB962C8B-B14F-4D97-AF65-F5344CB8AC3E}">
        <p14:creationId xmlns:p14="http://schemas.microsoft.com/office/powerpoint/2010/main" val="20632993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72152" y="685799"/>
            <a:ext cx="7772400" cy="3736075"/>
          </a:xfrm>
        </p:spPr>
        <p:txBody>
          <a:bodyPr>
            <a:normAutofit fontScale="90000"/>
          </a:bodyPr>
          <a:lstStyle/>
          <a:p>
            <a:pPr marL="0" indent="0"/>
            <a:r>
              <a:rPr lang="it-IT" dirty="0" smtClean="0"/>
              <a:t>«Le </a:t>
            </a:r>
            <a:r>
              <a:rPr lang="it-IT" dirty="0"/>
              <a:t>parole insegnano, gli esempi trascinano. Solo i fatti danno credibilità alle parole</a:t>
            </a:r>
            <a:r>
              <a:rPr lang="it-IT" dirty="0" smtClean="0"/>
              <a:t>.»</a:t>
            </a:r>
            <a:r>
              <a:rPr lang="it-IT" dirty="0"/>
              <a:t/>
            </a:r>
            <a:br>
              <a:rPr lang="it-IT" dirty="0"/>
            </a:br>
            <a:r>
              <a:rPr lang="it-IT" dirty="0"/>
              <a:t>(Sant’Agostino)</a:t>
            </a:r>
            <a:br>
              <a:rPr lang="it-IT" dirty="0"/>
            </a:br>
            <a:r>
              <a:rPr lang="it-IT" dirty="0" smtClean="0"/>
              <a:t/>
            </a:r>
            <a:br>
              <a:rPr lang="it-IT" dirty="0" smtClean="0"/>
            </a:br>
            <a:endParaRPr lang="it-IT" dirty="0"/>
          </a:p>
        </p:txBody>
      </p:sp>
    </p:spTree>
    <p:extLst>
      <p:ext uri="{BB962C8B-B14F-4D97-AF65-F5344CB8AC3E}">
        <p14:creationId xmlns:p14="http://schemas.microsoft.com/office/powerpoint/2010/main" val="34714684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solidFill>
                  <a:srgbClr val="FFC000"/>
                </a:solidFill>
                <a:latin typeface="Aharoni" panose="02010803020104030203" pitchFamily="2" charset="-79"/>
                <a:cs typeface="Aharoni" panose="02010803020104030203" pitchFamily="2" charset="-79"/>
              </a:rPr>
              <a:t>La storia di Francesco</a:t>
            </a:r>
            <a:endParaRPr lang="it-IT" dirty="0">
              <a:solidFill>
                <a:srgbClr val="FFC000"/>
              </a:solidFill>
              <a:latin typeface="Aharoni" panose="02010803020104030203" pitchFamily="2" charset="-79"/>
              <a:cs typeface="Aharoni" panose="02010803020104030203" pitchFamily="2" charset="-79"/>
            </a:endParaRPr>
          </a:p>
        </p:txBody>
      </p:sp>
      <p:sp>
        <p:nvSpPr>
          <p:cNvPr id="3" name="Segnaposto contenuto 2"/>
          <p:cNvSpPr>
            <a:spLocks noGrp="1"/>
          </p:cNvSpPr>
          <p:nvPr>
            <p:ph idx="1"/>
          </p:nvPr>
        </p:nvSpPr>
        <p:spPr/>
        <p:txBody>
          <a:bodyPr>
            <a:normAutofit fontScale="92500" lnSpcReduction="10000"/>
          </a:bodyPr>
          <a:lstStyle/>
          <a:p>
            <a:pPr algn="just"/>
            <a:r>
              <a:rPr lang="it-IT" dirty="0" smtClean="0"/>
              <a:t>Ottobre 2015: si iscrive al corso ITS Hotel Manager Innovaturismo</a:t>
            </a:r>
          </a:p>
          <a:p>
            <a:pPr algn="just"/>
            <a:r>
              <a:rPr lang="it-IT" dirty="0" smtClean="0"/>
              <a:t>Maggio – luglio 2016: svolge il tirocinio presso Hotel Melia Il Duca</a:t>
            </a:r>
          </a:p>
          <a:p>
            <a:pPr algn="just"/>
            <a:r>
              <a:rPr lang="it-IT" dirty="0"/>
              <a:t>Maggio – luglio </a:t>
            </a:r>
            <a:r>
              <a:rPr lang="it-IT" dirty="0" smtClean="0"/>
              <a:t>2017: </a:t>
            </a:r>
            <a:r>
              <a:rPr lang="it-IT" dirty="0"/>
              <a:t>svolge il tirocinio presso Hotel Melia Il </a:t>
            </a:r>
            <a:r>
              <a:rPr lang="it-IT" dirty="0" smtClean="0"/>
              <a:t>Duca e riceve una proposta di lavoro come Responsabile Sala e Bar</a:t>
            </a:r>
            <a:endParaRPr lang="it-IT" dirty="0"/>
          </a:p>
          <a:p>
            <a:pPr algn="just"/>
            <a:r>
              <a:rPr lang="it-IT" dirty="0" smtClean="0"/>
              <a:t>luglio 2017. sostiene con successo gli esami del corso e…</a:t>
            </a:r>
          </a:p>
          <a:p>
            <a:pPr algn="just"/>
            <a:r>
              <a:rPr lang="it-IT" dirty="0" smtClean="0"/>
              <a:t>…</a:t>
            </a:r>
            <a:r>
              <a:rPr lang="it-IT" b="1" dirty="0" smtClean="0">
                <a:solidFill>
                  <a:srgbClr val="0070C0"/>
                </a:solidFill>
              </a:rPr>
              <a:t>decide di aprire un’attività in proprio</a:t>
            </a:r>
            <a:r>
              <a:rPr lang="it-IT" dirty="0" smtClean="0"/>
              <a:t>: </a:t>
            </a:r>
            <a:r>
              <a:rPr lang="it-IT" b="1" dirty="0" smtClean="0">
                <a:solidFill>
                  <a:srgbClr val="0070C0"/>
                </a:solidFill>
              </a:rPr>
              <a:t>La nuova postale</a:t>
            </a:r>
            <a:r>
              <a:rPr lang="it-IT" dirty="0" smtClean="0"/>
              <a:t>, con animazione ed eventi.</a:t>
            </a:r>
            <a:endParaRPr lang="it-IT" dirty="0"/>
          </a:p>
          <a:p>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34</a:t>
            </a:fld>
            <a:endParaRPr lang="it-IT"/>
          </a:p>
        </p:txBody>
      </p:sp>
    </p:spTree>
    <p:extLst>
      <p:ext uri="{BB962C8B-B14F-4D97-AF65-F5344CB8AC3E}">
        <p14:creationId xmlns:p14="http://schemas.microsoft.com/office/powerpoint/2010/main" val="24821329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506" y="2794782"/>
            <a:ext cx="704691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olo 1"/>
          <p:cNvSpPr>
            <a:spLocks noGrp="1"/>
          </p:cNvSpPr>
          <p:nvPr>
            <p:ph type="title"/>
          </p:nvPr>
        </p:nvSpPr>
        <p:spPr/>
        <p:txBody>
          <a:bodyPr/>
          <a:lstStyle/>
          <a:p>
            <a:pPr algn="l"/>
            <a:r>
              <a:rPr lang="it-IT" dirty="0" smtClean="0">
                <a:solidFill>
                  <a:srgbClr val="FFC000"/>
                </a:solidFill>
                <a:latin typeface="Aharoni" panose="02010803020104030203" pitchFamily="2" charset="-79"/>
                <a:cs typeface="Aharoni" panose="02010803020104030203" pitchFamily="2" charset="-79"/>
              </a:rPr>
              <a:t>Francesco</a:t>
            </a:r>
            <a:r>
              <a:rPr lang="it-IT" dirty="0" smtClean="0">
                <a:latin typeface="Aharoni" panose="02010803020104030203" pitchFamily="2" charset="-79"/>
                <a:cs typeface="Aharoni" panose="02010803020104030203" pitchFamily="2" charset="-79"/>
              </a:rPr>
              <a:t>, imprenditore</a:t>
            </a:r>
            <a:endParaRPr lang="it-IT" dirty="0">
              <a:latin typeface="Aharoni" panose="02010803020104030203" pitchFamily="2" charset="-79"/>
              <a:cs typeface="Aharoni" panose="02010803020104030203" pitchFamily="2" charset="-79"/>
            </a:endParaRPr>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29991">
            <a:off x="2230013" y="2382699"/>
            <a:ext cx="3978438" cy="2664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3198" y="5049730"/>
            <a:ext cx="2249487" cy="1023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egnaposto numero diapositiva 3"/>
          <p:cNvSpPr>
            <a:spLocks noGrp="1"/>
          </p:cNvSpPr>
          <p:nvPr>
            <p:ph type="sldNum" sz="quarter" idx="12"/>
          </p:nvPr>
        </p:nvSpPr>
        <p:spPr/>
        <p:txBody>
          <a:bodyPr/>
          <a:lstStyle/>
          <a:p>
            <a:fld id="{DBF8C6C4-1D93-4229-BF58-10A526F636C8}" type="slidenum">
              <a:rPr lang="it-IT" smtClean="0"/>
              <a:t>35</a:t>
            </a:fld>
            <a:endParaRPr lang="it-IT"/>
          </a:p>
        </p:txBody>
      </p:sp>
    </p:spTree>
    <p:extLst>
      <p:ext uri="{BB962C8B-B14F-4D97-AF65-F5344CB8AC3E}">
        <p14:creationId xmlns:p14="http://schemas.microsoft.com/office/powerpoint/2010/main" val="32886064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b="1" dirty="0" smtClean="0">
                <a:solidFill>
                  <a:srgbClr val="FFC000"/>
                </a:solidFill>
                <a:latin typeface="Aharoni" panose="02010803020104030203" pitchFamily="2" charset="-79"/>
                <a:cs typeface="Aharoni" panose="02010803020104030203" pitchFamily="2" charset="-79"/>
              </a:rPr>
              <a:t>La storia di Erica</a:t>
            </a:r>
            <a:endParaRPr lang="it-IT" b="1" dirty="0">
              <a:solidFill>
                <a:srgbClr val="FFC000"/>
              </a:solidFill>
              <a:latin typeface="Aharoni" panose="02010803020104030203" pitchFamily="2" charset="-79"/>
              <a:cs typeface="Aharoni" panose="02010803020104030203" pitchFamily="2" charset="-79"/>
            </a:endParaRPr>
          </a:p>
        </p:txBody>
      </p:sp>
      <p:sp>
        <p:nvSpPr>
          <p:cNvPr id="3" name="Segnaposto contenuto 2"/>
          <p:cNvSpPr>
            <a:spLocks noGrp="1"/>
          </p:cNvSpPr>
          <p:nvPr>
            <p:ph idx="1"/>
          </p:nvPr>
        </p:nvSpPr>
        <p:spPr/>
        <p:txBody>
          <a:bodyPr>
            <a:normAutofit fontScale="92500" lnSpcReduction="20000"/>
          </a:bodyPr>
          <a:lstStyle/>
          <a:p>
            <a:pPr algn="just"/>
            <a:r>
              <a:rPr lang="it-IT" dirty="0"/>
              <a:t>Ottobre 2015: si iscrive al corso ITS Hotel Manager Innovaturismo</a:t>
            </a:r>
          </a:p>
          <a:p>
            <a:pPr algn="just"/>
            <a:r>
              <a:rPr lang="it-IT" dirty="0"/>
              <a:t>Maggio – luglio 2016: svolge il tirocinio presso </a:t>
            </a:r>
            <a:r>
              <a:rPr lang="it-IT" dirty="0" smtClean="0"/>
              <a:t>il </a:t>
            </a:r>
            <a:r>
              <a:rPr lang="it-IT" dirty="0" err="1" smtClean="0"/>
              <a:t>Grand</a:t>
            </a:r>
            <a:r>
              <a:rPr lang="it-IT" dirty="0" smtClean="0"/>
              <a:t> Hotel di Alassio</a:t>
            </a:r>
            <a:endParaRPr lang="it-IT" dirty="0"/>
          </a:p>
          <a:p>
            <a:pPr algn="just"/>
            <a:r>
              <a:rPr lang="it-IT" dirty="0"/>
              <a:t>Maggio – luglio 2017: svolge il tirocinio presso </a:t>
            </a:r>
            <a:r>
              <a:rPr lang="it-IT" dirty="0" smtClean="0"/>
              <a:t>l’Hotel Gallia di Milano</a:t>
            </a:r>
            <a:endParaRPr lang="it-IT" dirty="0"/>
          </a:p>
          <a:p>
            <a:pPr algn="just"/>
            <a:r>
              <a:rPr lang="it-IT" dirty="0"/>
              <a:t>luglio </a:t>
            </a:r>
            <a:r>
              <a:rPr lang="it-IT" dirty="0" smtClean="0"/>
              <a:t>2017 </a:t>
            </a:r>
            <a:r>
              <a:rPr lang="it-IT" dirty="0"/>
              <a:t>sostiene con successo gli esami del corso </a:t>
            </a:r>
            <a:r>
              <a:rPr lang="it-IT" dirty="0" smtClean="0"/>
              <a:t>e </a:t>
            </a:r>
            <a:r>
              <a:rPr lang="it-IT" dirty="0"/>
              <a:t>riceve una proposta di lavoro a </a:t>
            </a:r>
            <a:r>
              <a:rPr lang="it-IT" dirty="0" err="1"/>
              <a:t>t.d</a:t>
            </a:r>
            <a:r>
              <a:rPr lang="it-IT" dirty="0"/>
              <a:t>. come </a:t>
            </a:r>
            <a:r>
              <a:rPr lang="it-IT" dirty="0" err="1" smtClean="0"/>
              <a:t>Housekeeping</a:t>
            </a:r>
            <a:r>
              <a:rPr lang="it-IT" dirty="0" smtClean="0"/>
              <a:t> Supervisor presso il Gallia</a:t>
            </a:r>
            <a:endParaRPr lang="it-IT" dirty="0"/>
          </a:p>
          <a:p>
            <a:pPr algn="just"/>
            <a:r>
              <a:rPr lang="it-IT" dirty="0" smtClean="0"/>
              <a:t>Agosto 2018: attualmente è </a:t>
            </a:r>
            <a:r>
              <a:rPr lang="it-IT" b="1" dirty="0" err="1" smtClean="0">
                <a:solidFill>
                  <a:srgbClr val="0070C0"/>
                </a:solidFill>
              </a:rPr>
              <a:t>Housekeeping</a:t>
            </a:r>
            <a:r>
              <a:rPr lang="it-IT" b="1" dirty="0" smtClean="0">
                <a:solidFill>
                  <a:srgbClr val="0070C0"/>
                </a:solidFill>
              </a:rPr>
              <a:t> Supervisor</a:t>
            </a:r>
            <a:r>
              <a:rPr lang="it-IT" dirty="0" smtClean="0"/>
              <a:t>, assunta a tempo indeterminato presso </a:t>
            </a:r>
            <a:r>
              <a:rPr lang="it-IT" b="1" dirty="0" smtClean="0">
                <a:solidFill>
                  <a:srgbClr val="0070C0"/>
                </a:solidFill>
              </a:rPr>
              <a:t>Hotel Gallia</a:t>
            </a:r>
            <a:r>
              <a:rPr lang="it-IT" dirty="0" smtClean="0"/>
              <a:t>.</a:t>
            </a:r>
            <a:endParaRPr lang="it-IT" dirty="0"/>
          </a:p>
          <a:p>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36</a:t>
            </a:fld>
            <a:endParaRPr lang="it-IT"/>
          </a:p>
        </p:txBody>
      </p:sp>
    </p:spTree>
    <p:extLst>
      <p:ext uri="{BB962C8B-B14F-4D97-AF65-F5344CB8AC3E}">
        <p14:creationId xmlns:p14="http://schemas.microsoft.com/office/powerpoint/2010/main" val="42901629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l"/>
            <a:r>
              <a:rPr lang="it-IT" b="1" dirty="0" smtClean="0">
                <a:solidFill>
                  <a:srgbClr val="FFC000"/>
                </a:solidFill>
                <a:cs typeface="Aharoni" panose="02010803020104030203" pitchFamily="2" charset="-79"/>
              </a:rPr>
              <a:t>Erica</a:t>
            </a:r>
            <a:r>
              <a:rPr lang="it-IT" b="1" dirty="0" smtClean="0">
                <a:cs typeface="Aharoni" panose="02010803020104030203" pitchFamily="2" charset="-79"/>
              </a:rPr>
              <a:t>, </a:t>
            </a:r>
            <a:r>
              <a:rPr lang="it-IT" b="1" dirty="0" err="1" smtClean="0">
                <a:cs typeface="Aharoni" panose="02010803020104030203" pitchFamily="2" charset="-79"/>
              </a:rPr>
              <a:t>Housekeeping</a:t>
            </a:r>
            <a:r>
              <a:rPr lang="it-IT" b="1" dirty="0" smtClean="0">
                <a:cs typeface="Aharoni" panose="02010803020104030203" pitchFamily="2" charset="-79"/>
              </a:rPr>
              <a:t> Supervisor</a:t>
            </a:r>
            <a:endParaRPr lang="it-IT" b="1" dirty="0">
              <a:cs typeface="Aharoni" panose="02010803020104030203" pitchFamily="2" charset="-79"/>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282" y="2679670"/>
            <a:ext cx="6659057" cy="3745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24606" r="23864"/>
          <a:stretch/>
        </p:blipFill>
        <p:spPr bwMode="auto">
          <a:xfrm rot="21291074">
            <a:off x="778971" y="2393066"/>
            <a:ext cx="1930192" cy="3745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egnaposto numero diapositiva 3"/>
          <p:cNvSpPr>
            <a:spLocks noGrp="1"/>
          </p:cNvSpPr>
          <p:nvPr>
            <p:ph type="sldNum" sz="quarter" idx="12"/>
          </p:nvPr>
        </p:nvSpPr>
        <p:spPr/>
        <p:txBody>
          <a:bodyPr/>
          <a:lstStyle/>
          <a:p>
            <a:fld id="{DBF8C6C4-1D93-4229-BF58-10A526F636C8}" type="slidenum">
              <a:rPr lang="it-IT" smtClean="0"/>
              <a:t>37</a:t>
            </a:fld>
            <a:endParaRPr lang="it-IT"/>
          </a:p>
        </p:txBody>
      </p:sp>
    </p:spTree>
    <p:extLst>
      <p:ext uri="{BB962C8B-B14F-4D97-AF65-F5344CB8AC3E}">
        <p14:creationId xmlns:p14="http://schemas.microsoft.com/office/powerpoint/2010/main" val="31299087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b="1" dirty="0" smtClean="0">
                <a:solidFill>
                  <a:srgbClr val="FFC000"/>
                </a:solidFill>
                <a:cs typeface="Aharoni" panose="02010803020104030203" pitchFamily="2" charset="-79"/>
              </a:rPr>
              <a:t>La storia di </a:t>
            </a:r>
            <a:r>
              <a:rPr lang="it-IT" b="1" dirty="0" err="1" smtClean="0">
                <a:solidFill>
                  <a:srgbClr val="FFC000"/>
                </a:solidFill>
                <a:cs typeface="Aharoni" panose="02010803020104030203" pitchFamily="2" charset="-79"/>
              </a:rPr>
              <a:t>Andreia</a:t>
            </a:r>
            <a:endParaRPr lang="it-IT" b="1" dirty="0">
              <a:solidFill>
                <a:srgbClr val="FFC000"/>
              </a:solidFill>
              <a:cs typeface="Aharoni" panose="02010803020104030203" pitchFamily="2" charset="-79"/>
            </a:endParaRPr>
          </a:p>
        </p:txBody>
      </p:sp>
      <p:sp>
        <p:nvSpPr>
          <p:cNvPr id="4" name="Segnaposto contenuto 2"/>
          <p:cNvSpPr>
            <a:spLocks noGrp="1"/>
          </p:cNvSpPr>
          <p:nvPr>
            <p:ph idx="1"/>
          </p:nvPr>
        </p:nvSpPr>
        <p:spPr/>
        <p:txBody>
          <a:bodyPr>
            <a:normAutofit fontScale="92500" lnSpcReduction="20000"/>
          </a:bodyPr>
          <a:lstStyle/>
          <a:p>
            <a:pPr algn="just"/>
            <a:r>
              <a:rPr lang="it-IT" dirty="0" smtClean="0"/>
              <a:t>Ottobre 2015: si iscrive al corso ITS Hotel Manager Innovaturismo</a:t>
            </a:r>
          </a:p>
          <a:p>
            <a:pPr algn="just"/>
            <a:r>
              <a:rPr lang="it-IT" dirty="0" smtClean="0"/>
              <a:t>Maggio – luglio 2016 e 2017: svolge il tirocinio presso Hotel Milano Scala</a:t>
            </a:r>
          </a:p>
          <a:p>
            <a:pPr algn="just"/>
            <a:r>
              <a:rPr lang="it-IT" dirty="0" smtClean="0"/>
              <a:t>luglio 2017: sostiene con successo gli esami del corso, già assunta come addetta al ricevimento all’Hotel Milano Scala</a:t>
            </a:r>
            <a:endParaRPr lang="it-IT" dirty="0"/>
          </a:p>
          <a:p>
            <a:pPr algn="just"/>
            <a:r>
              <a:rPr lang="it-IT" dirty="0" smtClean="0"/>
              <a:t>Settembre 2017: Sara, la vice direttrice dell’hotel, diventa direttrice del Cavalieri e </a:t>
            </a:r>
            <a:r>
              <a:rPr lang="it-IT" dirty="0" err="1" smtClean="0"/>
              <a:t>Andreia</a:t>
            </a:r>
            <a:r>
              <a:rPr lang="it-IT" dirty="0" smtClean="0"/>
              <a:t> è promossa </a:t>
            </a:r>
            <a:r>
              <a:rPr lang="it-IT" b="1" dirty="0" smtClean="0">
                <a:solidFill>
                  <a:srgbClr val="0070C0"/>
                </a:solidFill>
              </a:rPr>
              <a:t>Capo Ricevimento</a:t>
            </a:r>
            <a:r>
              <a:rPr lang="it-IT" b="1" dirty="0" smtClean="0"/>
              <a:t> </a:t>
            </a:r>
            <a:r>
              <a:rPr lang="it-IT" dirty="0" smtClean="0"/>
              <a:t>del </a:t>
            </a:r>
            <a:r>
              <a:rPr lang="it-IT" b="1" dirty="0" smtClean="0">
                <a:solidFill>
                  <a:srgbClr val="0070C0"/>
                </a:solidFill>
              </a:rPr>
              <a:t>Milano Scala</a:t>
            </a:r>
          </a:p>
          <a:p>
            <a:pPr algn="just"/>
            <a:r>
              <a:rPr lang="it-IT" dirty="0" smtClean="0"/>
              <a:t>Agosto 2018: </a:t>
            </a:r>
            <a:r>
              <a:rPr lang="it-IT" dirty="0" err="1" smtClean="0"/>
              <a:t>Andreia</a:t>
            </a:r>
            <a:r>
              <a:rPr lang="it-IT" dirty="0" smtClean="0"/>
              <a:t> sta cominciando ad occuparsi di molte attività che prima svolgeva Sara… </a:t>
            </a:r>
          </a:p>
          <a:p>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38</a:t>
            </a:fld>
            <a:endParaRPr lang="it-IT"/>
          </a:p>
        </p:txBody>
      </p:sp>
    </p:spTree>
    <p:extLst>
      <p:ext uri="{BB962C8B-B14F-4D97-AF65-F5344CB8AC3E}">
        <p14:creationId xmlns:p14="http://schemas.microsoft.com/office/powerpoint/2010/main" val="364389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l"/>
            <a:r>
              <a:rPr lang="it-IT" b="1" dirty="0" err="1" smtClean="0">
                <a:solidFill>
                  <a:srgbClr val="FFC000"/>
                </a:solidFill>
                <a:cs typeface="Aharoni" panose="02010803020104030203" pitchFamily="2" charset="-79"/>
              </a:rPr>
              <a:t>Andreia</a:t>
            </a:r>
            <a:r>
              <a:rPr lang="it-IT" b="1" dirty="0" smtClean="0">
                <a:cs typeface="Aharoni" panose="02010803020104030203" pitchFamily="2" charset="-79"/>
              </a:rPr>
              <a:t>, </a:t>
            </a:r>
            <a:r>
              <a:rPr lang="it-IT" b="1" dirty="0">
                <a:cs typeface="Aharoni" panose="02010803020104030203" pitchFamily="2" charset="-79"/>
              </a:rPr>
              <a:t>C</a:t>
            </a:r>
            <a:r>
              <a:rPr lang="it-IT" b="1" dirty="0" smtClean="0">
                <a:cs typeface="Aharoni" panose="02010803020104030203" pitchFamily="2" charset="-79"/>
              </a:rPr>
              <a:t>apo Ricevimento</a:t>
            </a:r>
            <a:endParaRPr lang="it-IT" b="1" dirty="0">
              <a:cs typeface="Aharoni" panose="02010803020104030203" pitchFamily="2" charset="-79"/>
            </a:endParaRP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67488" y="2825063"/>
            <a:ext cx="5174310" cy="345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887792">
            <a:off x="286602" y="2678372"/>
            <a:ext cx="4244454" cy="3183341"/>
          </a:xfrm>
          <a:prstGeom prst="rect">
            <a:avLst/>
          </a:prstGeom>
        </p:spPr>
      </p:pic>
      <p:sp>
        <p:nvSpPr>
          <p:cNvPr id="5" name="Segnaposto numero diapositiva 4"/>
          <p:cNvSpPr>
            <a:spLocks noGrp="1"/>
          </p:cNvSpPr>
          <p:nvPr>
            <p:ph type="sldNum" sz="quarter" idx="12"/>
          </p:nvPr>
        </p:nvSpPr>
        <p:spPr/>
        <p:txBody>
          <a:bodyPr/>
          <a:lstStyle/>
          <a:p>
            <a:fld id="{DBF8C6C4-1D93-4229-BF58-10A526F636C8}" type="slidenum">
              <a:rPr lang="it-IT" smtClean="0"/>
              <a:t>39</a:t>
            </a:fld>
            <a:endParaRPr lang="it-IT"/>
          </a:p>
        </p:txBody>
      </p:sp>
    </p:spTree>
    <p:extLst>
      <p:ext uri="{BB962C8B-B14F-4D97-AF65-F5344CB8AC3E}">
        <p14:creationId xmlns:p14="http://schemas.microsoft.com/office/powerpoint/2010/main" val="31506456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2012" y="338328"/>
            <a:ext cx="8679976" cy="1252728"/>
          </a:xfrm>
        </p:spPr>
        <p:txBody>
          <a:bodyPr>
            <a:normAutofit/>
          </a:bodyPr>
          <a:lstStyle/>
          <a:p>
            <a:pPr algn="l"/>
            <a:r>
              <a:rPr lang="it-IT" b="1" dirty="0" smtClean="0">
                <a:cs typeface="Aharoni" panose="02010803020104030203" pitchFamily="2" charset="-79"/>
              </a:rPr>
              <a:t>Un doppio paradosso</a:t>
            </a:r>
            <a:endParaRPr lang="it-IT" b="1" dirty="0">
              <a:cs typeface="Aharoni" panose="02010803020104030203" pitchFamily="2" charset="-79"/>
            </a:endParaRPr>
          </a:p>
        </p:txBody>
      </p:sp>
      <p:sp>
        <p:nvSpPr>
          <p:cNvPr id="3" name="Segnaposto contenuto 2"/>
          <p:cNvSpPr>
            <a:spLocks noGrp="1"/>
          </p:cNvSpPr>
          <p:nvPr>
            <p:ph idx="1"/>
          </p:nvPr>
        </p:nvSpPr>
        <p:spPr>
          <a:xfrm>
            <a:off x="313899" y="2674961"/>
            <a:ext cx="8516201" cy="3671247"/>
          </a:xfrm>
        </p:spPr>
        <p:txBody>
          <a:bodyPr>
            <a:normAutofit fontScale="70000" lnSpcReduction="20000"/>
          </a:bodyPr>
          <a:lstStyle/>
          <a:p>
            <a:pPr marL="0" indent="0">
              <a:buNone/>
            </a:pPr>
            <a:endParaRPr lang="it-IT" dirty="0" smtClean="0">
              <a:solidFill>
                <a:srgbClr val="FF0000"/>
              </a:solidFill>
              <a:latin typeface="Aharoni" panose="02010803020104030203" pitchFamily="2" charset="-79"/>
              <a:cs typeface="Aharoni" panose="02010803020104030203" pitchFamily="2" charset="-79"/>
            </a:endParaRPr>
          </a:p>
          <a:p>
            <a:pPr marL="0" indent="0" algn="just">
              <a:buNone/>
            </a:pPr>
            <a:r>
              <a:rPr lang="it-IT" sz="3400" b="1" dirty="0">
                <a:solidFill>
                  <a:srgbClr val="0070C0"/>
                </a:solidFill>
                <a:latin typeface="+mj-lt"/>
                <a:cs typeface="Aharoni" panose="02010803020104030203" pitchFamily="2" charset="-79"/>
              </a:rPr>
              <a:t>I giovani cercano un lavoro ma non lo trovano</a:t>
            </a:r>
            <a:r>
              <a:rPr lang="it-IT" sz="3400" dirty="0">
                <a:solidFill>
                  <a:schemeClr val="tx1"/>
                </a:solidFill>
                <a:latin typeface="+mj-lt"/>
                <a:cs typeface="Aharoni" panose="02010803020104030203" pitchFamily="2" charset="-79"/>
              </a:rPr>
              <a:t>: a marzo 2018 il </a:t>
            </a:r>
            <a:r>
              <a:rPr lang="it-IT" sz="3400" b="1" dirty="0">
                <a:solidFill>
                  <a:srgbClr val="0070C0"/>
                </a:solidFill>
                <a:latin typeface="+mj-lt"/>
                <a:cs typeface="Aharoni" panose="02010803020104030203" pitchFamily="2" charset="-79"/>
              </a:rPr>
              <a:t>tasso di disoccupazione</a:t>
            </a:r>
            <a:r>
              <a:rPr lang="it-IT" sz="3400" dirty="0">
                <a:latin typeface="+mj-lt"/>
                <a:cs typeface="Aharoni" panose="02010803020104030203" pitchFamily="2" charset="-79"/>
              </a:rPr>
              <a:t> era del </a:t>
            </a:r>
            <a:r>
              <a:rPr lang="it-IT" sz="3400" b="1" dirty="0">
                <a:solidFill>
                  <a:srgbClr val="0070C0"/>
                </a:solidFill>
                <a:latin typeface="+mj-lt"/>
                <a:cs typeface="Aharoni" panose="02010803020104030203" pitchFamily="2" charset="-79"/>
              </a:rPr>
              <a:t>31,7%</a:t>
            </a:r>
            <a:r>
              <a:rPr lang="it-IT" sz="3400" dirty="0">
                <a:solidFill>
                  <a:srgbClr val="0070C0"/>
                </a:solidFill>
                <a:latin typeface="+mj-lt"/>
                <a:cs typeface="Aharoni" panose="02010803020104030203" pitchFamily="2" charset="-79"/>
              </a:rPr>
              <a:t> </a:t>
            </a:r>
            <a:r>
              <a:rPr lang="it-IT" sz="3400" dirty="0">
                <a:latin typeface="+mj-lt"/>
                <a:cs typeface="Aharoni" panose="02010803020104030203" pitchFamily="2" charset="-79"/>
              </a:rPr>
              <a:t>nella fascia </a:t>
            </a:r>
            <a:r>
              <a:rPr lang="it-IT" sz="3400" b="1" dirty="0">
                <a:solidFill>
                  <a:srgbClr val="0070C0"/>
                </a:solidFill>
                <a:latin typeface="+mj-lt"/>
                <a:cs typeface="Aharoni" panose="02010803020104030203" pitchFamily="2" charset="-79"/>
              </a:rPr>
              <a:t>15-24 </a:t>
            </a:r>
            <a:r>
              <a:rPr lang="it-IT" sz="3400" b="1" dirty="0" smtClean="0">
                <a:solidFill>
                  <a:srgbClr val="0070C0"/>
                </a:solidFill>
                <a:latin typeface="+mj-lt"/>
                <a:cs typeface="Aharoni" panose="02010803020104030203" pitchFamily="2" charset="-79"/>
              </a:rPr>
              <a:t>anni</a:t>
            </a:r>
            <a:r>
              <a:rPr lang="it-IT" sz="3400" dirty="0" smtClean="0">
                <a:latin typeface="+mj-lt"/>
                <a:cs typeface="Aharoni" panose="02010803020104030203" pitchFamily="2" charset="-79"/>
              </a:rPr>
              <a:t>.</a:t>
            </a:r>
          </a:p>
          <a:p>
            <a:pPr marL="0" indent="0" algn="just">
              <a:buNone/>
            </a:pPr>
            <a:endParaRPr lang="it-IT" sz="3400" dirty="0">
              <a:solidFill>
                <a:schemeClr val="tx1"/>
              </a:solidFill>
              <a:latin typeface="+mj-lt"/>
              <a:cs typeface="Aharoni" panose="02010803020104030203" pitchFamily="2" charset="-79"/>
            </a:endParaRPr>
          </a:p>
          <a:p>
            <a:pPr marL="0" indent="0" algn="just">
              <a:buNone/>
            </a:pPr>
            <a:r>
              <a:rPr lang="it-IT" sz="3400" b="1" dirty="0" smtClean="0">
                <a:solidFill>
                  <a:srgbClr val="0070C0"/>
                </a:solidFill>
                <a:latin typeface="+mj-lt"/>
                <a:cs typeface="Aharoni" panose="02010803020104030203" pitchFamily="2" charset="-79"/>
              </a:rPr>
              <a:t>Le aziende cercano giovani specializzati e non li trovano</a:t>
            </a:r>
            <a:r>
              <a:rPr lang="it-IT" sz="3400" dirty="0" smtClean="0">
                <a:solidFill>
                  <a:schemeClr val="tx1"/>
                </a:solidFill>
                <a:latin typeface="+mj-lt"/>
                <a:cs typeface="Aharoni" panose="02010803020104030203" pitchFamily="2" charset="-79"/>
              </a:rPr>
              <a:t>: </a:t>
            </a:r>
            <a:r>
              <a:rPr lang="it-IT" sz="3400" dirty="0">
                <a:latin typeface="+mj-lt"/>
              </a:rPr>
              <a:t>nei prossimi cinque anni avremo bisogno di oltre </a:t>
            </a:r>
            <a:r>
              <a:rPr lang="it-IT" sz="3400" b="1" dirty="0">
                <a:solidFill>
                  <a:srgbClr val="0070C0"/>
                </a:solidFill>
                <a:latin typeface="+mj-lt"/>
              </a:rPr>
              <a:t>150 mila supertecnici</a:t>
            </a:r>
            <a:r>
              <a:rPr lang="it-IT" sz="3400" b="1" dirty="0">
                <a:latin typeface="+mj-lt"/>
              </a:rPr>
              <a:t> </a:t>
            </a:r>
            <a:r>
              <a:rPr lang="it-IT" sz="3400" dirty="0">
                <a:latin typeface="+mj-lt"/>
              </a:rPr>
              <a:t>nei settori </a:t>
            </a:r>
            <a:r>
              <a:rPr lang="it-IT" sz="3400" dirty="0" smtClean="0">
                <a:latin typeface="+mj-lt"/>
              </a:rPr>
              <a:t>chiave dell’economia del nostro paese.</a:t>
            </a:r>
            <a:endParaRPr lang="it-IT" sz="3400" dirty="0" smtClean="0">
              <a:solidFill>
                <a:schemeClr val="tx1"/>
              </a:solidFill>
              <a:latin typeface="+mj-lt"/>
              <a:cs typeface="Aharoni" panose="02010803020104030203" pitchFamily="2" charset="-79"/>
            </a:endParaRPr>
          </a:p>
          <a:p>
            <a:pPr marL="0" indent="0">
              <a:buNone/>
            </a:pPr>
            <a:endParaRPr lang="it-IT" sz="3400" dirty="0">
              <a:solidFill>
                <a:schemeClr val="tx1"/>
              </a:solidFill>
              <a:latin typeface="+mj-lt"/>
              <a:cs typeface="Aharoni" panose="02010803020104030203" pitchFamily="2" charset="-79"/>
            </a:endParaRPr>
          </a:p>
          <a:p>
            <a:pPr marL="0" indent="0">
              <a:buNone/>
            </a:pPr>
            <a:r>
              <a:rPr lang="it-IT" sz="3400" dirty="0" smtClean="0">
                <a:solidFill>
                  <a:schemeClr val="tx1"/>
                </a:solidFill>
                <a:latin typeface="+mj-lt"/>
                <a:cs typeface="Aharoni" panose="02010803020104030203" pitchFamily="2" charset="-79"/>
              </a:rPr>
              <a:t>Inoltre…</a:t>
            </a:r>
          </a:p>
          <a:p>
            <a:endParaRPr lang="it-IT" dirty="0"/>
          </a:p>
          <a:p>
            <a:endParaRPr lang="it-IT" dirty="0" smtClean="0"/>
          </a:p>
          <a:p>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4</a:t>
            </a:fld>
            <a:endParaRPr lang="it-IT"/>
          </a:p>
        </p:txBody>
      </p:sp>
    </p:spTree>
    <p:extLst>
      <p:ext uri="{BB962C8B-B14F-4D97-AF65-F5344CB8AC3E}">
        <p14:creationId xmlns:p14="http://schemas.microsoft.com/office/powerpoint/2010/main" val="36331081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marL="0" indent="0" algn="just">
              <a:buNone/>
            </a:pPr>
            <a:r>
              <a:rPr lang="it-IT" b="1" dirty="0" smtClean="0">
                <a:solidFill>
                  <a:srgbClr val="0070C0"/>
                </a:solidFill>
                <a:cs typeface="Aharoni" panose="02010803020104030203" pitchFamily="2" charset="-79"/>
              </a:rPr>
              <a:t>Leonardo da Vinci</a:t>
            </a:r>
            <a:r>
              <a:rPr lang="it-IT" dirty="0" smtClean="0">
                <a:solidFill>
                  <a:schemeClr val="tx1"/>
                </a:solidFill>
                <a:cs typeface="Aharoni" panose="02010803020104030203" pitchFamily="2" charset="-79"/>
              </a:rPr>
              <a:t>, </a:t>
            </a:r>
            <a:r>
              <a:rPr lang="it-IT" dirty="0">
                <a:solidFill>
                  <a:schemeClr val="tx1"/>
                </a:solidFill>
                <a:cs typeface="Aharoni" panose="02010803020104030203" pitchFamily="2" charset="-79"/>
              </a:rPr>
              <a:t>giovane talentuoso, vuole imparare un mestiere.</a:t>
            </a:r>
          </a:p>
          <a:p>
            <a:pPr marL="0" indent="0" algn="just">
              <a:buNone/>
            </a:pPr>
            <a:r>
              <a:rPr lang="it-IT" dirty="0">
                <a:solidFill>
                  <a:schemeClr val="tx1"/>
                </a:solidFill>
                <a:cs typeface="Aharoni" panose="02010803020104030203" pitchFamily="2" charset="-79"/>
              </a:rPr>
              <a:t>Chiede a </a:t>
            </a:r>
            <a:r>
              <a:rPr lang="it-IT" b="1" dirty="0">
                <a:solidFill>
                  <a:srgbClr val="0070C0"/>
                </a:solidFill>
                <a:cs typeface="Aharoni" panose="02010803020104030203" pitchFamily="2" charset="-79"/>
              </a:rPr>
              <a:t>Andrea </a:t>
            </a:r>
            <a:r>
              <a:rPr lang="it-IT" b="1" dirty="0" smtClean="0">
                <a:solidFill>
                  <a:srgbClr val="0070C0"/>
                </a:solidFill>
                <a:cs typeface="Aharoni" panose="02010803020104030203" pitchFamily="2" charset="-79"/>
              </a:rPr>
              <a:t>Verrocchio </a:t>
            </a:r>
            <a:r>
              <a:rPr lang="it-IT" dirty="0" smtClean="0">
                <a:solidFill>
                  <a:schemeClr val="tx1"/>
                </a:solidFill>
                <a:cs typeface="Aharoni" panose="02010803020104030203" pitchFamily="2" charset="-79"/>
              </a:rPr>
              <a:t>di </a:t>
            </a:r>
            <a:r>
              <a:rPr lang="it-IT" dirty="0">
                <a:solidFill>
                  <a:schemeClr val="tx1"/>
                </a:solidFill>
                <a:cs typeface="Aharoni" panose="02010803020104030203" pitchFamily="2" charset="-79"/>
              </a:rPr>
              <a:t>insegnarglielo.</a:t>
            </a:r>
          </a:p>
          <a:p>
            <a:pPr marL="0" indent="0" algn="just">
              <a:buNone/>
            </a:pPr>
            <a:r>
              <a:rPr lang="it-IT" dirty="0">
                <a:solidFill>
                  <a:schemeClr val="tx1"/>
                </a:solidFill>
                <a:cs typeface="Aharoni" panose="02010803020104030203" pitchFamily="2" charset="-79"/>
              </a:rPr>
              <a:t>Andrea </a:t>
            </a:r>
            <a:r>
              <a:rPr lang="it-IT" dirty="0" smtClean="0">
                <a:solidFill>
                  <a:schemeClr val="tx1"/>
                </a:solidFill>
                <a:cs typeface="Aharoni" panose="02010803020104030203" pitchFamily="2" charset="-79"/>
              </a:rPr>
              <a:t>Verrocchio ama </a:t>
            </a:r>
            <a:r>
              <a:rPr lang="it-IT" dirty="0">
                <a:solidFill>
                  <a:schemeClr val="tx1"/>
                </a:solidFill>
                <a:cs typeface="Aharoni" panose="02010803020104030203" pitchFamily="2" charset="-79"/>
              </a:rPr>
              <a:t>il suo lavoro ed è generoso nel trasferire le sue competenze e la sua passione a Leonardo e agli altri ragazzi che lavorano con lui: </a:t>
            </a:r>
            <a:r>
              <a:rPr lang="it-IT" b="1" dirty="0" smtClean="0">
                <a:solidFill>
                  <a:srgbClr val="0070C0"/>
                </a:solidFill>
                <a:cs typeface="Aharoni" panose="02010803020104030203" pitchFamily="2" charset="-79"/>
              </a:rPr>
              <a:t>Sandro Botticelli</a:t>
            </a:r>
            <a:r>
              <a:rPr lang="it-IT" dirty="0" smtClean="0">
                <a:solidFill>
                  <a:schemeClr val="tx1"/>
                </a:solidFill>
                <a:cs typeface="Aharoni" panose="02010803020104030203" pitchFamily="2" charset="-79"/>
              </a:rPr>
              <a:t>, </a:t>
            </a:r>
            <a:r>
              <a:rPr lang="it-IT" b="1" dirty="0" smtClean="0">
                <a:solidFill>
                  <a:srgbClr val="0070C0"/>
                </a:solidFill>
                <a:cs typeface="Aharoni" panose="02010803020104030203" pitchFamily="2" charset="-79"/>
              </a:rPr>
              <a:t>Pietro il Perugino</a:t>
            </a:r>
            <a:r>
              <a:rPr lang="it-IT" dirty="0" smtClean="0">
                <a:solidFill>
                  <a:schemeClr val="tx1"/>
                </a:solidFill>
                <a:cs typeface="Aharoni" panose="02010803020104030203" pitchFamily="2" charset="-79"/>
              </a:rPr>
              <a:t>, </a:t>
            </a:r>
            <a:r>
              <a:rPr lang="it-IT" b="1" dirty="0" smtClean="0">
                <a:solidFill>
                  <a:srgbClr val="0070C0"/>
                </a:solidFill>
                <a:cs typeface="Aharoni" panose="02010803020104030203" pitchFamily="2" charset="-79"/>
              </a:rPr>
              <a:t>Domenico Ghirlandaio</a:t>
            </a:r>
            <a:r>
              <a:rPr lang="it-IT" dirty="0" smtClean="0">
                <a:solidFill>
                  <a:schemeClr val="tx1"/>
                </a:solidFill>
                <a:cs typeface="Aharoni" panose="02010803020104030203" pitchFamily="2" charset="-79"/>
              </a:rPr>
              <a:t>.</a:t>
            </a:r>
            <a:endParaRPr lang="it-IT" dirty="0">
              <a:solidFill>
                <a:schemeClr val="tx1"/>
              </a:solidFill>
              <a:cs typeface="Aharoni" panose="02010803020104030203" pitchFamily="2" charset="-79"/>
            </a:endParaRPr>
          </a:p>
          <a:p>
            <a:pPr marL="0" indent="0" algn="just">
              <a:buNone/>
            </a:pPr>
            <a:r>
              <a:rPr lang="it-IT" dirty="0">
                <a:solidFill>
                  <a:schemeClr val="tx1"/>
                </a:solidFill>
                <a:cs typeface="Aharoni" panose="02010803020104030203" pitchFamily="2" charset="-79"/>
              </a:rPr>
              <a:t>I giovani collaboratori di Andrea sono talentuosi: terminato il loro apprendistato avvieranno una carriera di successo a livello internazionale.</a:t>
            </a:r>
          </a:p>
          <a:p>
            <a:endParaRPr lang="it-IT" dirty="0"/>
          </a:p>
        </p:txBody>
      </p:sp>
      <p:sp>
        <p:nvSpPr>
          <p:cNvPr id="3" name="Titolo 2"/>
          <p:cNvSpPr>
            <a:spLocks noGrp="1"/>
          </p:cNvSpPr>
          <p:nvPr>
            <p:ph type="title"/>
          </p:nvPr>
        </p:nvSpPr>
        <p:spPr/>
        <p:txBody>
          <a:bodyPr>
            <a:normAutofit/>
          </a:bodyPr>
          <a:lstStyle/>
          <a:p>
            <a:pPr algn="l"/>
            <a:r>
              <a:rPr lang="it-IT" sz="3600" b="1" dirty="0" smtClean="0"/>
              <a:t>La storia di questi giovani ci riporta all’inizio, ci ricorda quella di Leonardo…</a:t>
            </a:r>
            <a:endParaRPr lang="it-IT" sz="3600" b="1"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40</a:t>
            </a:fld>
            <a:endParaRPr lang="it-IT"/>
          </a:p>
        </p:txBody>
      </p:sp>
    </p:spTree>
    <p:extLst>
      <p:ext uri="{BB962C8B-B14F-4D97-AF65-F5344CB8AC3E}">
        <p14:creationId xmlns:p14="http://schemas.microsoft.com/office/powerpoint/2010/main" val="13263276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b="1" dirty="0" smtClean="0">
                <a:solidFill>
                  <a:srgbClr val="FFC000"/>
                </a:solidFill>
                <a:cs typeface="Aharoni" panose="02010803020104030203" pitchFamily="2" charset="-79"/>
              </a:rPr>
              <a:t>Marica, una storia per il futuro</a:t>
            </a:r>
            <a:endParaRPr lang="it-IT" b="1" dirty="0">
              <a:solidFill>
                <a:srgbClr val="FFC000"/>
              </a:solidFill>
              <a:cs typeface="Aharoni" panose="02010803020104030203" pitchFamily="2" charset="-79"/>
            </a:endParaRPr>
          </a:p>
        </p:txBody>
      </p:sp>
      <p:sp>
        <p:nvSpPr>
          <p:cNvPr id="3" name="Segnaposto contenuto 2"/>
          <p:cNvSpPr>
            <a:spLocks noGrp="1"/>
          </p:cNvSpPr>
          <p:nvPr>
            <p:ph idx="1"/>
          </p:nvPr>
        </p:nvSpPr>
        <p:spPr>
          <a:xfrm>
            <a:off x="426601" y="2556883"/>
            <a:ext cx="8229600" cy="4144167"/>
          </a:xfrm>
        </p:spPr>
        <p:txBody>
          <a:bodyPr>
            <a:normAutofit/>
          </a:bodyPr>
          <a:lstStyle/>
          <a:p>
            <a:pPr algn="just"/>
            <a:r>
              <a:rPr lang="it-IT" dirty="0" smtClean="0"/>
              <a:t>Ottobre 2016: si iscrive al corso ITS Hotel Manager</a:t>
            </a:r>
          </a:p>
          <a:p>
            <a:pPr algn="just"/>
            <a:r>
              <a:rPr lang="it-IT" dirty="0" smtClean="0"/>
              <a:t>Maggio – luglio 2017, Maggio </a:t>
            </a:r>
            <a:r>
              <a:rPr lang="it-IT" dirty="0"/>
              <a:t>– luglio </a:t>
            </a:r>
            <a:r>
              <a:rPr lang="it-IT" dirty="0" smtClean="0"/>
              <a:t>2018: </a:t>
            </a:r>
            <a:r>
              <a:rPr lang="it-IT" dirty="0"/>
              <a:t>svolge il tirocinio presso Ostello </a:t>
            </a:r>
            <a:r>
              <a:rPr lang="it-IT" dirty="0" smtClean="0"/>
              <a:t>Bello e Ostello Bello Grande</a:t>
            </a:r>
          </a:p>
          <a:p>
            <a:pPr algn="just"/>
            <a:r>
              <a:rPr lang="it-IT" dirty="0" smtClean="0"/>
              <a:t>20 luglio 2018. sostiene con successo gli esami del corso e…</a:t>
            </a:r>
          </a:p>
          <a:p>
            <a:pPr algn="just"/>
            <a:r>
              <a:rPr lang="it-IT" dirty="0" smtClean="0"/>
              <a:t>…ha </a:t>
            </a:r>
            <a:r>
              <a:rPr lang="it-IT" b="1" dirty="0" smtClean="0">
                <a:solidFill>
                  <a:srgbClr val="0070C0"/>
                </a:solidFill>
              </a:rPr>
              <a:t>3 proposte di assunzione</a:t>
            </a:r>
            <a:r>
              <a:rPr lang="it-IT" dirty="0" smtClean="0"/>
              <a:t>:</a:t>
            </a:r>
          </a:p>
          <a:p>
            <a:pPr lvl="1" algn="just"/>
            <a:r>
              <a:rPr lang="it-IT" b="1" dirty="0">
                <a:solidFill>
                  <a:srgbClr val="0070C0"/>
                </a:solidFill>
              </a:rPr>
              <a:t>Ostello Bello </a:t>
            </a:r>
            <a:r>
              <a:rPr lang="it-IT" dirty="0"/>
              <a:t>e </a:t>
            </a:r>
            <a:r>
              <a:rPr lang="it-IT" b="1" dirty="0">
                <a:solidFill>
                  <a:srgbClr val="0070C0"/>
                </a:solidFill>
              </a:rPr>
              <a:t>Ostello Bello </a:t>
            </a:r>
            <a:r>
              <a:rPr lang="it-IT" b="1" dirty="0" smtClean="0">
                <a:solidFill>
                  <a:srgbClr val="0070C0"/>
                </a:solidFill>
              </a:rPr>
              <a:t>Grande</a:t>
            </a:r>
            <a:r>
              <a:rPr lang="it-IT" dirty="0" smtClean="0"/>
              <a:t>, come responsabile operativa delle strutture</a:t>
            </a:r>
          </a:p>
          <a:p>
            <a:pPr lvl="1" algn="just"/>
            <a:r>
              <a:rPr lang="it-IT" b="1" dirty="0" err="1" smtClean="0">
                <a:solidFill>
                  <a:srgbClr val="0070C0"/>
                </a:solidFill>
              </a:rPr>
              <a:t>HPoin</a:t>
            </a:r>
            <a:r>
              <a:rPr lang="it-IT" dirty="0" err="1" smtClean="0"/>
              <a:t>t</a:t>
            </a:r>
            <a:r>
              <a:rPr lang="it-IT" dirty="0" smtClean="0"/>
              <a:t>, società di outsourcing, come Governante</a:t>
            </a:r>
          </a:p>
          <a:p>
            <a:pPr lvl="1" algn="just"/>
            <a:r>
              <a:rPr lang="it-IT" b="1" dirty="0" smtClean="0">
                <a:solidFill>
                  <a:srgbClr val="0070C0"/>
                </a:solidFill>
              </a:rPr>
              <a:t>Hotel Volver</a:t>
            </a:r>
            <a:r>
              <a:rPr lang="it-IT" dirty="0" smtClean="0"/>
              <a:t>, </a:t>
            </a:r>
            <a:r>
              <a:rPr lang="it-IT" dirty="0"/>
              <a:t>società di </a:t>
            </a:r>
            <a:r>
              <a:rPr lang="it-IT" dirty="0" smtClean="0"/>
              <a:t>outsourcing, come Responsabile sviluppo servizi innovativi</a:t>
            </a:r>
            <a:endParaRPr lang="it-IT" dirty="0"/>
          </a:p>
          <a:p>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41</a:t>
            </a:fld>
            <a:endParaRPr lang="it-IT"/>
          </a:p>
        </p:txBody>
      </p:sp>
    </p:spTree>
    <p:extLst>
      <p:ext uri="{BB962C8B-B14F-4D97-AF65-F5344CB8AC3E}">
        <p14:creationId xmlns:p14="http://schemas.microsoft.com/office/powerpoint/2010/main" val="9066305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l"/>
            <a:r>
              <a:rPr lang="it-IT" b="1" dirty="0" smtClean="0">
                <a:solidFill>
                  <a:srgbClr val="FFC000"/>
                </a:solidFill>
                <a:cs typeface="Aharoni" panose="02010803020104030203" pitchFamily="2" charset="-79"/>
              </a:rPr>
              <a:t>Marica</a:t>
            </a:r>
            <a:r>
              <a:rPr lang="it-IT" b="1" dirty="0" smtClean="0">
                <a:cs typeface="Aharoni" panose="02010803020104030203" pitchFamily="2" charset="-79"/>
              </a:rPr>
              <a:t>, futura hotel manager</a:t>
            </a:r>
            <a:endParaRPr lang="it-IT" b="1" dirty="0">
              <a:cs typeface="Aharoni" panose="02010803020104030203" pitchFamily="2" charset="-79"/>
            </a:endParaRPr>
          </a:p>
        </p:txBody>
      </p:sp>
      <p:sp>
        <p:nvSpPr>
          <p:cNvPr id="3" name="Segnaposto contenuto 2"/>
          <p:cNvSpPr>
            <a:spLocks noGrp="1"/>
          </p:cNvSpPr>
          <p:nvPr>
            <p:ph idx="1"/>
          </p:nvPr>
        </p:nvSpPr>
        <p:spPr>
          <a:xfrm>
            <a:off x="5677469" y="2700083"/>
            <a:ext cx="3135194" cy="3450696"/>
          </a:xfrm>
        </p:spPr>
        <p:txBody>
          <a:bodyPr/>
          <a:lstStyle/>
          <a:p>
            <a:pPr marL="0" indent="0">
              <a:buNone/>
            </a:pPr>
            <a:r>
              <a:rPr lang="it-IT" dirty="0" smtClean="0">
                <a:hlinkClick r:id="rId3" action="ppaction://hlinkfile"/>
              </a:rPr>
              <a:t>In una intervista della primavera del 2018</a:t>
            </a:r>
            <a:endParaRPr lang="it-IT" dirty="0" smtClean="0"/>
          </a:p>
          <a:p>
            <a:pPr marL="0" indent="0">
              <a:buNone/>
            </a:pPr>
            <a:endParaRPr lang="it-IT" dirty="0"/>
          </a:p>
          <a:p>
            <a:pPr marL="0" indent="0">
              <a:buNone/>
            </a:pPr>
            <a:r>
              <a:rPr lang="it-IT" dirty="0">
                <a:hlinkClick r:id="rId4"/>
              </a:rPr>
              <a:t>https://</a:t>
            </a:r>
            <a:r>
              <a:rPr lang="it-IT" dirty="0" smtClean="0">
                <a:hlinkClick r:id="rId4"/>
              </a:rPr>
              <a:t>www.youtube.com/watch?v=IrT1EgnAJyc</a:t>
            </a:r>
            <a:endParaRPr lang="it-IT" dirty="0" smtClean="0"/>
          </a:p>
          <a:p>
            <a:pPr marL="0" indent="0">
              <a:buNone/>
            </a:pPr>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42</a:t>
            </a:fld>
            <a:endParaRPr lang="it-IT"/>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6231" t="13992" r="18284" b="15112"/>
          <a:stretch/>
        </p:blipFill>
        <p:spPr bwMode="auto">
          <a:xfrm>
            <a:off x="385730" y="2531951"/>
            <a:ext cx="4663942" cy="3786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33277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72152" y="685799"/>
            <a:ext cx="7772400" cy="3736075"/>
          </a:xfrm>
        </p:spPr>
        <p:txBody>
          <a:bodyPr>
            <a:normAutofit fontScale="90000"/>
          </a:bodyPr>
          <a:lstStyle/>
          <a:p>
            <a:pPr marL="0" indent="0"/>
            <a:r>
              <a:rPr lang="it-IT" dirty="0" smtClean="0"/>
              <a:t>«La </a:t>
            </a:r>
            <a:r>
              <a:rPr lang="it-IT" dirty="0"/>
              <a:t>strada che porta alla conoscenza è una strada che passa per dei buoni incontri</a:t>
            </a:r>
            <a:r>
              <a:rPr lang="it-IT" dirty="0" smtClean="0"/>
              <a:t>.»</a:t>
            </a:r>
            <a:r>
              <a:rPr lang="it-IT" dirty="0"/>
              <a:t/>
            </a:r>
            <a:br>
              <a:rPr lang="it-IT" dirty="0"/>
            </a:br>
            <a:r>
              <a:rPr lang="it-IT" dirty="0"/>
              <a:t>(</a:t>
            </a:r>
            <a:r>
              <a:rPr lang="it-IT" dirty="0" err="1"/>
              <a:t>Baruch</a:t>
            </a:r>
            <a:r>
              <a:rPr lang="it-IT" dirty="0"/>
              <a:t> Spinoza</a:t>
            </a:r>
            <a:r>
              <a:rPr lang="it-IT" dirty="0" smtClean="0"/>
              <a:t>)</a:t>
            </a:r>
            <a:br>
              <a:rPr lang="it-IT" dirty="0" smtClean="0"/>
            </a:br>
            <a:r>
              <a:rPr lang="it-IT" dirty="0" smtClean="0"/>
              <a:t/>
            </a:r>
            <a:br>
              <a:rPr lang="it-IT" dirty="0" smtClean="0"/>
            </a:br>
            <a:r>
              <a:rPr lang="it-IT" dirty="0" smtClean="0"/>
              <a:t>Grazie a voi per questo incontro</a:t>
            </a:r>
            <a:endParaRPr lang="it-IT" dirty="0"/>
          </a:p>
        </p:txBody>
      </p:sp>
    </p:spTree>
    <p:extLst>
      <p:ext uri="{BB962C8B-B14F-4D97-AF65-F5344CB8AC3E}">
        <p14:creationId xmlns:p14="http://schemas.microsoft.com/office/powerpoint/2010/main" val="1635269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contenuto 3"/>
          <p:cNvSpPr txBox="1">
            <a:spLocks noGrp="1"/>
          </p:cNvSpPr>
          <p:nvPr>
            <p:ph idx="1"/>
          </p:nvPr>
        </p:nvSpPr>
        <p:spPr>
          <a:xfrm>
            <a:off x="457200" y="1600200"/>
            <a:ext cx="8229600" cy="584775"/>
          </a:xfrm>
          <a:prstGeom prst="rect">
            <a:avLst/>
          </a:prstGeom>
          <a:noFill/>
        </p:spPr>
        <p:txBody>
          <a:bodyPr wrap="square" rtlCol="0">
            <a:spAutoFit/>
          </a:bodyPr>
          <a:lstStyle/>
          <a:p>
            <a:r>
              <a:rPr lang="it-IT" sz="3200" dirty="0" smtClean="0">
                <a:solidFill>
                  <a:schemeClr val="accent5">
                    <a:lumMod val="75000"/>
                  </a:schemeClr>
                </a:solidFill>
              </a:rPr>
              <a:t>1..</a:t>
            </a:r>
            <a:endParaRPr lang="it-IT" sz="3200" dirty="0">
              <a:solidFill>
                <a:schemeClr val="accent5">
                  <a:lumMod val="75000"/>
                </a:schemeClr>
              </a:solidFill>
            </a:endParaRP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egnaposto numero diapositiva 5"/>
          <p:cNvSpPr>
            <a:spLocks noGrp="1"/>
          </p:cNvSpPr>
          <p:nvPr>
            <p:ph type="sldNum" sz="quarter" idx="12"/>
          </p:nvPr>
        </p:nvSpPr>
        <p:spPr/>
        <p:txBody>
          <a:bodyPr/>
          <a:lstStyle/>
          <a:p>
            <a:fld id="{DBF8C6C4-1D93-4229-BF58-10A526F636C8}" type="slidenum">
              <a:rPr lang="it-IT" smtClean="0"/>
              <a:t>5</a:t>
            </a:fld>
            <a:endParaRPr lang="it-IT"/>
          </a:p>
        </p:txBody>
      </p:sp>
    </p:spTree>
    <p:extLst>
      <p:ext uri="{BB962C8B-B14F-4D97-AF65-F5344CB8AC3E}">
        <p14:creationId xmlns:p14="http://schemas.microsoft.com/office/powerpoint/2010/main" val="8668548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91318" y="2396170"/>
            <a:ext cx="4318029" cy="4161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218363" y="596667"/>
            <a:ext cx="8666329" cy="769441"/>
          </a:xfrm>
          <a:prstGeom prst="rect">
            <a:avLst/>
          </a:prstGeom>
        </p:spPr>
        <p:txBody>
          <a:bodyPr wrap="square">
            <a:spAutoFit/>
          </a:bodyPr>
          <a:lstStyle/>
          <a:p>
            <a:r>
              <a:rPr lang="it-IT" sz="4400" b="1" dirty="0" smtClean="0">
                <a:solidFill>
                  <a:schemeClr val="bg1"/>
                </a:solidFill>
                <a:cs typeface="Aharoni" panose="02010803020104030203" pitchFamily="2" charset="-79"/>
              </a:rPr>
              <a:t>…lo </a:t>
            </a:r>
            <a:r>
              <a:rPr lang="it-IT" sz="4400" b="1" dirty="0">
                <a:solidFill>
                  <a:schemeClr val="bg1"/>
                </a:solidFill>
                <a:cs typeface="Aharoni" panose="02010803020104030203" pitchFamily="2" charset="-79"/>
              </a:rPr>
              <a:t>scenario non è prevedibile</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40033">
            <a:off x="2694581" y="4441888"/>
            <a:ext cx="2000250" cy="199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5390867" y="2988860"/>
            <a:ext cx="3493826" cy="4247317"/>
          </a:xfrm>
          <a:prstGeom prst="rect">
            <a:avLst/>
          </a:prstGeom>
          <a:noFill/>
        </p:spPr>
        <p:txBody>
          <a:bodyPr wrap="square" rtlCol="0">
            <a:spAutoFit/>
          </a:bodyPr>
          <a:lstStyle/>
          <a:p>
            <a:r>
              <a:rPr lang="it-IT" dirty="0" smtClean="0"/>
              <a:t>Le professioni sono in </a:t>
            </a:r>
            <a:r>
              <a:rPr lang="it-IT" b="1" dirty="0" smtClean="0">
                <a:solidFill>
                  <a:srgbClr val="0070C0"/>
                </a:solidFill>
              </a:rPr>
              <a:t>continua evoluzione</a:t>
            </a:r>
            <a:r>
              <a:rPr lang="it-IT" dirty="0" smtClean="0"/>
              <a:t>,</a:t>
            </a:r>
          </a:p>
          <a:p>
            <a:endParaRPr lang="it-IT" dirty="0"/>
          </a:p>
          <a:p>
            <a:r>
              <a:rPr lang="it-IT" dirty="0"/>
              <a:t>a</a:t>
            </a:r>
            <a:r>
              <a:rPr lang="it-IT" dirty="0" smtClean="0"/>
              <a:t>nche per il forte impatto della </a:t>
            </a:r>
            <a:r>
              <a:rPr lang="it-IT" b="1" dirty="0" smtClean="0">
                <a:solidFill>
                  <a:srgbClr val="0070C0"/>
                </a:solidFill>
              </a:rPr>
              <a:t>digitalizzazione</a:t>
            </a:r>
            <a:r>
              <a:rPr lang="it-IT" dirty="0" smtClean="0"/>
              <a:t>.</a:t>
            </a:r>
          </a:p>
          <a:p>
            <a:endParaRPr lang="it-IT" dirty="0"/>
          </a:p>
          <a:p>
            <a:r>
              <a:rPr lang="it-IT" dirty="0" smtClean="0"/>
              <a:t>Servono nuove figure, nuove competenze, anche </a:t>
            </a:r>
            <a:r>
              <a:rPr lang="it-IT" b="1" dirty="0" smtClean="0">
                <a:solidFill>
                  <a:srgbClr val="0070C0"/>
                </a:solidFill>
              </a:rPr>
              <a:t>4.0</a:t>
            </a:r>
            <a:r>
              <a:rPr lang="it-IT" dirty="0" smtClean="0"/>
              <a:t>,  e la capacità di evolvere nel lavoro in sintonia con l’evoluzione tecnologica.</a:t>
            </a:r>
          </a:p>
          <a:p>
            <a:endParaRPr lang="it-IT" dirty="0"/>
          </a:p>
          <a:p>
            <a:endParaRPr lang="it-IT" dirty="0" smtClean="0"/>
          </a:p>
          <a:p>
            <a:endParaRPr lang="it-IT" dirty="0"/>
          </a:p>
          <a:p>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6</a:t>
            </a:fld>
            <a:endParaRPr lang="it-IT"/>
          </a:p>
        </p:txBody>
      </p:sp>
    </p:spTree>
    <p:extLst>
      <p:ext uri="{BB962C8B-B14F-4D97-AF65-F5344CB8AC3E}">
        <p14:creationId xmlns:p14="http://schemas.microsoft.com/office/powerpoint/2010/main" val="19593531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4" y="232012"/>
            <a:ext cx="9156408" cy="5036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egnaposto numero diapositiva 2"/>
          <p:cNvSpPr>
            <a:spLocks noGrp="1"/>
          </p:cNvSpPr>
          <p:nvPr>
            <p:ph type="sldNum" sz="quarter" idx="12"/>
          </p:nvPr>
        </p:nvSpPr>
        <p:spPr/>
        <p:txBody>
          <a:bodyPr/>
          <a:lstStyle/>
          <a:p>
            <a:fld id="{DBF8C6C4-1D93-4229-BF58-10A526F636C8}" type="slidenum">
              <a:rPr lang="it-IT" smtClean="0"/>
              <a:t>7</a:t>
            </a:fld>
            <a:endParaRPr lang="it-IT"/>
          </a:p>
        </p:txBody>
      </p:sp>
    </p:spTree>
    <p:extLst>
      <p:ext uri="{BB962C8B-B14F-4D97-AF65-F5344CB8AC3E}">
        <p14:creationId xmlns:p14="http://schemas.microsoft.com/office/powerpoint/2010/main" val="2780381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pPr marL="0" indent="0"/>
            <a:r>
              <a:rPr lang="it-IT" dirty="0" smtClean="0">
                <a:latin typeface="+mn-lt"/>
              </a:rPr>
              <a:t>«Solo </a:t>
            </a:r>
            <a:r>
              <a:rPr lang="it-IT" dirty="0">
                <a:latin typeface="+mn-lt"/>
              </a:rPr>
              <a:t>perché un problema non è ancora stato risolto non è detto che sia impossibile da risolvere</a:t>
            </a:r>
            <a:r>
              <a:rPr lang="it-IT" dirty="0" smtClean="0">
                <a:latin typeface="+mn-lt"/>
              </a:rPr>
              <a:t>.»  </a:t>
            </a:r>
            <a:r>
              <a:rPr lang="it-IT" dirty="0">
                <a:latin typeface="+mn-lt"/>
              </a:rPr>
              <a:t>(</a:t>
            </a:r>
            <a:r>
              <a:rPr lang="it-IT" dirty="0" err="1">
                <a:latin typeface="+mn-lt"/>
              </a:rPr>
              <a:t>Agatha</a:t>
            </a:r>
            <a:r>
              <a:rPr lang="it-IT" dirty="0">
                <a:latin typeface="+mn-lt"/>
              </a:rPr>
              <a:t> Christie)</a:t>
            </a:r>
          </a:p>
        </p:txBody>
      </p:sp>
    </p:spTree>
    <p:extLst>
      <p:ext uri="{BB962C8B-B14F-4D97-AF65-F5344CB8AC3E}">
        <p14:creationId xmlns:p14="http://schemas.microsoft.com/office/powerpoint/2010/main" val="3435528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13897" y="241825"/>
            <a:ext cx="8666329" cy="1446550"/>
          </a:xfrm>
          <a:prstGeom prst="rect">
            <a:avLst/>
          </a:prstGeom>
        </p:spPr>
        <p:txBody>
          <a:bodyPr wrap="square">
            <a:spAutoFit/>
          </a:bodyPr>
          <a:lstStyle/>
          <a:p>
            <a:r>
              <a:rPr lang="it-IT" sz="4400" dirty="0" smtClean="0">
                <a:solidFill>
                  <a:schemeClr val="bg1"/>
                </a:solidFill>
                <a:latin typeface="Aharoni" panose="02010803020104030203" pitchFamily="2" charset="-79"/>
                <a:cs typeface="Aharoni" panose="02010803020104030203" pitchFamily="2" charset="-79"/>
              </a:rPr>
              <a:t>Il problema: il gap di competenze</a:t>
            </a:r>
            <a:endParaRPr lang="it-IT" sz="4400" dirty="0">
              <a:solidFill>
                <a:schemeClr val="bg1"/>
              </a:solidFill>
              <a:latin typeface="Aharoni" panose="02010803020104030203" pitchFamily="2" charset="-79"/>
              <a:cs typeface="Aharoni" panose="02010803020104030203" pitchFamily="2" charset="-79"/>
            </a:endParaRPr>
          </a:p>
        </p:txBody>
      </p:sp>
      <p:sp>
        <p:nvSpPr>
          <p:cNvPr id="4" name="Rettangolo 3"/>
          <p:cNvSpPr/>
          <p:nvPr/>
        </p:nvSpPr>
        <p:spPr>
          <a:xfrm>
            <a:off x="177421" y="2658491"/>
            <a:ext cx="8693624" cy="4524315"/>
          </a:xfrm>
          <a:prstGeom prst="rect">
            <a:avLst/>
          </a:prstGeom>
        </p:spPr>
        <p:txBody>
          <a:bodyPr wrap="square">
            <a:spAutoFit/>
          </a:bodyPr>
          <a:lstStyle/>
          <a:p>
            <a:pPr algn="just"/>
            <a:r>
              <a:rPr lang="it-IT" sz="2800" dirty="0" smtClean="0"/>
              <a:t>Serve un’azione ampia e diffusa di </a:t>
            </a:r>
            <a:r>
              <a:rPr lang="it-IT" sz="2800" b="1" dirty="0" smtClean="0">
                <a:solidFill>
                  <a:srgbClr val="0070C0"/>
                </a:solidFill>
              </a:rPr>
              <a:t>alta formazione specialistica</a:t>
            </a:r>
            <a:r>
              <a:rPr lang="it-IT" sz="2800" b="1" dirty="0" smtClean="0"/>
              <a:t> </a:t>
            </a:r>
          </a:p>
          <a:p>
            <a:pPr algn="just"/>
            <a:endParaRPr lang="it-IT" sz="2800" dirty="0"/>
          </a:p>
          <a:p>
            <a:pPr algn="just"/>
            <a:r>
              <a:rPr lang="it-IT" sz="2800" dirty="0" smtClean="0"/>
              <a:t>per dare ai giovani le </a:t>
            </a:r>
            <a:r>
              <a:rPr lang="it-IT" sz="2800" b="1" dirty="0" smtClean="0">
                <a:solidFill>
                  <a:srgbClr val="0070C0"/>
                </a:solidFill>
              </a:rPr>
              <a:t>competenze tecniche specifiche </a:t>
            </a:r>
            <a:r>
              <a:rPr lang="it-IT" sz="2800" dirty="0" smtClean="0"/>
              <a:t>che le aziende cercano</a:t>
            </a:r>
          </a:p>
          <a:p>
            <a:pPr algn="just"/>
            <a:endParaRPr lang="it-IT" sz="2800" dirty="0"/>
          </a:p>
          <a:p>
            <a:pPr algn="just"/>
            <a:r>
              <a:rPr lang="it-IT" sz="2800" dirty="0"/>
              <a:t>e</a:t>
            </a:r>
            <a:r>
              <a:rPr lang="it-IT" sz="2800" dirty="0" smtClean="0"/>
              <a:t> le competenze </a:t>
            </a:r>
            <a:r>
              <a:rPr lang="it-IT" sz="2800" b="1" dirty="0" smtClean="0">
                <a:solidFill>
                  <a:srgbClr val="0070C0"/>
                </a:solidFill>
              </a:rPr>
              <a:t>trasversali</a:t>
            </a:r>
            <a:r>
              <a:rPr lang="it-IT" sz="2800" dirty="0" smtClean="0"/>
              <a:t> e </a:t>
            </a:r>
            <a:r>
              <a:rPr lang="it-IT" sz="2800" b="1" dirty="0" smtClean="0">
                <a:solidFill>
                  <a:srgbClr val="0070C0"/>
                </a:solidFill>
              </a:rPr>
              <a:t>digitali</a:t>
            </a:r>
            <a:r>
              <a:rPr lang="it-IT" sz="2800" b="1" dirty="0" smtClean="0"/>
              <a:t> </a:t>
            </a:r>
            <a:r>
              <a:rPr lang="it-IT" sz="2800" dirty="0" smtClean="0"/>
              <a:t>necessarie ad adattare il proprio profilo ai continui cambiamenti del mercato del lavoro</a:t>
            </a:r>
          </a:p>
          <a:p>
            <a:endParaRPr lang="it-IT" dirty="0"/>
          </a:p>
          <a:p>
            <a:endParaRPr lang="it-IT" dirty="0"/>
          </a:p>
        </p:txBody>
      </p:sp>
      <p:sp>
        <p:nvSpPr>
          <p:cNvPr id="5" name="Segnaposto numero diapositiva 4"/>
          <p:cNvSpPr>
            <a:spLocks noGrp="1"/>
          </p:cNvSpPr>
          <p:nvPr>
            <p:ph type="sldNum" sz="quarter" idx="12"/>
          </p:nvPr>
        </p:nvSpPr>
        <p:spPr/>
        <p:txBody>
          <a:bodyPr/>
          <a:lstStyle/>
          <a:p>
            <a:fld id="{DBF8C6C4-1D93-4229-BF58-10A526F636C8}" type="slidenum">
              <a:rPr lang="it-IT" smtClean="0"/>
              <a:t>9</a:t>
            </a:fld>
            <a:endParaRPr lang="it-IT"/>
          </a:p>
        </p:txBody>
      </p:sp>
    </p:spTree>
    <p:extLst>
      <p:ext uri="{BB962C8B-B14F-4D97-AF65-F5344CB8AC3E}">
        <p14:creationId xmlns:p14="http://schemas.microsoft.com/office/powerpoint/2010/main" val="25807664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nde">
  <a:themeElements>
    <a:clrScheme name="Personalizzato 8">
      <a:dk1>
        <a:sysClr val="windowText" lastClr="000000"/>
      </a:dk1>
      <a:lt1>
        <a:sysClr val="window" lastClr="FFFFFF"/>
      </a:lt1>
      <a:dk2>
        <a:srgbClr val="3E3D2D"/>
      </a:dk2>
      <a:lt2>
        <a:srgbClr val="CAF278"/>
      </a:lt2>
      <a:accent1>
        <a:srgbClr val="0070C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nde">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nde">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1914</TotalTime>
  <Words>4726</Words>
  <Application>Microsoft Office PowerPoint</Application>
  <PresentationFormat>Presentazione su schermo (4:3)</PresentationFormat>
  <Paragraphs>508</Paragraphs>
  <Slides>43</Slides>
  <Notes>43</Notes>
  <HiddenSlides>0</HiddenSlides>
  <MMClips>0</MMClips>
  <ScaleCrop>false</ScaleCrop>
  <HeadingPairs>
    <vt:vector size="4" baseType="variant">
      <vt:variant>
        <vt:lpstr>Tema</vt:lpstr>
      </vt:variant>
      <vt:variant>
        <vt:i4>1</vt:i4>
      </vt:variant>
      <vt:variant>
        <vt:lpstr>Titoli diapositive</vt:lpstr>
      </vt:variant>
      <vt:variant>
        <vt:i4>43</vt:i4>
      </vt:variant>
    </vt:vector>
  </HeadingPairs>
  <TitlesOfParts>
    <vt:vector size="44" baseType="lpstr">
      <vt:lpstr>Onde</vt:lpstr>
      <vt:lpstr>LA FORZA  DELLE COMPETENZE</vt:lpstr>
      <vt:lpstr>Presentazione standard di PowerPoint</vt:lpstr>
      <vt:lpstr>C’era un ragazzo…</vt:lpstr>
      <vt:lpstr>Un doppio paradosso</vt:lpstr>
      <vt:lpstr>Presentazione standard di PowerPoint</vt:lpstr>
      <vt:lpstr>Presentazione standard di PowerPoint</vt:lpstr>
      <vt:lpstr>Presentazione standard di PowerPoint</vt:lpstr>
      <vt:lpstr>«Solo perché un problema non è ancora stato risolto non è detto che sia impossibile da risolvere.»  (Agatha Christie)</vt:lpstr>
      <vt:lpstr>Presentazione standard di PowerPoint</vt:lpstr>
      <vt:lpstr>“Ogni problema ha tre soluzioni: la mia soluzione, la tua soluzione  e la soluzione giusta.”  (Platone)</vt:lpstr>
      <vt:lpstr>La soluzione al gap di competenze tecniche: l’alta formazione ITS</vt:lpstr>
      <vt:lpstr>Cosa sono gli ITS  Istituti Tecnici Superiori</vt:lpstr>
      <vt:lpstr>Le aree tecnologiche in cui c’è il lavoro</vt:lpstr>
      <vt:lpstr>Presentazione standard di PowerPoint</vt:lpstr>
      <vt:lpstr>La Fondazione ITS Innovaturismo. case history</vt:lpstr>
      <vt:lpstr>Cosa fanno le Fondazioni ITS</vt:lpstr>
      <vt:lpstr>Le attività di Innovaturismo:  un’azione diffusa sul territorio lombardo</vt:lpstr>
      <vt:lpstr>Il caso del corso ITS Hotel manager #1</vt:lpstr>
      <vt:lpstr>Presentazione standard di PowerPoint</vt:lpstr>
      <vt:lpstr>La curvatura territoriale, la progettazione con le imprese e l’Università</vt:lpstr>
      <vt:lpstr>I moduli formativi</vt:lpstr>
      <vt:lpstr>L’approccio metodologico ITS</vt:lpstr>
      <vt:lpstr>Una didattica coinvolgente</vt:lpstr>
      <vt:lpstr>Percorsi personalizzati per formarsi lavorando</vt:lpstr>
      <vt:lpstr>L’azienda nella didattica,  qualche esempio</vt:lpstr>
      <vt:lpstr>La didattica in azienda,  qualche esempio #1</vt:lpstr>
      <vt:lpstr>La didattica in azienda,  qualche esempio #2</vt:lpstr>
      <vt:lpstr>Alcuni brand dell’hotellerie che partecipano alla formazione</vt:lpstr>
      <vt:lpstr>Alcune aziende sede di stage #1</vt:lpstr>
      <vt:lpstr>Alcune aziende sede di stage #2</vt:lpstr>
      <vt:lpstr>Risultati occupazionali</vt:lpstr>
      <vt:lpstr>Riconoscimenti</vt:lpstr>
      <vt:lpstr>«Le parole insegnano, gli esempi trascinano. Solo i fatti danno credibilità alle parole.» (Sant’Agostino)  </vt:lpstr>
      <vt:lpstr>La storia di Francesco</vt:lpstr>
      <vt:lpstr>Francesco, imprenditore</vt:lpstr>
      <vt:lpstr>La storia di Erica</vt:lpstr>
      <vt:lpstr>Erica, Housekeeping Supervisor</vt:lpstr>
      <vt:lpstr>La storia di Andreia</vt:lpstr>
      <vt:lpstr>Andreia, Capo Ricevimento</vt:lpstr>
      <vt:lpstr>La storia di questi giovani ci riporta all’inizio, ci ricorda quella di Leonardo…</vt:lpstr>
      <vt:lpstr>Marica, una storia per il futuro</vt:lpstr>
      <vt:lpstr>Marica, futura hotel manager</vt:lpstr>
      <vt:lpstr>«La strada che porta alla conoscenza è una strada che passa per dei buoni incontri.» (Baruch Spinoza)  Grazie a voi per questo incontro</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minetti</dc:creator>
  <cp:lastModifiedBy>meeting</cp:lastModifiedBy>
  <cp:revision>144</cp:revision>
  <cp:lastPrinted>2018-07-25T13:20:17Z</cp:lastPrinted>
  <dcterms:created xsi:type="dcterms:W3CDTF">2017-02-01T10:03:10Z</dcterms:created>
  <dcterms:modified xsi:type="dcterms:W3CDTF">2018-08-20T17:03:01Z</dcterms:modified>
</cp:coreProperties>
</file>