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410" autoAdjust="0"/>
  </p:normalViewPr>
  <p:slideViewPr>
    <p:cSldViewPr snapToGrid="0" snapToObjects="1">
      <p:cViewPr varScale="1">
        <p:scale>
          <a:sx n="64" d="100"/>
          <a:sy n="64" d="100"/>
        </p:scale>
        <p:origin x="56" y="2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51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1BEA8-93DD-3044-AE58-EE349EEE7941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CBC5D-8D48-4044-B4CC-CCB86310FF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5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1BEA8-93DD-3044-AE58-EE349EEE7941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CBC5D-8D48-4044-B4CC-CCB86310FF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56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1BEA8-93DD-3044-AE58-EE349EEE7941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CBC5D-8D48-4044-B4CC-CCB86310FF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048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1BEA8-93DD-3044-AE58-EE349EEE7941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CBC5D-8D48-4044-B4CC-CCB86310FF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221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1BEA8-93DD-3044-AE58-EE349EEE7941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CBC5D-8D48-4044-B4CC-CCB86310FF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077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1BEA8-93DD-3044-AE58-EE349EEE7941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CBC5D-8D48-4044-B4CC-CCB86310FF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6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1BEA8-93DD-3044-AE58-EE349EEE7941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CBC5D-8D48-4044-B4CC-CCB86310FF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503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1BEA8-93DD-3044-AE58-EE349EEE7941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CBC5D-8D48-4044-B4CC-CCB86310FF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106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1BEA8-93DD-3044-AE58-EE349EEE7941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CBC5D-8D48-4044-B4CC-CCB86310FF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396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1BEA8-93DD-3044-AE58-EE349EEE7941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CBC5D-8D48-4044-B4CC-CCB86310FF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214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1BEA8-93DD-3044-AE58-EE349EEE7941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CBC5D-8D48-4044-B4CC-CCB86310FF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846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1BEA8-93DD-3044-AE58-EE349EEE7941}" type="datetimeFigureOut">
              <a:rPr lang="it-IT" smtClean="0"/>
              <a:t>24/08/2018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CBC5D-8D48-4044-B4CC-CCB86310FF4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2846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293367"/>
            <a:ext cx="7361989" cy="1102519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sz="5400" b="1" dirty="0" smtClean="0"/>
              <a:t>Competenze digitali e </a:t>
            </a:r>
            <a:r>
              <a:rPr lang="it-IT" sz="5400" b="1" dirty="0" err="1" smtClean="0"/>
              <a:t>mismatch</a:t>
            </a:r>
            <a:r>
              <a:rPr lang="it-IT" sz="5400" b="1" dirty="0" smtClean="0"/>
              <a:t> formativo</a:t>
            </a:r>
            <a:r>
              <a:rPr lang="it-IT" sz="5400" dirty="0"/>
              <a:t/>
            </a:r>
            <a:br>
              <a:rPr lang="it-IT" sz="5400" dirty="0"/>
            </a:br>
            <a:endParaRPr lang="it-IT" sz="5400" dirty="0"/>
          </a:p>
        </p:txBody>
      </p:sp>
      <p:pic>
        <p:nvPicPr>
          <p:cNvPr id="4" name="Immagine 3" descr="logo_ANPAL sfondo trasparent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216" y="595781"/>
            <a:ext cx="3174798" cy="1111179"/>
          </a:xfrm>
          <a:prstGeom prst="rect">
            <a:avLst/>
          </a:prstGeom>
        </p:spPr>
      </p:pic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64261" y="3217466"/>
            <a:ext cx="6400800" cy="1314450"/>
          </a:xfrm>
        </p:spPr>
        <p:txBody>
          <a:bodyPr>
            <a:normAutofit/>
          </a:bodyPr>
          <a:lstStyle/>
          <a:p>
            <a:r>
              <a:rPr lang="it-IT" dirty="0" smtClean="0"/>
              <a:t>Salvatore Pirrone</a:t>
            </a:r>
          </a:p>
          <a:p>
            <a:r>
              <a:rPr lang="it-IT" sz="2800" i="1" dirty="0" smtClean="0"/>
              <a:t>24 agosto 2018</a:t>
            </a:r>
          </a:p>
        </p:txBody>
      </p:sp>
    </p:spTree>
    <p:extLst>
      <p:ext uri="{BB962C8B-B14F-4D97-AF65-F5344CB8AC3E}">
        <p14:creationId xmlns:p14="http://schemas.microsoft.com/office/powerpoint/2010/main" val="117825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Trasformazione</a:t>
            </a:r>
            <a:r>
              <a:rPr lang="it-IT" baseline="0" dirty="0" smtClean="0"/>
              <a:t> del lavoro</a:t>
            </a:r>
            <a:endParaRPr lang="it-IT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1156311"/>
            <a:ext cx="6259189" cy="3650358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</p:pic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6683316" y="974035"/>
            <a:ext cx="2043239" cy="3832634"/>
          </a:xfrm>
          <a:solidFill>
            <a:schemeClr val="accent1">
              <a:alpha val="30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ts val="1800"/>
              </a:lnSpc>
              <a:buNone/>
            </a:pPr>
            <a:r>
              <a:rPr lang="it-IT" sz="1600" dirty="0" smtClean="0"/>
              <a:t>Nei Paesi OCSE il 9% dei lavori rischia di essere automatizzato, e per il 25% dei lavori sono a rischio</a:t>
            </a:r>
            <a:r>
              <a:rPr lang="it-IT" sz="1600" baseline="0" dirty="0" smtClean="0"/>
              <a:t> di </a:t>
            </a:r>
            <a:r>
              <a:rPr lang="it-IT" sz="1600" dirty="0" smtClean="0"/>
              <a:t>cambiamento significativo (modifica di compiti e mansioni di almeno il 50%).</a:t>
            </a:r>
          </a:p>
          <a:p>
            <a:pPr marL="0" indent="0">
              <a:lnSpc>
                <a:spcPts val="1800"/>
              </a:lnSpc>
              <a:buNone/>
            </a:pPr>
            <a:r>
              <a:rPr lang="it-IT" sz="1600" dirty="0" smtClean="0"/>
              <a:t> </a:t>
            </a:r>
          </a:p>
          <a:p>
            <a:pPr marL="0" indent="0">
              <a:lnSpc>
                <a:spcPts val="1800"/>
              </a:lnSpc>
              <a:buNone/>
            </a:pPr>
            <a:r>
              <a:rPr lang="it-IT" sz="1600" dirty="0" smtClean="0"/>
              <a:t>In Italia quasi il 45% dei lavori sono a rischio di cambiamento significativo.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413368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056379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3600" dirty="0" smtClean="0"/>
              <a:t>La domanda di lavoro e le tendenze alla polarizzazione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2357"/>
            <a:ext cx="8338930" cy="3508426"/>
          </a:xfrm>
        </p:spPr>
        <p:txBody>
          <a:bodyPr>
            <a:noAutofit/>
          </a:bodyPr>
          <a:lstStyle/>
          <a:p>
            <a:r>
              <a:rPr lang="it-IT" sz="2000" dirty="0" smtClean="0"/>
              <a:t>In Europa circa 4 imprese su 10 in Europa lamentano difficoltà nel reclutare lavoratori con le competenze richieste (</a:t>
            </a:r>
            <a:r>
              <a:rPr lang="it-IT" sz="2000" dirty="0" err="1" smtClean="0"/>
              <a:t>Eurofund</a:t>
            </a:r>
            <a:r>
              <a:rPr lang="it-IT" sz="2000" dirty="0" smtClean="0"/>
              <a:t>, </a:t>
            </a:r>
            <a:r>
              <a:rPr lang="it-IT" sz="2000" dirty="0" err="1" smtClean="0"/>
              <a:t>European</a:t>
            </a:r>
            <a:r>
              <a:rPr lang="it-IT" sz="2000" dirty="0" smtClean="0"/>
              <a:t> </a:t>
            </a:r>
            <a:r>
              <a:rPr lang="it-IT" sz="2000" dirty="0"/>
              <a:t>Company </a:t>
            </a:r>
            <a:r>
              <a:rPr lang="it-IT" sz="2000" dirty="0" err="1" smtClean="0"/>
              <a:t>Survey</a:t>
            </a:r>
            <a:r>
              <a:rPr lang="it-IT" sz="2000" dirty="0" smtClean="0"/>
              <a:t>, 2013).</a:t>
            </a:r>
          </a:p>
          <a:p>
            <a:r>
              <a:rPr lang="it-IT" sz="2000" dirty="0" smtClean="0"/>
              <a:t>In Italia sono le professioni intellettuali, scientifiche e ad elevata specializzazione quelle per cui si evidenziano maggiori difficoltà (43,3%) nell’identificare il candidato adatto (</a:t>
            </a:r>
            <a:r>
              <a:rPr lang="it-IT" sz="2000" dirty="0" err="1" smtClean="0"/>
              <a:t>Unioncamere</a:t>
            </a:r>
            <a:r>
              <a:rPr lang="it-IT" sz="2000" dirty="0" smtClean="0"/>
              <a:t> ed ANPAL, rilevazione </a:t>
            </a:r>
            <a:r>
              <a:rPr lang="it-IT" sz="2000" dirty="0" err="1" smtClean="0"/>
              <a:t>Excelsior</a:t>
            </a:r>
            <a:r>
              <a:rPr lang="it-IT" sz="2000" dirty="0" smtClean="0"/>
              <a:t>).</a:t>
            </a:r>
          </a:p>
          <a:p>
            <a:r>
              <a:rPr lang="it-IT" sz="2000" dirty="0" smtClean="0"/>
              <a:t>Le professioni con un livello di competenze intermedie sono quelle maggiormente a rischio. La tendenza in atto è quella di una polarizzazione del mercato del lavoro tra lavori high-</a:t>
            </a:r>
            <a:r>
              <a:rPr lang="it-IT" sz="2000" dirty="0" err="1" smtClean="0"/>
              <a:t>skill</a:t>
            </a:r>
            <a:r>
              <a:rPr lang="it-IT" sz="2000" dirty="0" smtClean="0"/>
              <a:t> ben retribuiti e lavori </a:t>
            </a:r>
            <a:r>
              <a:rPr lang="it-IT" sz="2000" dirty="0" err="1" smtClean="0"/>
              <a:t>low-skill</a:t>
            </a:r>
            <a:r>
              <a:rPr lang="it-IT" sz="2000" dirty="0" smtClean="0"/>
              <a:t> scarsamente retribuiti.</a:t>
            </a:r>
          </a:p>
        </p:txBody>
      </p:sp>
    </p:spTree>
    <p:extLst>
      <p:ext uri="{BB962C8B-B14F-4D97-AF65-F5344CB8AC3E}">
        <p14:creationId xmlns:p14="http://schemas.microsoft.com/office/powerpoint/2010/main" val="1679917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99417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3600" dirty="0" smtClean="0"/>
              <a:t>L’offerta di lavoro: correlazione tra competenze di base e competenze digitali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56565"/>
            <a:ext cx="8229600" cy="3138057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/>
              <a:t>Secondo l’indagine PIAAC di OCSE, i giovani e gli adulti con capacità di </a:t>
            </a:r>
            <a:r>
              <a:rPr lang="it-IT" dirty="0" err="1" smtClean="0"/>
              <a:t>literacy</a:t>
            </a:r>
            <a:r>
              <a:rPr lang="it-IT" dirty="0" smtClean="0"/>
              <a:t> (comprensione di testi) e </a:t>
            </a:r>
            <a:r>
              <a:rPr lang="it-IT" dirty="0" err="1" smtClean="0"/>
              <a:t>numeracy</a:t>
            </a:r>
            <a:r>
              <a:rPr lang="it-IT" dirty="0" smtClean="0"/>
              <a:t> (confidenza con i numeri) superiori alla media presentano punteggi nelle competenze digitali parallelamente elevati. </a:t>
            </a:r>
          </a:p>
          <a:p>
            <a:r>
              <a:rPr lang="it-IT" dirty="0" smtClean="0"/>
              <a:t>Gli stessi dati mostrano che chi ha competenze digitali più elevate ha una maggiore probabilità di essere occupato e di guadagnare di più. </a:t>
            </a:r>
          </a:p>
          <a:p>
            <a:r>
              <a:rPr lang="it-IT" dirty="0" smtClean="0"/>
              <a:t>Una quota molto elevata di adulti manca delle competenze di base per diagnosticare e risolvere i problemi che tipicamente si incontrano sul lavoro e nella vita di ogni giorno.</a:t>
            </a:r>
          </a:p>
        </p:txBody>
      </p:sp>
    </p:spTree>
    <p:extLst>
      <p:ext uri="{BB962C8B-B14F-4D97-AF65-F5344CB8AC3E}">
        <p14:creationId xmlns:p14="http://schemas.microsoft.com/office/powerpoint/2010/main" val="393847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99417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3200" dirty="0" smtClean="0"/>
              <a:t>La</a:t>
            </a:r>
            <a:r>
              <a:rPr lang="it-IT" sz="3200" baseline="0" dirty="0" smtClean="0"/>
              <a:t> partecipazione alla formazione in Italia: </a:t>
            </a:r>
            <a:br>
              <a:rPr lang="it-IT" sz="3200" baseline="0" dirty="0" smtClean="0"/>
            </a:br>
            <a:r>
              <a:rPr lang="it-IT" sz="3200" baseline="0" dirty="0" smtClean="0"/>
              <a:t>alcuni indicatori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2839" y="4526215"/>
            <a:ext cx="8183961" cy="26426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it-IT" dirty="0" smtClean="0"/>
              <a:t>Fonte: ANPAL, XVIII rapporto sulla formazione continua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839" y="1323343"/>
            <a:ext cx="6084078" cy="320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31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98355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3200" dirty="0" smtClean="0"/>
              <a:t>Imprese con 10 e più addetti che hanno offerto formazione. Anni 1993-2015</a:t>
            </a:r>
            <a:endParaRPr lang="it-IT" sz="32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635" y="1254265"/>
            <a:ext cx="6938095" cy="347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3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3200" dirty="0" smtClean="0"/>
              <a:t>P</a:t>
            </a:r>
            <a:r>
              <a:rPr lang="it-IT" sz="3200" baseline="0" dirty="0" smtClean="0"/>
              <a:t>olitiche attive e formazione continua: </a:t>
            </a:r>
            <a:br>
              <a:rPr lang="it-IT" sz="3200" baseline="0" dirty="0" smtClean="0"/>
            </a:br>
            <a:r>
              <a:rPr lang="it-IT" sz="3200" baseline="0" dirty="0" smtClean="0"/>
              <a:t>le attività di ANPAL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ts val="1900"/>
              </a:lnSpc>
            </a:pPr>
            <a:r>
              <a:rPr lang="it-IT" sz="2000" dirty="0" smtClean="0"/>
              <a:t>Strategia per il rilancio delle politiche attive</a:t>
            </a:r>
          </a:p>
          <a:p>
            <a:pPr lvl="1">
              <a:lnSpc>
                <a:spcPts val="1900"/>
              </a:lnSpc>
            </a:pPr>
            <a:r>
              <a:rPr lang="it-IT" sz="1600" dirty="0" smtClean="0"/>
              <a:t>Rafforzamento quantitativo e qualitativo dei Centri per l’impiego</a:t>
            </a:r>
          </a:p>
          <a:p>
            <a:pPr lvl="1">
              <a:lnSpc>
                <a:spcPts val="1900"/>
              </a:lnSpc>
            </a:pPr>
            <a:r>
              <a:rPr lang="it-IT" sz="1600" dirty="0" smtClean="0"/>
              <a:t>Metodologie e strumentazione (soprattutto informatizzata) comuni</a:t>
            </a:r>
          </a:p>
          <a:p>
            <a:pPr lvl="1">
              <a:lnSpc>
                <a:spcPts val="1900"/>
              </a:lnSpc>
            </a:pPr>
            <a:r>
              <a:rPr lang="it-IT" sz="1600" dirty="0" smtClean="0"/>
              <a:t>Patronati per il rafforzamento del front office</a:t>
            </a:r>
          </a:p>
          <a:p>
            <a:pPr lvl="1">
              <a:lnSpc>
                <a:spcPts val="1900"/>
              </a:lnSpc>
            </a:pPr>
            <a:r>
              <a:rPr lang="it-IT" sz="1600" dirty="0" smtClean="0"/>
              <a:t>Assegno di ricollocazione come strumento per il coinvolgimento dei privati</a:t>
            </a:r>
          </a:p>
          <a:p>
            <a:pPr lvl="1">
              <a:lnSpc>
                <a:spcPts val="1900"/>
              </a:lnSpc>
            </a:pPr>
            <a:r>
              <a:rPr lang="it-IT" sz="1600" dirty="0" smtClean="0"/>
              <a:t>Valutazione delle competenze delle persone in cerca di occupazione (PIAAC nei CPI)</a:t>
            </a:r>
          </a:p>
          <a:p>
            <a:pPr>
              <a:lnSpc>
                <a:spcPts val="1900"/>
              </a:lnSpc>
            </a:pPr>
            <a:r>
              <a:rPr lang="it-IT" sz="2000" dirty="0" smtClean="0"/>
              <a:t>Formazione continua</a:t>
            </a:r>
          </a:p>
          <a:p>
            <a:pPr lvl="1">
              <a:lnSpc>
                <a:spcPts val="1900"/>
              </a:lnSpc>
            </a:pPr>
            <a:r>
              <a:rPr lang="it-IT" sz="1600" dirty="0" smtClean="0"/>
              <a:t>Precisazione delle regole</a:t>
            </a:r>
          </a:p>
          <a:p>
            <a:pPr lvl="1">
              <a:lnSpc>
                <a:spcPts val="1900"/>
              </a:lnSpc>
            </a:pPr>
            <a:r>
              <a:rPr lang="it-IT" sz="1600" dirty="0" smtClean="0"/>
              <a:t>lavoro per incentivare iniziative innovative</a:t>
            </a:r>
          </a:p>
          <a:p>
            <a:pPr lvl="1">
              <a:lnSpc>
                <a:spcPts val="1900"/>
              </a:lnSpc>
            </a:pPr>
            <a:r>
              <a:rPr lang="it-IT" sz="1600" dirty="0" smtClean="0"/>
              <a:t>Investire sulla valutazione delle ricadute della formazione</a:t>
            </a:r>
          </a:p>
          <a:p>
            <a:pPr>
              <a:lnSpc>
                <a:spcPts val="1900"/>
              </a:lnSpc>
            </a:pPr>
            <a:r>
              <a:rPr lang="it-IT" sz="2000" dirty="0" smtClean="0"/>
              <a:t>Progetti innovativi</a:t>
            </a:r>
          </a:p>
          <a:p>
            <a:pPr lvl="1">
              <a:lnSpc>
                <a:spcPts val="1900"/>
              </a:lnSpc>
            </a:pPr>
            <a:r>
              <a:rPr lang="it-IT" sz="1600" dirty="0" smtClean="0"/>
              <a:t>Crescere in digitale, bandi per competenze digitali</a:t>
            </a:r>
          </a:p>
          <a:p>
            <a:pPr>
              <a:lnSpc>
                <a:spcPts val="1900"/>
              </a:lnSpc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3100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theme/theme1.xml><?xml version="1.0" encoding="utf-8"?>
<a:theme xmlns:a="http://schemas.openxmlformats.org/drawingml/2006/main" name="Tema di Office">
  <a:themeElements>
    <a:clrScheme name="Impostazioni personalizzate 1">
      <a:dk1>
        <a:srgbClr val="030099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1810</TotalTime>
  <Words>395</Words>
  <Application>Microsoft Office PowerPoint</Application>
  <PresentationFormat>Presentazione su schermo (16:9)</PresentationFormat>
  <Paragraphs>31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0" baseType="lpstr">
      <vt:lpstr>Arial</vt:lpstr>
      <vt:lpstr>Calibri</vt:lpstr>
      <vt:lpstr>Tema di Office</vt:lpstr>
      <vt:lpstr>Competenze digitali e mismatch formativo </vt:lpstr>
      <vt:lpstr>Trasformazione del lavoro</vt:lpstr>
      <vt:lpstr>La domanda di lavoro e le tendenze alla polarizzazione</vt:lpstr>
      <vt:lpstr>L’offerta di lavoro: correlazione tra competenze di base e competenze digitali</vt:lpstr>
      <vt:lpstr>La partecipazione alla formazione in Italia:  alcuni indicatori</vt:lpstr>
      <vt:lpstr>Imprese con 10 e più addetti che hanno offerto formazione. Anni 1993-2015</vt:lpstr>
      <vt:lpstr>Politiche attive e formazione continua:  le attività di ANPAL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ANPAL</dc:title>
  <dc:creator>Salvatore Pirrone</dc:creator>
  <cp:lastModifiedBy>Salvatore Pirrone</cp:lastModifiedBy>
  <cp:revision>107</cp:revision>
  <dcterms:created xsi:type="dcterms:W3CDTF">2017-12-21T07:58:57Z</dcterms:created>
  <dcterms:modified xsi:type="dcterms:W3CDTF">2018-08-24T07:57:17Z</dcterms:modified>
</cp:coreProperties>
</file>