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6" r:id="rId3"/>
    <p:sldId id="287" r:id="rId4"/>
    <p:sldId id="288" r:id="rId5"/>
    <p:sldId id="291" r:id="rId6"/>
    <p:sldId id="292" r:id="rId7"/>
    <p:sldId id="293" r:id="rId8"/>
    <p:sldId id="299" r:id="rId9"/>
    <p:sldId id="274" r:id="rId10"/>
    <p:sldId id="300" r:id="rId11"/>
    <p:sldId id="296" r:id="rId12"/>
    <p:sldId id="297" r:id="rId13"/>
    <p:sldId id="301" r:id="rId14"/>
  </p:sldIdLst>
  <p:sldSz cx="9144000" cy="6858000" type="screen4x3"/>
  <p:notesSz cx="6858000" cy="9144000"/>
  <p:embeddedFontLst>
    <p:embeddedFont>
      <p:font typeface="Open Sans" panose="020B0604020202020204" charset="0"/>
      <p:regular r:id="rId17"/>
      <p:bold r:id="rId18"/>
      <p:italic r:id="rId19"/>
      <p:boldItalic r:id="rId20"/>
    </p:embeddedFont>
    <p:embeddedFont>
      <p:font typeface="Oswald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8B5"/>
    <a:srgbClr val="FFDD48"/>
    <a:srgbClr val="212131"/>
    <a:srgbClr val="75DCFE"/>
    <a:srgbClr val="007780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8" autoAdjust="0"/>
    <p:restoredTop sz="86424" autoAdjust="0"/>
  </p:normalViewPr>
  <p:slideViewPr>
    <p:cSldViewPr snapToGrid="0" showGuides="1">
      <p:cViewPr varScale="1">
        <p:scale>
          <a:sx n="115" d="100"/>
          <a:sy n="115" d="100"/>
        </p:scale>
        <p:origin x="153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07/08/2018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3619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0214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9376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7992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5356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2099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6426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8606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3003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6077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467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796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E8B5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E8B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00E8B5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_ONLY">
    <p:bg>
      <p:bgPr>
        <a:solidFill>
          <a:schemeClr val="bg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D76D6BA2-8879-4B07-A318-C96C41613C3C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E8B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5663650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rgbClr val="39A6DE"/>
              </a:buClr>
              <a:buSzPts val="1800"/>
              <a:buFont typeface="Oswald"/>
              <a:buNone/>
              <a:defRPr sz="1800">
                <a:solidFill>
                  <a:srgbClr val="212131"/>
                </a:solidFill>
                <a:highlight>
                  <a:srgbClr val="FFFFFF"/>
                </a:highlight>
                <a:latin typeface="+mn-lt"/>
                <a:ea typeface="Oswald"/>
                <a:cs typeface="Oswald"/>
                <a:sym typeface="Oswald"/>
              </a:defRPr>
            </a:lvl1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bg1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195DE6F-33D7-4A6D-AD25-15B6C73499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7C11345-DD59-493D-812A-F6F99D2B01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E8B5"/>
            </a:gs>
            <a:gs pos="100000">
              <a:srgbClr val="00E8B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E8B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5" r:id="rId3"/>
    <p:sldLayoutId id="2147483656" r:id="rId4"/>
  </p:sldLayoutIdLst>
  <p:transition>
    <p:fade thruBlk="1"/>
  </p:transition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E8B5"/>
            </a:gs>
            <a:gs pos="100000">
              <a:srgbClr val="00E8B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066369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IL ‘NUOVO LAVORO’ DI UN </a:t>
            </a:r>
            <a:r>
              <a:rPr lang="it-IT" sz="3600" spc="-300" dirty="0" smtClean="0">
                <a:latin typeface="+mn-lt"/>
              </a:rPr>
              <a:t>NEOLAUREATO </a:t>
            </a:r>
            <a:endParaRPr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66873" y="5075492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ALBERTO SPERANDIO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5" name="Immagin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630" y="1295038"/>
            <a:ext cx="4064924" cy="4282801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  <p:grpSp>
        <p:nvGrpSpPr>
          <p:cNvPr id="4" name="Gruppo 3"/>
          <p:cNvGrpSpPr/>
          <p:nvPr/>
        </p:nvGrpSpPr>
        <p:grpSpPr>
          <a:xfrm>
            <a:off x="0" y="-407324"/>
            <a:ext cx="9509759" cy="5846502"/>
            <a:chOff x="1230283" y="-5427"/>
            <a:chExt cx="6866313" cy="4427746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4352" y="1107688"/>
              <a:ext cx="6057257" cy="3314631"/>
            </a:xfrm>
            <a:prstGeom prst="rect">
              <a:avLst/>
            </a:prstGeom>
          </p:spPr>
        </p:pic>
        <p:sp>
          <p:nvSpPr>
            <p:cNvPr id="3" name="Rettangolo 2"/>
            <p:cNvSpPr/>
            <p:nvPr/>
          </p:nvSpPr>
          <p:spPr>
            <a:xfrm>
              <a:off x="1230283" y="-5427"/>
              <a:ext cx="6866313" cy="3990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Shape 238"/>
          <p:cNvSpPr txBox="1">
            <a:spLocks noGrp="1"/>
          </p:cNvSpPr>
          <p:nvPr>
            <p:ph type="body" idx="1"/>
          </p:nvPr>
        </p:nvSpPr>
        <p:spPr>
          <a:xfrm>
            <a:off x="977588" y="5322121"/>
            <a:ext cx="8229600" cy="10599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r>
              <a:rPr lang="it-IT" sz="2000" spc="-150" dirty="0" smtClean="0">
                <a:solidFill>
                  <a:srgbClr val="00E8B5"/>
                </a:solidFill>
              </a:rPr>
              <a:t>Piano nazionale industria 4.0 – Ministero dello sviluppo economico</a:t>
            </a:r>
            <a:endParaRPr lang="it-IT" sz="2000" spc="-150" dirty="0">
              <a:solidFill>
                <a:srgbClr val="00E8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1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297950" y="5222669"/>
            <a:ext cx="8229600" cy="10599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r>
              <a:rPr lang="it-IT" sz="2000" spc="-150" dirty="0" smtClean="0">
                <a:solidFill>
                  <a:srgbClr val="00E8B5"/>
                </a:solidFill>
              </a:rPr>
              <a:t>Active Cockpit - </a:t>
            </a:r>
            <a:r>
              <a:rPr lang="it-IT" sz="2000" spc="-150" dirty="0">
                <a:solidFill>
                  <a:srgbClr val="00E8B5"/>
                </a:solidFill>
              </a:rPr>
              <a:t>B</a:t>
            </a:r>
            <a:r>
              <a:rPr lang="it-IT" sz="2000" spc="-150" dirty="0" smtClean="0">
                <a:solidFill>
                  <a:srgbClr val="00E8B5"/>
                </a:solidFill>
              </a:rPr>
              <a:t>osch </a:t>
            </a:r>
            <a:r>
              <a:rPr lang="it-IT" sz="2000" spc="-150" dirty="0" err="1">
                <a:solidFill>
                  <a:srgbClr val="00E8B5"/>
                </a:solidFill>
              </a:rPr>
              <a:t>R</a:t>
            </a:r>
            <a:r>
              <a:rPr lang="it-IT" sz="2000" spc="-150" dirty="0" err="1" smtClean="0">
                <a:solidFill>
                  <a:srgbClr val="00E8B5"/>
                </a:solidFill>
              </a:rPr>
              <a:t>exroth</a:t>
            </a:r>
            <a:endParaRPr lang="it-IT" sz="2000" spc="-150" dirty="0">
              <a:solidFill>
                <a:srgbClr val="00E8B5"/>
              </a:solidFill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036E4A5-083C-41EE-B786-395013901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48" y="442314"/>
            <a:ext cx="7086467" cy="4700689"/>
          </a:xfrm>
          <a:prstGeom prst="rect">
            <a:avLst/>
          </a:prstGeom>
        </p:spPr>
      </p:pic>
      <p:sp>
        <p:nvSpPr>
          <p:cNvPr id="2" name="Segnaposto piè di pagina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616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297950" y="5222669"/>
            <a:ext cx="8229600" cy="10599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r>
              <a:rPr lang="it-IT" sz="2000" spc="-150" dirty="0" smtClean="0">
                <a:solidFill>
                  <a:srgbClr val="00E8B5"/>
                </a:solidFill>
              </a:rPr>
              <a:t>A P A S </a:t>
            </a:r>
            <a:r>
              <a:rPr lang="it-IT" sz="2000" spc="-150" dirty="0" smtClean="0">
                <a:solidFill>
                  <a:srgbClr val="00E8B5"/>
                </a:solidFill>
              </a:rPr>
              <a:t>– Bosch </a:t>
            </a:r>
            <a:r>
              <a:rPr lang="it-IT" sz="2000" spc="-150" dirty="0" err="1">
                <a:solidFill>
                  <a:srgbClr val="00E8B5"/>
                </a:solidFill>
              </a:rPr>
              <a:t>R</a:t>
            </a:r>
            <a:r>
              <a:rPr lang="it-IT" sz="2000" spc="-150" dirty="0" err="1" smtClean="0">
                <a:solidFill>
                  <a:srgbClr val="00E8B5"/>
                </a:solidFill>
              </a:rPr>
              <a:t>exroth</a:t>
            </a:r>
            <a:endParaRPr lang="it-IT" sz="2000" spc="-150" dirty="0">
              <a:solidFill>
                <a:srgbClr val="00E8B5"/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036E4A5-083C-41EE-B786-395013901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85" y="442314"/>
            <a:ext cx="7047593" cy="470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7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dirty="0">
                <a:solidFill>
                  <a:srgbClr val="00E8B5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4800" dirty="0">
                <a:solidFill>
                  <a:srgbClr val="00E8B5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endParaRPr sz="4800" dirty="0">
              <a:solidFill>
                <a:srgbClr val="00E8B5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trovarmi qui: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smtClean="0">
                <a:solidFill>
                  <a:schemeClr val="bg1"/>
                </a:solidFill>
                <a:latin typeface="+mj-lt"/>
              </a:rPr>
              <a:t>alberto.sperandio@boschrexroth.it</a:t>
            </a:r>
            <a:endParaRPr lang="it-IT" sz="2400" dirty="0">
              <a:solidFill>
                <a:schemeClr val="bg1"/>
              </a:solidFill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765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6356351"/>
          </a:xfrm>
          <a:prstGeom prst="rect">
            <a:avLst/>
          </a:prstGeom>
        </p:spPr>
      </p:pic>
      <p:sp>
        <p:nvSpPr>
          <p:cNvPr id="5" name="Segnaposto piè di pagina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704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356350"/>
          </a:xfrm>
          <a:prstGeom prst="rect">
            <a:avLst/>
          </a:prstGeom>
        </p:spPr>
      </p:pic>
      <p:sp>
        <p:nvSpPr>
          <p:cNvPr id="5" name="Segnaposto piè di pagina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771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211734" cy="6356349"/>
          </a:xfrm>
          <a:prstGeom prst="rect">
            <a:avLst/>
          </a:prstGeom>
        </p:spPr>
      </p:pic>
      <p:sp>
        <p:nvSpPr>
          <p:cNvPr id="5" name="Segnaposto piè di pagina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247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Shape 1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478" y="557943"/>
            <a:ext cx="6508866" cy="3349038"/>
          </a:xfrm>
          <a:prstGeom prst="rect">
            <a:avLst/>
          </a:prstGeom>
          <a:noFill/>
          <a:ln>
            <a:noFill/>
          </a:ln>
          <a:effectLst>
            <a:outerShdw blurRad="50800" dist="38100" dir="11400000" algn="r" rotWithShape="0">
              <a:prstClr val="black">
                <a:alpha val="0"/>
              </a:prstClr>
            </a:outerShdw>
            <a:softEdge rad="0"/>
          </a:effectLst>
        </p:spPr>
      </p:pic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698268" y="4355868"/>
            <a:ext cx="8354291" cy="1679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sz="2200" b="1" spc="-100" dirty="0" err="1">
                <a:solidFill>
                  <a:srgbClr val="212131"/>
                </a:solidFill>
                <a:latin typeface="+mn-lt"/>
              </a:rPr>
              <a:t>nuòvo</a:t>
            </a:r>
            <a:r>
              <a:rPr lang="it-IT" sz="2200" spc="-100" dirty="0">
                <a:solidFill>
                  <a:srgbClr val="212131"/>
                </a:solidFill>
                <a:latin typeface="+mn-lt"/>
              </a:rPr>
              <a:t> (</a:t>
            </a:r>
            <a:r>
              <a:rPr lang="it-IT" sz="2200" spc="-100" dirty="0" err="1">
                <a:solidFill>
                  <a:srgbClr val="212131"/>
                </a:solidFill>
                <a:latin typeface="+mn-lt"/>
              </a:rPr>
              <a:t>letter</a:t>
            </a:r>
            <a:r>
              <a:rPr lang="it-IT" sz="2200" spc="-100" dirty="0">
                <a:solidFill>
                  <a:srgbClr val="212131"/>
                </a:solidFill>
                <a:latin typeface="+mn-lt"/>
              </a:rPr>
              <a:t>. o </a:t>
            </a:r>
            <a:r>
              <a:rPr lang="it-IT" sz="2200" spc="-100" dirty="0" err="1">
                <a:solidFill>
                  <a:srgbClr val="212131"/>
                </a:solidFill>
                <a:latin typeface="+mn-lt"/>
              </a:rPr>
              <a:t>region</a:t>
            </a:r>
            <a:r>
              <a:rPr lang="it-IT" sz="2200" spc="-100" dirty="0">
                <a:solidFill>
                  <a:srgbClr val="212131"/>
                </a:solidFill>
                <a:latin typeface="+mn-lt"/>
              </a:rPr>
              <a:t>. </a:t>
            </a:r>
            <a:r>
              <a:rPr lang="it-IT" sz="2200" spc="-100" dirty="0" err="1">
                <a:solidFill>
                  <a:srgbClr val="212131"/>
                </a:solidFill>
                <a:latin typeface="+mn-lt"/>
              </a:rPr>
              <a:t>nòvo</a:t>
            </a:r>
            <a:r>
              <a:rPr lang="it-IT" sz="2200" spc="-100" dirty="0">
                <a:solidFill>
                  <a:srgbClr val="212131"/>
                </a:solidFill>
                <a:latin typeface="+mn-lt"/>
              </a:rPr>
              <a:t>) </a:t>
            </a:r>
            <a:r>
              <a:rPr lang="it-IT" sz="2200" spc="-100" dirty="0" err="1">
                <a:solidFill>
                  <a:srgbClr val="212131"/>
                </a:solidFill>
                <a:latin typeface="+mn-lt"/>
              </a:rPr>
              <a:t>agg</a:t>
            </a:r>
            <a:r>
              <a:rPr lang="it-IT" sz="2200" spc="-100" dirty="0">
                <a:solidFill>
                  <a:srgbClr val="212131"/>
                </a:solidFill>
                <a:latin typeface="+mn-lt"/>
              </a:rPr>
              <a:t>. [</a:t>
            </a:r>
            <a:r>
              <a:rPr lang="it-IT" sz="2200" spc="-100" dirty="0" err="1">
                <a:solidFill>
                  <a:srgbClr val="212131"/>
                </a:solidFill>
                <a:latin typeface="+mn-lt"/>
              </a:rPr>
              <a:t>lat</a:t>
            </a:r>
            <a:r>
              <a:rPr lang="it-IT" sz="2200" spc="-100" dirty="0">
                <a:solidFill>
                  <a:srgbClr val="212131"/>
                </a:solidFill>
                <a:latin typeface="+mn-lt"/>
              </a:rPr>
              <a:t>. </a:t>
            </a:r>
            <a:r>
              <a:rPr lang="it-IT" sz="2200" spc="-100" dirty="0" err="1">
                <a:solidFill>
                  <a:srgbClr val="212131"/>
                </a:solidFill>
                <a:latin typeface="+mn-lt"/>
              </a:rPr>
              <a:t>nŏvus</a:t>
            </a:r>
            <a:r>
              <a:rPr lang="it-IT" sz="2200" spc="-100" dirty="0" smtClean="0">
                <a:solidFill>
                  <a:srgbClr val="212131"/>
                </a:solidFill>
                <a:latin typeface="+mn-lt"/>
              </a:rPr>
              <a:t>]. – </a:t>
            </a:r>
            <a:r>
              <a:rPr lang="it-IT" sz="2200" spc="-100" dirty="0">
                <a:solidFill>
                  <a:srgbClr val="212131"/>
                </a:solidFill>
                <a:latin typeface="+mn-lt"/>
              </a:rPr>
              <a:t>1. </a:t>
            </a:r>
            <a:r>
              <a:rPr lang="it-IT" sz="2200" i="1" spc="-100" dirty="0" smtClean="0">
                <a:solidFill>
                  <a:srgbClr val="212131"/>
                </a:solidFill>
                <a:latin typeface="+mn-lt"/>
              </a:rPr>
              <a:t>Privo di esperienza</a:t>
            </a:r>
            <a:r>
              <a:rPr lang="it-IT" sz="2200" spc="-100" dirty="0" smtClean="0">
                <a:solidFill>
                  <a:srgbClr val="212131"/>
                </a:solidFill>
                <a:latin typeface="+mn-lt"/>
              </a:rPr>
              <a:t>.</a:t>
            </a:r>
            <a:endParaRPr sz="2200" spc="-1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336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6442"/>
            <a:ext cx="9143999" cy="6592791"/>
          </a:xfrm>
          <a:prstGeom prst="rect">
            <a:avLst/>
          </a:prstGeom>
        </p:spPr>
      </p:pic>
      <p:sp>
        <p:nvSpPr>
          <p:cNvPr id="5" name="Segnaposto piè di pagina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176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ctrTitle" idx="4294967295"/>
          </p:nvPr>
        </p:nvSpPr>
        <p:spPr>
          <a:xfrm>
            <a:off x="838200" y="864000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4400" dirty="0">
                <a:solidFill>
                  <a:srgbClr val="00E8B5"/>
                </a:solidFill>
                <a:latin typeface="+mj-lt"/>
              </a:rPr>
              <a:t>8.85 </a:t>
            </a:r>
            <a:r>
              <a:rPr lang="en-US" sz="4400" dirty="0" err="1" smtClean="0">
                <a:solidFill>
                  <a:srgbClr val="00E8B5"/>
                </a:solidFill>
                <a:latin typeface="+mj-lt"/>
              </a:rPr>
              <a:t>millioni</a:t>
            </a:r>
            <a:endParaRPr sz="4400" dirty="0">
              <a:solidFill>
                <a:srgbClr val="00E8B5"/>
              </a:solidFill>
              <a:latin typeface="+mj-lt"/>
            </a:endParaRPr>
          </a:p>
        </p:txBody>
      </p:sp>
      <p:sp>
        <p:nvSpPr>
          <p:cNvPr id="220" name="Shape 220"/>
          <p:cNvSpPr txBox="1">
            <a:spLocks noGrp="1"/>
          </p:cNvSpPr>
          <p:nvPr>
            <p:ph type="ctrTitle" idx="4294967295"/>
          </p:nvPr>
        </p:nvSpPr>
        <p:spPr>
          <a:xfrm>
            <a:off x="838200" y="4369200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4400" dirty="0" smtClean="0">
                <a:solidFill>
                  <a:srgbClr val="00E8B5"/>
                </a:solidFill>
                <a:latin typeface="+mj-lt"/>
              </a:rPr>
              <a:t>7.7% vs 0.49%</a:t>
            </a:r>
            <a:endParaRPr sz="4400" dirty="0">
              <a:solidFill>
                <a:srgbClr val="00E8B5"/>
              </a:solidFill>
              <a:latin typeface="+mj-lt"/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ctrTitle" idx="4294967295"/>
          </p:nvPr>
        </p:nvSpPr>
        <p:spPr>
          <a:xfrm>
            <a:off x="838200" y="2616600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4400" dirty="0">
                <a:solidFill>
                  <a:srgbClr val="00E8B5"/>
                </a:solidFill>
                <a:latin typeface="+mj-lt"/>
              </a:rPr>
              <a:t>28</a:t>
            </a:r>
            <a:r>
              <a:rPr lang="en-US" sz="4400" dirty="0" smtClean="0">
                <a:solidFill>
                  <a:srgbClr val="00E8B5"/>
                </a:solidFill>
                <a:latin typeface="+mj-lt"/>
              </a:rPr>
              <a:t>%</a:t>
            </a:r>
            <a:endParaRPr sz="4400" dirty="0">
              <a:solidFill>
                <a:srgbClr val="00E8B5"/>
              </a:solidFill>
              <a:latin typeface="+mj-lt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  <p:sp>
        <p:nvSpPr>
          <p:cNvPr id="11" name="Shape 212"/>
          <p:cNvSpPr txBox="1">
            <a:spLocks/>
          </p:cNvSpPr>
          <p:nvPr/>
        </p:nvSpPr>
        <p:spPr>
          <a:xfrm>
            <a:off x="838200" y="1559331"/>
            <a:ext cx="7642374" cy="59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None/>
            </a:pPr>
            <a:r>
              <a:rPr lang="it-IT" sz="2000" dirty="0"/>
              <a:t>90</a:t>
            </a:r>
            <a:r>
              <a:rPr lang="it-IT" sz="2000" dirty="0" smtClean="0"/>
              <a:t>% di persone raggiunte nell’area urbana di Londra.</a:t>
            </a:r>
            <a:endParaRPr lang="it-IT" sz="2000" dirty="0"/>
          </a:p>
        </p:txBody>
      </p:sp>
      <p:sp>
        <p:nvSpPr>
          <p:cNvPr id="12" name="Shape 212_"/>
          <p:cNvSpPr txBox="1">
            <a:spLocks/>
          </p:cNvSpPr>
          <p:nvPr/>
        </p:nvSpPr>
        <p:spPr>
          <a:xfrm>
            <a:off x="827249" y="3311931"/>
            <a:ext cx="7642374" cy="59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None/>
            </a:pPr>
            <a:r>
              <a:rPr lang="it-IT" sz="2000" dirty="0" smtClean="0"/>
              <a:t>Aumento annuo delle vendite nel solo Nike Town di Londra.</a:t>
            </a:r>
            <a:endParaRPr lang="it-IT" sz="2000" dirty="0"/>
          </a:p>
        </p:txBody>
      </p:sp>
      <p:sp>
        <p:nvSpPr>
          <p:cNvPr id="13" name="Shape 212__"/>
          <p:cNvSpPr txBox="1">
            <a:spLocks/>
          </p:cNvSpPr>
          <p:nvPr/>
        </p:nvSpPr>
        <p:spPr>
          <a:xfrm>
            <a:off x="838200" y="5163091"/>
            <a:ext cx="7642374" cy="59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None/>
            </a:pPr>
            <a:r>
              <a:rPr lang="it-IT" sz="2000" dirty="0" smtClean="0"/>
              <a:t>% di presenza del brand Nike in un </a:t>
            </a:r>
            <a:r>
              <a:rPr lang="it-IT" sz="2000" dirty="0" err="1" smtClean="0"/>
              <a:t>tweet</a:t>
            </a:r>
            <a:r>
              <a:rPr lang="it-IT" sz="2000" dirty="0" smtClean="0"/>
              <a:t> </a:t>
            </a:r>
            <a:r>
              <a:rPr lang="it-IT" sz="2000" dirty="0" smtClean="0"/>
              <a:t>relativo </a:t>
            </a:r>
            <a:r>
              <a:rPr lang="it-IT" sz="2000" dirty="0" smtClean="0"/>
              <a:t>alle  olimpiadi.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89609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  <p:grpSp>
        <p:nvGrpSpPr>
          <p:cNvPr id="4" name="Gruppo 3"/>
          <p:cNvGrpSpPr/>
          <p:nvPr/>
        </p:nvGrpSpPr>
        <p:grpSpPr>
          <a:xfrm>
            <a:off x="1230283" y="-5427"/>
            <a:ext cx="6866313" cy="6298162"/>
            <a:chOff x="1230283" y="-5427"/>
            <a:chExt cx="6866313" cy="6298162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0088" y="58188"/>
              <a:ext cx="6407645" cy="6234547"/>
            </a:xfrm>
            <a:prstGeom prst="rect">
              <a:avLst/>
            </a:prstGeom>
          </p:spPr>
        </p:pic>
        <p:sp>
          <p:nvSpPr>
            <p:cNvPr id="3" name="Rettangolo 2"/>
            <p:cNvSpPr/>
            <p:nvPr/>
          </p:nvSpPr>
          <p:spPr>
            <a:xfrm>
              <a:off x="1230283" y="-5427"/>
              <a:ext cx="6866313" cy="3990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8560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457200" y="5595203"/>
            <a:ext cx="8229600" cy="10599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r>
              <a:rPr lang="it-IT" sz="2000" spc="-150" dirty="0" smtClean="0">
                <a:solidFill>
                  <a:srgbClr val="00E8B5"/>
                </a:solidFill>
              </a:rPr>
              <a:t>Ing. Marco </a:t>
            </a:r>
            <a:r>
              <a:rPr lang="it-IT" sz="2000" spc="-150" dirty="0" err="1">
                <a:solidFill>
                  <a:srgbClr val="00E8B5"/>
                </a:solidFill>
              </a:rPr>
              <a:t>Muraccini</a:t>
            </a:r>
            <a:r>
              <a:rPr lang="it-IT" sz="2000" spc="-150" dirty="0">
                <a:solidFill>
                  <a:srgbClr val="00E8B5"/>
                </a:solidFill>
              </a:rPr>
              <a:t> </a:t>
            </a:r>
            <a:r>
              <a:rPr lang="it-IT" sz="2000" spc="-150" dirty="0" smtClean="0">
                <a:solidFill>
                  <a:srgbClr val="00E8B5"/>
                </a:solidFill>
              </a:rPr>
              <a:t>– NCS - LAB</a:t>
            </a:r>
            <a:endParaRPr lang="it-IT" sz="2000" spc="-150" dirty="0">
              <a:solidFill>
                <a:srgbClr val="00E8B5"/>
              </a:solidFill>
            </a:endParaRPr>
          </a:p>
        </p:txBody>
      </p:sp>
      <p:sp>
        <p:nvSpPr>
          <p:cNvPr id="8" name="Shape 163">
            <a:extLst>
              <a:ext uri="{FF2B5EF4-FFF2-40B4-BE49-F238E27FC236}">
                <a16:creationId xmlns:a16="http://schemas.microsoft.com/office/drawing/2014/main" id="{C33A4A71-7A39-439D-A87B-AF146DCF020D}"/>
              </a:ext>
            </a:extLst>
          </p:cNvPr>
          <p:cNvSpPr txBox="1">
            <a:spLocks/>
          </p:cNvSpPr>
          <p:nvPr/>
        </p:nvSpPr>
        <p:spPr>
          <a:xfrm>
            <a:off x="827250" y="788424"/>
            <a:ext cx="4109400" cy="31003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-150">
                <a:solidFill>
                  <a:srgbClr val="F62263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600" dirty="0">
                <a:solidFill>
                  <a:schemeClr val="bg1"/>
                </a:solidFill>
              </a:rPr>
              <a:t>SOSTITUISCI QUESTO VIDEO PER AVERE UN FILMATO A TUTTO SCHERMO 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Alberto Sperandio - Bosch Rexroth - Il 'nuovo lavoro' di un neolaureato</a:t>
            </a:r>
            <a:endParaRPr lang="it-IT" dirty="0"/>
          </a:p>
        </p:txBody>
      </p:sp>
      <p:pic>
        <p:nvPicPr>
          <p:cNvPr id="6" name="Mesharea_Mur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457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280</Words>
  <Application>Microsoft Office PowerPoint</Application>
  <PresentationFormat>Presentazione su schermo (4:3)</PresentationFormat>
  <Paragraphs>32</Paragraphs>
  <Slides>13</Slides>
  <Notes>13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Open Sans</vt:lpstr>
      <vt:lpstr>Arial</vt:lpstr>
      <vt:lpstr>Oswald</vt:lpstr>
      <vt:lpstr>Oberon template</vt:lpstr>
      <vt:lpstr>IL ‘NUOVO LAVORO’ DI UN NEOLAUREATO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8.85 millioni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Sperandio Alberto (DCIT/STC3)</cp:lastModifiedBy>
  <cp:revision>69</cp:revision>
  <dcterms:modified xsi:type="dcterms:W3CDTF">2018-08-07T14:38:53Z</dcterms:modified>
</cp:coreProperties>
</file>