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80" r:id="rId3"/>
    <p:sldId id="316" r:id="rId4"/>
    <p:sldId id="293" r:id="rId5"/>
    <p:sldId id="306" r:id="rId6"/>
    <p:sldId id="302" r:id="rId7"/>
    <p:sldId id="270" r:id="rId8"/>
    <p:sldId id="301" r:id="rId9"/>
    <p:sldId id="261" r:id="rId10"/>
    <p:sldId id="289" r:id="rId11"/>
    <p:sldId id="281" r:id="rId12"/>
  </p:sldIdLst>
  <p:sldSz cx="9144000" cy="5143500" type="screen16x9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85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Stile chiaro 3 - Color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741" autoAdjust="0"/>
  </p:normalViewPr>
  <p:slideViewPr>
    <p:cSldViewPr>
      <p:cViewPr varScale="1">
        <p:scale>
          <a:sx n="88" d="100"/>
          <a:sy n="88" d="100"/>
        </p:scale>
        <p:origin x="-126" y="-456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635805-AEBD-48DD-B737-AA7F8C2C39F7}" type="datetimeFigureOut">
              <a:rPr lang="it-IT" smtClean="0"/>
              <a:t>24/08/2018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3482BA-3126-4D95-A6BA-A928D9538F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3123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Bridge the gap </a:t>
            </a:r>
            <a:r>
              <a:rPr lang="it-IT" dirty="0" err="1"/>
              <a:t>between</a:t>
            </a:r>
            <a:r>
              <a:rPr lang="it-IT" dirty="0"/>
              <a:t> People and </a:t>
            </a:r>
            <a:r>
              <a:rPr lang="it-IT" dirty="0" err="1"/>
              <a:t>Industries</a:t>
            </a:r>
            <a:r>
              <a:rPr lang="it-IT" dirty="0"/>
              <a:t>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3482BA-3126-4D95-A6BA-A928D9538FD6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2986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3482BA-3126-4D95-A6BA-A928D9538FD6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4959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MATERIALI\EXPERIS\KMRosso\Barra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331" y="0"/>
            <a:ext cx="357187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MATERIALI\EXPERIS\AcaDEMY\Academy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03201"/>
            <a:ext cx="3160762" cy="1580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9517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ttangolo arrotondato 12"/>
          <p:cNvSpPr/>
          <p:nvPr userDrawn="1"/>
        </p:nvSpPr>
        <p:spPr>
          <a:xfrm>
            <a:off x="205145" y="181984"/>
            <a:ext cx="8733709" cy="4779531"/>
          </a:xfrm>
          <a:prstGeom prst="roundRect">
            <a:avLst>
              <a:gd name="adj" fmla="val 778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6" name="Picture 3" descr="E:\MATERIALI\EXPERIS\AcaDEMY\Academy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227932"/>
            <a:ext cx="1144538" cy="572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4343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Intestazione sezion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722312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722312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dt" idx="10"/>
          </p:nvPr>
        </p:nvSpPr>
        <p:spPr>
          <a:xfrm>
            <a:off x="457201" y="4767263"/>
            <a:ext cx="2133599" cy="2738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6553201" y="4767263"/>
            <a:ext cx="2133599" cy="27384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it-IT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lang="it-IT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1775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350"/>
            </a:lvl2pPr>
            <a:lvl3pPr lvl="2" indent="0">
              <a:spcBef>
                <a:spcPts val="0"/>
              </a:spcBef>
              <a:buNone/>
              <a:defRPr sz="1350"/>
            </a:lvl3pPr>
            <a:lvl4pPr lvl="3" indent="0">
              <a:spcBef>
                <a:spcPts val="0"/>
              </a:spcBef>
              <a:buNone/>
              <a:defRPr sz="1350"/>
            </a:lvl4pPr>
            <a:lvl5pPr lvl="4" indent="0">
              <a:spcBef>
                <a:spcPts val="0"/>
              </a:spcBef>
              <a:buNone/>
              <a:defRPr sz="1350"/>
            </a:lvl5pPr>
            <a:lvl6pPr lvl="5" indent="0">
              <a:spcBef>
                <a:spcPts val="0"/>
              </a:spcBef>
              <a:buNone/>
              <a:defRPr sz="1350"/>
            </a:lvl6pPr>
            <a:lvl7pPr lvl="6" indent="0">
              <a:spcBef>
                <a:spcPts val="0"/>
              </a:spcBef>
              <a:buNone/>
              <a:defRPr sz="1350"/>
            </a:lvl7pPr>
            <a:lvl8pPr lvl="7" indent="0">
              <a:spcBef>
                <a:spcPts val="0"/>
              </a:spcBef>
              <a:buNone/>
              <a:defRPr sz="1350"/>
            </a:lvl8pPr>
            <a:lvl9pPr lvl="8" indent="0">
              <a:spcBef>
                <a:spcPts val="0"/>
              </a:spcBef>
              <a:buNone/>
              <a:defRPr sz="1350"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57175" marR="0" lvl="0" indent="-104775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57213" marR="0" lvl="1" indent="-80963" algn="l" rtl="0">
              <a:spcBef>
                <a:spcPts val="420"/>
              </a:spcBef>
              <a:buClr>
                <a:schemeClr val="dk1"/>
              </a:buClr>
              <a:buSzPct val="1000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57250" marR="0" lvl="2" indent="-5715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00150" marR="0" lvl="3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43050" marR="0" lvl="4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85950" marR="0" lvl="5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28850" marR="0" lvl="6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1750" marR="0" lvl="7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14650" marR="0" lvl="8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dt" idx="10"/>
          </p:nvPr>
        </p:nvSpPr>
        <p:spPr>
          <a:xfrm>
            <a:off x="457201" y="4767263"/>
            <a:ext cx="2133599" cy="2738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6553201" y="4767263"/>
            <a:ext cx="2133599" cy="27384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it-IT" sz="900" smtClean="0">
                <a:solidFill>
                  <a:srgbClr val="888888"/>
                </a:solidFill>
                <a:ea typeface="Calibri"/>
                <a:cs typeface="Calibri"/>
                <a:sym typeface="Calibri"/>
              </a:rPr>
              <a:pPr algn="r">
                <a:buSzPct val="25000"/>
              </a:pPr>
              <a:t>‹N›</a:t>
            </a:fld>
            <a:endParaRPr lang="it-IT" sz="900">
              <a:solidFill>
                <a:srgbClr val="888888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0783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5144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12" Type="http://schemas.openxmlformats.org/officeDocument/2006/relationships/image" Target="../media/image1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11" Type="http://schemas.openxmlformats.org/officeDocument/2006/relationships/image" Target="../media/image24.jpg"/><Relationship Id="rId5" Type="http://schemas.openxmlformats.org/officeDocument/2006/relationships/image" Target="../media/image18.jpg"/><Relationship Id="rId10" Type="http://schemas.openxmlformats.org/officeDocument/2006/relationships/image" Target="../media/image23.jpg"/><Relationship Id="rId4" Type="http://schemas.openxmlformats.org/officeDocument/2006/relationships/image" Target="../media/image17.jpg"/><Relationship Id="rId9" Type="http://schemas.openxmlformats.org/officeDocument/2006/relationships/image" Target="../media/image2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6.jpe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4863951D-0C28-439E-A259-B66C087128C5}"/>
              </a:ext>
            </a:extLst>
          </p:cNvPr>
          <p:cNvSpPr/>
          <p:nvPr/>
        </p:nvSpPr>
        <p:spPr>
          <a:xfrm>
            <a:off x="107504" y="2582966"/>
            <a:ext cx="5040560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E77B21"/>
                </a:solidFill>
                <a:latin typeface="Calibri"/>
                <a:cs typeface="Arial" panose="020B0604020202020204" pitchFamily="34" charset="0"/>
              </a:rPr>
              <a:t>La</a:t>
            </a:r>
            <a:r>
              <a:rPr lang="it-IT" sz="2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it-IT" sz="3200" b="1" dirty="0">
                <a:solidFill>
                  <a:srgbClr val="E77B21"/>
                </a:solidFill>
                <a:latin typeface="Calibri"/>
                <a:cs typeface="Arial" panose="020B0604020202020204" pitchFamily="34" charset="0"/>
              </a:rPr>
              <a:t>sfida delle competenze Tech e IT nell’Industria 4.0</a:t>
            </a:r>
          </a:p>
          <a:p>
            <a:r>
              <a:rPr lang="it-IT" sz="2400" b="1" dirty="0">
                <a:solidFill>
                  <a:srgbClr val="E77B21"/>
                </a:solidFill>
                <a:latin typeface="Calibri"/>
                <a:cs typeface="Arial" panose="020B0604020202020204" pitchFamily="34" charset="0"/>
              </a:rPr>
              <a:t> </a:t>
            </a:r>
          </a:p>
          <a:p>
            <a:r>
              <a:rPr lang="it-IT" sz="2250" b="1" dirty="0">
                <a:solidFill>
                  <a:srgbClr val="466DA4"/>
                </a:solidFill>
                <a:latin typeface="Calibri"/>
                <a:cs typeface="Arial" panose="020B0604020202020204" pitchFamily="34" charset="0"/>
              </a:rPr>
              <a:t>Giovanni Rossi </a:t>
            </a:r>
          </a:p>
          <a:p>
            <a:r>
              <a:rPr lang="it-IT" sz="2250" b="1" dirty="0" err="1">
                <a:solidFill>
                  <a:srgbClr val="466DA4"/>
                </a:solidFill>
                <a:latin typeface="Calibri"/>
                <a:cs typeface="Arial" panose="020B0604020202020204" pitchFamily="34" charset="0"/>
              </a:rPr>
              <a:t>Operation</a:t>
            </a:r>
            <a:r>
              <a:rPr lang="it-IT" sz="2250" b="1" dirty="0">
                <a:solidFill>
                  <a:srgbClr val="466DA4"/>
                </a:solidFill>
                <a:latin typeface="Calibri"/>
                <a:cs typeface="Arial" panose="020B0604020202020204" pitchFamily="34" charset="0"/>
              </a:rPr>
              <a:t> Manager </a:t>
            </a:r>
            <a:r>
              <a:rPr lang="it-IT" sz="2250" b="1" dirty="0" err="1">
                <a:solidFill>
                  <a:srgbClr val="466DA4"/>
                </a:solidFill>
                <a:latin typeface="Calibri"/>
                <a:cs typeface="Arial" panose="020B0604020202020204" pitchFamily="34" charset="0"/>
              </a:rPr>
              <a:t>Experis</a:t>
            </a:r>
            <a:r>
              <a:rPr lang="it-IT" sz="2250" b="1" dirty="0">
                <a:solidFill>
                  <a:srgbClr val="466DA4"/>
                </a:solidFill>
                <a:latin typeface="Calibri"/>
                <a:cs typeface="Arial" panose="020B0604020202020204" pitchFamily="34" charset="0"/>
              </a:rPr>
              <a:t> Academy</a:t>
            </a:r>
          </a:p>
        </p:txBody>
      </p:sp>
    </p:spTree>
    <p:extLst>
      <p:ext uri="{BB962C8B-B14F-4D97-AF65-F5344CB8AC3E}">
        <p14:creationId xmlns:p14="http://schemas.microsoft.com/office/powerpoint/2010/main" val="332788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B32A7580-75CB-48C5-8975-25361CAFF73A}"/>
              </a:ext>
            </a:extLst>
          </p:cNvPr>
          <p:cNvSpPr/>
          <p:nvPr/>
        </p:nvSpPr>
        <p:spPr>
          <a:xfrm>
            <a:off x="0" y="0"/>
            <a:ext cx="6851443" cy="483518"/>
          </a:xfrm>
          <a:prstGeom prst="rect">
            <a:avLst/>
          </a:prstGeom>
          <a:solidFill>
            <a:srgbClr val="358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Shape 577">
            <a:extLst>
              <a:ext uri="{FF2B5EF4-FFF2-40B4-BE49-F238E27FC236}">
                <a16:creationId xmlns:a16="http://schemas.microsoft.com/office/drawing/2014/main" xmlns="" id="{FE2A058B-51D5-4FAF-9835-40D935A8C15A}"/>
              </a:ext>
            </a:extLst>
          </p:cNvPr>
          <p:cNvSpPr txBox="1">
            <a:spLocks/>
          </p:cNvSpPr>
          <p:nvPr/>
        </p:nvSpPr>
        <p:spPr>
          <a:xfrm>
            <a:off x="61789" y="127858"/>
            <a:ext cx="6671931" cy="2731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 algn="l">
              <a:lnSpc>
                <a:spcPct val="90000"/>
              </a:lnSpc>
              <a:buSzPct val="25000"/>
            </a:pP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Helvetica Neue"/>
                <a:cs typeface="Helvetica Neue"/>
                <a:sym typeface="Helvetica Neue"/>
              </a:rPr>
              <a:t>RESULTS: </a:t>
            </a:r>
            <a:r>
              <a:rPr lang="it-IT" sz="2800" dirty="0">
                <a:solidFill>
                  <a:schemeClr val="accent6"/>
                </a:solidFill>
                <a:latin typeface="Calibri Light" panose="020F0302020204030204" pitchFamily="34" charset="0"/>
                <a:ea typeface="Helvetica Neue"/>
                <a:cs typeface="Helvetica Neue"/>
                <a:sym typeface="Helvetica Neue"/>
              </a:rPr>
              <a:t>YEARLY NUMBERS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145AF126-B4E9-4B70-9D3F-F2937A98F1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980" y="11776"/>
            <a:ext cx="1778291" cy="889146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161764" y="1038826"/>
            <a:ext cx="88204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E77B21"/>
                </a:solidFill>
                <a:cs typeface="Arial" panose="020B0604020202020204" pitchFamily="34" charset="0"/>
              </a:rPr>
              <a:t>NUMBER OF PEOPLE WHO’VE FOUND </a:t>
            </a:r>
            <a:r>
              <a:rPr lang="en-US" sz="2000" b="1" dirty="0" smtClean="0">
                <a:solidFill>
                  <a:srgbClr val="E77B21"/>
                </a:solidFill>
                <a:cs typeface="Arial" panose="020B0604020202020204" pitchFamily="34" charset="0"/>
              </a:rPr>
              <a:t>EMPLOYMENT </a:t>
            </a:r>
            <a:r>
              <a:rPr lang="en-US" sz="2000" b="1" dirty="0">
                <a:solidFill>
                  <a:srgbClr val="E77B21"/>
                </a:solidFill>
                <a:cs typeface="Arial" panose="020B0604020202020204" pitchFamily="34" charset="0"/>
              </a:rPr>
              <a:t>FOLLOWING A COURSE </a:t>
            </a:r>
            <a:endParaRPr lang="it-IT" sz="2000" b="1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BAB460BB-F66A-434C-A4F4-B00ABAABA108}"/>
              </a:ext>
            </a:extLst>
          </p:cNvPr>
          <p:cNvSpPr/>
          <p:nvPr/>
        </p:nvSpPr>
        <p:spPr>
          <a:xfrm>
            <a:off x="899592" y="3673788"/>
            <a:ext cx="74888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en-GB" sz="2800" b="1" dirty="0">
                <a:solidFill>
                  <a:srgbClr val="3585B7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700 people trained annually - Placement: 70% </a:t>
            </a:r>
          </a:p>
          <a:p>
            <a:pPr marL="342900" lvl="0" indent="-342900" algn="ctr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it-IT" sz="2800" b="1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cture 2" descr="Risultati immagini per APPLICATION ENGINEERING">
            <a:extLst>
              <a:ext uri="{FF2B5EF4-FFF2-40B4-BE49-F238E27FC236}">
                <a16:creationId xmlns:a16="http://schemas.microsoft.com/office/drawing/2014/main" xmlns="" id="{8D1B6917-1A25-4908-98EF-1006FB604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109161"/>
            <a:ext cx="1473257" cy="1024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Risultati immagini per ADVANCED MANUFACTURING">
            <a:extLst>
              <a:ext uri="{FF2B5EF4-FFF2-40B4-BE49-F238E27FC236}">
                <a16:creationId xmlns:a16="http://schemas.microsoft.com/office/drawing/2014/main" xmlns="" id="{6C3434B6-DD7B-4245-ADE6-1B1CFA0A4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00755" y="2019361"/>
            <a:ext cx="1162892" cy="116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85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3A707425-E928-4097-B9B3-57A581B17D33}"/>
              </a:ext>
            </a:extLst>
          </p:cNvPr>
          <p:cNvSpPr/>
          <p:nvPr/>
        </p:nvSpPr>
        <p:spPr>
          <a:xfrm>
            <a:off x="2195736" y="864396"/>
            <a:ext cx="3037119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8000" b="1" kern="0" dirty="0" err="1">
                <a:ln w="12700">
                  <a:solidFill>
                    <a:srgbClr val="EEECE1">
                      <a:satMod val="155000"/>
                    </a:srgbClr>
                  </a:solidFill>
                  <a:prstDash val="solid"/>
                </a:ln>
                <a:solidFill>
                  <a:srgbClr val="1F497D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cs typeface="Arial"/>
                <a:sym typeface="Arial"/>
              </a:rPr>
              <a:t>Than</a:t>
            </a:r>
            <a:endParaRPr lang="it-IT" sz="8000" b="1" kern="0" dirty="0">
              <a:ln w="12700">
                <a:solidFill>
                  <a:srgbClr val="EEECE1">
                    <a:satMod val="155000"/>
                  </a:srgbClr>
                </a:solidFill>
                <a:prstDash val="solid"/>
              </a:ln>
              <a:solidFill>
                <a:srgbClr val="1F497D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/>
              <a:cs typeface="Arial"/>
              <a:sym typeface="Arial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641C7BA3-0986-4BE7-8F0C-224BAB06B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056" y="1040340"/>
            <a:ext cx="933450" cy="97155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97D0790A-F370-47B8-BE5D-B0359BFFD79B}"/>
              </a:ext>
            </a:extLst>
          </p:cNvPr>
          <p:cNvSpPr/>
          <p:nvPr/>
        </p:nvSpPr>
        <p:spPr>
          <a:xfrm>
            <a:off x="395536" y="2859782"/>
            <a:ext cx="81369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it-IT" sz="2000" b="1" dirty="0">
                <a:solidFill>
                  <a:srgbClr val="3585B7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GIOVANNI ROSSI</a:t>
            </a:r>
          </a:p>
          <a:p>
            <a:pPr lvl="0" algn="ctr">
              <a:spcAft>
                <a:spcPts val="0"/>
              </a:spcAft>
            </a:pPr>
            <a:endParaRPr lang="it-IT" sz="2000" b="1" dirty="0">
              <a:solidFill>
                <a:srgbClr val="3585B7"/>
              </a:solidFill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ctr">
              <a:spcAft>
                <a:spcPts val="0"/>
              </a:spcAft>
            </a:pPr>
            <a:r>
              <a:rPr lang="it-IT" sz="2400" b="1" dirty="0">
                <a:solidFill>
                  <a:srgbClr val="3585B7"/>
                </a:solidFill>
              </a:rPr>
              <a:t>@</a:t>
            </a:r>
            <a:r>
              <a:rPr lang="it-IT" sz="2400" dirty="0">
                <a:solidFill>
                  <a:srgbClr val="3585B7"/>
                </a:solidFill>
              </a:rPr>
              <a:t>giovannirossi74</a:t>
            </a:r>
            <a:r>
              <a:rPr lang="it-IT" sz="2400" b="1" dirty="0">
                <a:solidFill>
                  <a:srgbClr val="3585B7"/>
                </a:solidFill>
              </a:rPr>
              <a:t> </a:t>
            </a:r>
            <a:endParaRPr lang="it-IT" sz="2800" b="1" dirty="0">
              <a:solidFill>
                <a:srgbClr val="3585B7"/>
              </a:solidFill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2D88CFDF-BE78-4DD0-AF0B-18C05C0F0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440931"/>
            <a:ext cx="504056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50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2" descr="Risultati immagini per human 4.0">
            <a:extLst>
              <a:ext uri="{FF2B5EF4-FFF2-40B4-BE49-F238E27FC236}">
                <a16:creationId xmlns:a16="http://schemas.microsoft.com/office/drawing/2014/main" xmlns="" id="{91E98120-D0F5-4667-9B66-E8F01AB0A5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275220"/>
            <a:ext cx="4683436" cy="374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ttangolo 17"/>
          <p:cNvSpPr/>
          <p:nvPr/>
        </p:nvSpPr>
        <p:spPr>
          <a:xfrm>
            <a:off x="0" y="0"/>
            <a:ext cx="6851443" cy="483518"/>
          </a:xfrm>
          <a:prstGeom prst="rect">
            <a:avLst/>
          </a:prstGeom>
          <a:solidFill>
            <a:srgbClr val="358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Shape 577"/>
          <p:cNvSpPr txBox="1">
            <a:spLocks/>
          </p:cNvSpPr>
          <p:nvPr/>
        </p:nvSpPr>
        <p:spPr>
          <a:xfrm>
            <a:off x="179512" y="105184"/>
            <a:ext cx="6336704" cy="2731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 algn="l">
              <a:lnSpc>
                <a:spcPct val="90000"/>
              </a:lnSpc>
              <a:buSzPct val="25000"/>
            </a:pPr>
            <a:r>
              <a:rPr lang="it-IT" sz="2800" b="1" dirty="0">
                <a:solidFill>
                  <a:schemeClr val="accent6"/>
                </a:solidFill>
                <a:latin typeface="Calibri Light" panose="020F0302020204030204" pitchFamily="34" charset="0"/>
                <a:sym typeface="Helvetica Neue"/>
              </a:rPr>
              <a:t>APPROACH</a:t>
            </a: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Helvetica Neue"/>
                <a:cs typeface="Helvetica Neue"/>
                <a:sym typeface="Helvetica Neue"/>
              </a:rPr>
              <a:t> – FOCUS ON INNOVATION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980" y="11776"/>
            <a:ext cx="1778291" cy="889146"/>
          </a:xfrm>
          <a:prstGeom prst="rect">
            <a:avLst/>
          </a:prstGeom>
        </p:spPr>
      </p:pic>
      <p:sp>
        <p:nvSpPr>
          <p:cNvPr id="26" name="Rettangolo 25">
            <a:extLst>
              <a:ext uri="{FF2B5EF4-FFF2-40B4-BE49-F238E27FC236}">
                <a16:creationId xmlns:a16="http://schemas.microsoft.com/office/drawing/2014/main" xmlns="" id="{6C89137A-364A-4BF9-B8C4-1C2DCDC324EE}"/>
              </a:ext>
            </a:extLst>
          </p:cNvPr>
          <p:cNvSpPr/>
          <p:nvPr/>
        </p:nvSpPr>
        <p:spPr>
          <a:xfrm>
            <a:off x="4177414" y="4074554"/>
            <a:ext cx="1872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14325"/>
            <a:r>
              <a:rPr lang="en-US" sz="2400" b="1" dirty="0">
                <a:solidFill>
                  <a:srgbClr val="E77B21"/>
                </a:solidFill>
                <a:latin typeface="Calibri"/>
                <a:cs typeface="Arial" panose="020B0604020202020204" pitchFamily="34" charset="0"/>
              </a:rPr>
              <a:t>HUMAN 4.0</a:t>
            </a:r>
            <a:endParaRPr lang="it-IT" sz="2400" dirty="0">
              <a:solidFill>
                <a:srgbClr val="E77B21"/>
              </a:solidFill>
              <a:latin typeface="Calibri"/>
            </a:endParaRPr>
          </a:p>
        </p:txBody>
      </p:sp>
      <p:sp>
        <p:nvSpPr>
          <p:cNvPr id="27" name="TextBox 8">
            <a:extLst>
              <a:ext uri="{FF2B5EF4-FFF2-40B4-BE49-F238E27FC236}">
                <a16:creationId xmlns:a16="http://schemas.microsoft.com/office/drawing/2014/main" xmlns="" id="{917094C7-3A5E-4CDF-A55A-5C3E1AE7B45D}"/>
              </a:ext>
            </a:extLst>
          </p:cNvPr>
          <p:cNvSpPr txBox="1"/>
          <p:nvPr/>
        </p:nvSpPr>
        <p:spPr>
          <a:xfrm>
            <a:off x="2424181" y="905888"/>
            <a:ext cx="3986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14325">
              <a:lnSpc>
                <a:spcPct val="80000"/>
              </a:lnSpc>
            </a:pPr>
            <a:r>
              <a:rPr lang="en-US" sz="2250" b="1" dirty="0">
                <a:solidFill>
                  <a:srgbClr val="466DA4"/>
                </a:solidFill>
                <a:latin typeface="Calibri"/>
                <a:cs typeface="Arial" panose="020B0604020202020204" pitchFamily="34" charset="0"/>
              </a:rPr>
              <a:t>INDUSTRY 4.0 </a:t>
            </a:r>
            <a:r>
              <a:rPr lang="en-US" sz="1688" b="1" dirty="0">
                <a:solidFill>
                  <a:schemeClr val="tx2"/>
                </a:solidFill>
                <a:latin typeface="Calibri"/>
                <a:cs typeface="Arial" panose="020B0604020202020204" pitchFamily="34" charset="0"/>
              </a:rPr>
              <a:t>CALL</a:t>
            </a:r>
            <a:r>
              <a:rPr lang="en-US" sz="2250" b="1" dirty="0">
                <a:solidFill>
                  <a:schemeClr val="tx2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en-US" sz="2250" b="1" dirty="0">
                <a:solidFill>
                  <a:srgbClr val="F79646">
                    <a:lumMod val="75000"/>
                  </a:srgbClr>
                </a:solidFill>
                <a:latin typeface="Calibri"/>
                <a:cs typeface="Arial" panose="020B0604020202020204" pitchFamily="34" charset="0"/>
              </a:rPr>
              <a:t>HUMAN 4.0 </a:t>
            </a:r>
            <a:endParaRPr lang="nl-NL" sz="2250" b="1" dirty="0">
              <a:solidFill>
                <a:srgbClr val="466DA4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3" name="Freccia in su 2">
            <a:extLst>
              <a:ext uri="{FF2B5EF4-FFF2-40B4-BE49-F238E27FC236}">
                <a16:creationId xmlns:a16="http://schemas.microsoft.com/office/drawing/2014/main" xmlns="" id="{FDEB4B21-C6B0-42F4-BF8A-E4875478E2FB}"/>
              </a:ext>
            </a:extLst>
          </p:cNvPr>
          <p:cNvSpPr/>
          <p:nvPr/>
        </p:nvSpPr>
        <p:spPr>
          <a:xfrm>
            <a:off x="565188" y="1419622"/>
            <a:ext cx="792088" cy="288576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reccia a inversione 3">
            <a:extLst>
              <a:ext uri="{FF2B5EF4-FFF2-40B4-BE49-F238E27FC236}">
                <a16:creationId xmlns:a16="http://schemas.microsoft.com/office/drawing/2014/main" xmlns="" id="{C7F9937C-8FC4-437F-825A-04262C069FC1}"/>
              </a:ext>
            </a:extLst>
          </p:cNvPr>
          <p:cNvSpPr/>
          <p:nvPr/>
        </p:nvSpPr>
        <p:spPr>
          <a:xfrm rot="5400000">
            <a:off x="6258132" y="2776148"/>
            <a:ext cx="1931513" cy="744893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37" name="Rettangolo 36">
            <a:extLst>
              <a:ext uri="{FF2B5EF4-FFF2-40B4-BE49-F238E27FC236}">
                <a16:creationId xmlns:a16="http://schemas.microsoft.com/office/drawing/2014/main" xmlns="" id="{D23F4DB4-F649-429D-8D6C-5295C7CD8ED8}"/>
              </a:ext>
            </a:extLst>
          </p:cNvPr>
          <p:cNvSpPr/>
          <p:nvPr/>
        </p:nvSpPr>
        <p:spPr>
          <a:xfrm>
            <a:off x="153386" y="4305386"/>
            <a:ext cx="1872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14325"/>
            <a:r>
              <a:rPr lang="en-US" sz="2400" b="1" dirty="0">
                <a:solidFill>
                  <a:srgbClr val="E77B21"/>
                </a:solidFill>
                <a:latin typeface="Calibri"/>
                <a:cs typeface="Arial" panose="020B0604020202020204" pitchFamily="34" charset="0"/>
              </a:rPr>
              <a:t>UPSKILLING</a:t>
            </a:r>
            <a:endParaRPr lang="it-IT" sz="2400" dirty="0">
              <a:solidFill>
                <a:srgbClr val="E77B21"/>
              </a:solidFill>
              <a:latin typeface="Calibri"/>
            </a:endParaRPr>
          </a:p>
        </p:txBody>
      </p:sp>
      <p:sp>
        <p:nvSpPr>
          <p:cNvPr id="38" name="Rettangolo 37">
            <a:extLst>
              <a:ext uri="{FF2B5EF4-FFF2-40B4-BE49-F238E27FC236}">
                <a16:creationId xmlns:a16="http://schemas.microsoft.com/office/drawing/2014/main" xmlns="" id="{C1CED35B-A559-4AAE-97FE-12E9500862AF}"/>
              </a:ext>
            </a:extLst>
          </p:cNvPr>
          <p:cNvSpPr/>
          <p:nvPr/>
        </p:nvSpPr>
        <p:spPr>
          <a:xfrm>
            <a:off x="7523409" y="2862504"/>
            <a:ext cx="1872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14325"/>
            <a:r>
              <a:rPr lang="en-US" sz="2400" b="1" dirty="0">
                <a:solidFill>
                  <a:srgbClr val="E77B21"/>
                </a:solidFill>
                <a:latin typeface="Calibri"/>
                <a:cs typeface="Arial" panose="020B0604020202020204" pitchFamily="34" charset="0"/>
              </a:rPr>
              <a:t>RESKILLING</a:t>
            </a:r>
            <a:endParaRPr lang="it-IT" sz="2400" dirty="0">
              <a:solidFill>
                <a:srgbClr val="E77B2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025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tangolo 17"/>
          <p:cNvSpPr/>
          <p:nvPr/>
        </p:nvSpPr>
        <p:spPr>
          <a:xfrm>
            <a:off x="0" y="0"/>
            <a:ext cx="6851443" cy="483518"/>
          </a:xfrm>
          <a:prstGeom prst="rect">
            <a:avLst/>
          </a:prstGeom>
          <a:solidFill>
            <a:srgbClr val="358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Shape 577"/>
          <p:cNvSpPr txBox="1">
            <a:spLocks/>
          </p:cNvSpPr>
          <p:nvPr/>
        </p:nvSpPr>
        <p:spPr>
          <a:xfrm>
            <a:off x="179512" y="105184"/>
            <a:ext cx="6480720" cy="2731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 algn="l">
              <a:lnSpc>
                <a:spcPct val="90000"/>
              </a:lnSpc>
              <a:buSzPct val="25000"/>
            </a:pP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Helvetica Neue"/>
                <a:cs typeface="Helvetica Neue"/>
                <a:sym typeface="Helvetica Neue"/>
              </a:rPr>
              <a:t>EDUCATIONAL ECOSYSTEM APPROACH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980" y="11776"/>
            <a:ext cx="1778291" cy="889146"/>
          </a:xfrm>
          <a:prstGeom prst="rect">
            <a:avLst/>
          </a:prstGeom>
        </p:spPr>
      </p:pic>
      <p:pic>
        <p:nvPicPr>
          <p:cNvPr id="26" name="Picture 4">
            <a:extLst>
              <a:ext uri="{FF2B5EF4-FFF2-40B4-BE49-F238E27FC236}">
                <a16:creationId xmlns:a16="http://schemas.microsoft.com/office/drawing/2014/main" xmlns="" id="{B813E393-DBFF-4624-B998-81A3AD0ED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754" y="1439337"/>
            <a:ext cx="4123343" cy="270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Shape 577">
            <a:extLst>
              <a:ext uri="{FF2B5EF4-FFF2-40B4-BE49-F238E27FC236}">
                <a16:creationId xmlns:a16="http://schemas.microsoft.com/office/drawing/2014/main" xmlns="" id="{D87020C3-7629-4BCD-8A10-95FA084FE406}"/>
              </a:ext>
            </a:extLst>
          </p:cNvPr>
          <p:cNvSpPr txBox="1">
            <a:spLocks/>
          </p:cNvSpPr>
          <p:nvPr/>
        </p:nvSpPr>
        <p:spPr>
          <a:xfrm>
            <a:off x="6408204" y="2463738"/>
            <a:ext cx="1026114" cy="273150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 algn="l">
              <a:lnSpc>
                <a:spcPct val="90000"/>
              </a:lnSpc>
              <a:buSzPct val="25000"/>
            </a:pPr>
            <a:r>
              <a:rPr lang="it-IT" sz="900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TOP Brands</a:t>
            </a:r>
          </a:p>
        </p:txBody>
      </p:sp>
      <p:pic>
        <p:nvPicPr>
          <p:cNvPr id="29" name="Picture 7">
            <a:extLst>
              <a:ext uri="{FF2B5EF4-FFF2-40B4-BE49-F238E27FC236}">
                <a16:creationId xmlns:a16="http://schemas.microsoft.com/office/drawing/2014/main" xmlns="" id="{31FBA8BC-BAC1-4D18-8B71-5A032C27B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787" y="2245907"/>
            <a:ext cx="1039931" cy="213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ttangolo 29">
            <a:extLst>
              <a:ext uri="{FF2B5EF4-FFF2-40B4-BE49-F238E27FC236}">
                <a16:creationId xmlns:a16="http://schemas.microsoft.com/office/drawing/2014/main" xmlns="" id="{7E008DC8-F3D6-4C33-85F1-C6681E20DFCF}"/>
              </a:ext>
            </a:extLst>
          </p:cNvPr>
          <p:cNvSpPr/>
          <p:nvPr/>
        </p:nvSpPr>
        <p:spPr>
          <a:xfrm>
            <a:off x="6247240" y="2244125"/>
            <a:ext cx="857927" cy="2169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SzPct val="25000"/>
            </a:pPr>
            <a:r>
              <a:rPr lang="it-IT" sz="900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Side Brands</a:t>
            </a:r>
          </a:p>
        </p:txBody>
      </p:sp>
      <p:pic>
        <p:nvPicPr>
          <p:cNvPr id="31" name="Picture 7">
            <a:extLst>
              <a:ext uri="{FF2B5EF4-FFF2-40B4-BE49-F238E27FC236}">
                <a16:creationId xmlns:a16="http://schemas.microsoft.com/office/drawing/2014/main" xmlns="" id="{C78EBF25-5F39-46A7-8E86-B98A80CDD7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348" y="1926376"/>
            <a:ext cx="1066627" cy="213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ttangolo 31">
            <a:extLst>
              <a:ext uri="{FF2B5EF4-FFF2-40B4-BE49-F238E27FC236}">
                <a16:creationId xmlns:a16="http://schemas.microsoft.com/office/drawing/2014/main" xmlns="" id="{778CE6D9-69D7-41D9-80DF-63599FFB2243}"/>
              </a:ext>
            </a:extLst>
          </p:cNvPr>
          <p:cNvSpPr/>
          <p:nvPr/>
        </p:nvSpPr>
        <p:spPr>
          <a:xfrm>
            <a:off x="6252049" y="1923827"/>
            <a:ext cx="851515" cy="2169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SzPct val="25000"/>
            </a:pPr>
            <a:r>
              <a:rPr lang="it-IT" sz="900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TOP Brands</a:t>
            </a:r>
          </a:p>
        </p:txBody>
      </p:sp>
      <p:pic>
        <p:nvPicPr>
          <p:cNvPr id="33" name="Picture 7">
            <a:extLst>
              <a:ext uri="{FF2B5EF4-FFF2-40B4-BE49-F238E27FC236}">
                <a16:creationId xmlns:a16="http://schemas.microsoft.com/office/drawing/2014/main" xmlns="" id="{A6C40817-9BA4-4E7B-82E4-26CC47C4CA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787" y="2576458"/>
            <a:ext cx="1039931" cy="213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Rettangolo 33">
            <a:extLst>
              <a:ext uri="{FF2B5EF4-FFF2-40B4-BE49-F238E27FC236}">
                <a16:creationId xmlns:a16="http://schemas.microsoft.com/office/drawing/2014/main" xmlns="" id="{21E52EA3-EE69-4FC9-9B59-16C399DDB321}"/>
              </a:ext>
            </a:extLst>
          </p:cNvPr>
          <p:cNvSpPr/>
          <p:nvPr/>
        </p:nvSpPr>
        <p:spPr>
          <a:xfrm>
            <a:off x="6138174" y="2576822"/>
            <a:ext cx="1056700" cy="2169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SzPct val="25000"/>
            </a:pPr>
            <a:r>
              <a:rPr lang="it-IT" sz="900" b="1" dirty="0" err="1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OutSide</a:t>
            </a:r>
            <a:r>
              <a:rPr lang="it-IT" sz="900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Brands</a:t>
            </a:r>
          </a:p>
        </p:txBody>
      </p:sp>
      <p:pic>
        <p:nvPicPr>
          <p:cNvPr id="35" name="Picture 8">
            <a:extLst>
              <a:ext uri="{FF2B5EF4-FFF2-40B4-BE49-F238E27FC236}">
                <a16:creationId xmlns:a16="http://schemas.microsoft.com/office/drawing/2014/main" xmlns="" id="{0BF3D258-3940-428E-981F-7C11DFF6D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975" y="3170671"/>
            <a:ext cx="1282391" cy="211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Rettangolo 35">
            <a:extLst>
              <a:ext uri="{FF2B5EF4-FFF2-40B4-BE49-F238E27FC236}">
                <a16:creationId xmlns:a16="http://schemas.microsoft.com/office/drawing/2014/main" xmlns="" id="{CC8D8223-CDAC-4D8F-A1A8-168C3B34E0DE}"/>
              </a:ext>
            </a:extLst>
          </p:cNvPr>
          <p:cNvSpPr/>
          <p:nvPr/>
        </p:nvSpPr>
        <p:spPr>
          <a:xfrm>
            <a:off x="6601245" y="3153766"/>
            <a:ext cx="1127232" cy="2169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SzPct val="25000"/>
            </a:pPr>
            <a:r>
              <a:rPr lang="it-IT" sz="900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People to UpSkill</a:t>
            </a:r>
          </a:p>
        </p:txBody>
      </p:sp>
      <p:pic>
        <p:nvPicPr>
          <p:cNvPr id="37" name="Picture 8">
            <a:extLst>
              <a:ext uri="{FF2B5EF4-FFF2-40B4-BE49-F238E27FC236}">
                <a16:creationId xmlns:a16="http://schemas.microsoft.com/office/drawing/2014/main" xmlns="" id="{9E4297F9-EDBB-4AC7-A55E-316D3C948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97" y="3496140"/>
            <a:ext cx="1282391" cy="211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Rettangolo 37">
            <a:extLst>
              <a:ext uri="{FF2B5EF4-FFF2-40B4-BE49-F238E27FC236}">
                <a16:creationId xmlns:a16="http://schemas.microsoft.com/office/drawing/2014/main" xmlns="" id="{9E178325-DE69-4471-B7B1-0D9956FDE791}"/>
              </a:ext>
            </a:extLst>
          </p:cNvPr>
          <p:cNvSpPr/>
          <p:nvPr/>
        </p:nvSpPr>
        <p:spPr>
          <a:xfrm>
            <a:off x="6593326" y="3492635"/>
            <a:ext cx="1120820" cy="2169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SzPct val="25000"/>
            </a:pPr>
            <a:r>
              <a:rPr lang="it-IT" sz="900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People to ReSkill</a:t>
            </a:r>
          </a:p>
        </p:txBody>
      </p:sp>
      <p:pic>
        <p:nvPicPr>
          <p:cNvPr id="39" name="Picture 5">
            <a:extLst>
              <a:ext uri="{FF2B5EF4-FFF2-40B4-BE49-F238E27FC236}">
                <a16:creationId xmlns:a16="http://schemas.microsoft.com/office/drawing/2014/main" xmlns="" id="{1F3315DA-DFA9-4C6F-8B7F-B8FB831DA9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714" y="3055140"/>
            <a:ext cx="985040" cy="20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Rettangolo 39">
            <a:extLst>
              <a:ext uri="{FF2B5EF4-FFF2-40B4-BE49-F238E27FC236}">
                <a16:creationId xmlns:a16="http://schemas.microsoft.com/office/drawing/2014/main" xmlns="" id="{B658C0D7-AD8B-4AB9-A615-B9FECF5B21A6}"/>
              </a:ext>
            </a:extLst>
          </p:cNvPr>
          <p:cNvSpPr/>
          <p:nvPr/>
        </p:nvSpPr>
        <p:spPr>
          <a:xfrm>
            <a:off x="1379098" y="3045995"/>
            <a:ext cx="973343" cy="2169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SzPct val="25000"/>
            </a:pPr>
            <a:r>
              <a:rPr lang="it-IT" sz="900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Recruiting Co.</a:t>
            </a:r>
          </a:p>
        </p:txBody>
      </p:sp>
      <p:pic>
        <p:nvPicPr>
          <p:cNvPr id="41" name="Picture 5">
            <a:extLst>
              <a:ext uri="{FF2B5EF4-FFF2-40B4-BE49-F238E27FC236}">
                <a16:creationId xmlns:a16="http://schemas.microsoft.com/office/drawing/2014/main" xmlns="" id="{135869B4-08C6-4358-8232-F32943FA1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714" y="3389653"/>
            <a:ext cx="985040" cy="20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5">
            <a:extLst>
              <a:ext uri="{FF2B5EF4-FFF2-40B4-BE49-F238E27FC236}">
                <a16:creationId xmlns:a16="http://schemas.microsoft.com/office/drawing/2014/main" xmlns="" id="{9F6F8C7F-8502-42CF-B90F-CCDABEE9E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546" y="3707309"/>
            <a:ext cx="985040" cy="20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Rettangolo 42">
            <a:extLst>
              <a:ext uri="{FF2B5EF4-FFF2-40B4-BE49-F238E27FC236}">
                <a16:creationId xmlns:a16="http://schemas.microsoft.com/office/drawing/2014/main" xmlns="" id="{92300C36-A4E4-40C7-917D-5A2DD1BD2BB0}"/>
              </a:ext>
            </a:extLst>
          </p:cNvPr>
          <p:cNvSpPr/>
          <p:nvPr/>
        </p:nvSpPr>
        <p:spPr>
          <a:xfrm>
            <a:off x="1350244" y="3392454"/>
            <a:ext cx="1005403" cy="2169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SzPct val="25000"/>
            </a:pPr>
            <a:r>
              <a:rPr lang="it-IT" sz="900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Consulting Co.</a:t>
            </a:r>
          </a:p>
        </p:txBody>
      </p:sp>
      <p:sp>
        <p:nvSpPr>
          <p:cNvPr id="44" name="Rettangolo 43">
            <a:extLst>
              <a:ext uri="{FF2B5EF4-FFF2-40B4-BE49-F238E27FC236}">
                <a16:creationId xmlns:a16="http://schemas.microsoft.com/office/drawing/2014/main" xmlns="" id="{3F841706-CFF4-4ABC-9000-9B16C2F3BD0C}"/>
              </a:ext>
            </a:extLst>
          </p:cNvPr>
          <p:cNvSpPr/>
          <p:nvPr/>
        </p:nvSpPr>
        <p:spPr>
          <a:xfrm>
            <a:off x="1506538" y="3698164"/>
            <a:ext cx="864339" cy="2169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SzPct val="25000"/>
            </a:pPr>
            <a:r>
              <a:rPr lang="it-IT" sz="900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Staffing Co. </a:t>
            </a:r>
          </a:p>
        </p:txBody>
      </p:sp>
      <p:pic>
        <p:nvPicPr>
          <p:cNvPr id="45" name="Picture 4">
            <a:extLst>
              <a:ext uri="{FF2B5EF4-FFF2-40B4-BE49-F238E27FC236}">
                <a16:creationId xmlns:a16="http://schemas.microsoft.com/office/drawing/2014/main" xmlns="" id="{91EDEE08-AF4E-446E-A731-E01475E1B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125" y="1926376"/>
            <a:ext cx="985040" cy="200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Shape 577">
            <a:extLst>
              <a:ext uri="{FF2B5EF4-FFF2-40B4-BE49-F238E27FC236}">
                <a16:creationId xmlns:a16="http://schemas.microsoft.com/office/drawing/2014/main" xmlns="" id="{56747053-11D6-4ACD-8B3B-951C193CD0F4}"/>
              </a:ext>
            </a:extLst>
          </p:cNvPr>
          <p:cNvSpPr txBox="1">
            <a:spLocks/>
          </p:cNvSpPr>
          <p:nvPr/>
        </p:nvSpPr>
        <p:spPr>
          <a:xfrm>
            <a:off x="3102930" y="1460885"/>
            <a:ext cx="932988" cy="273150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 algn="l">
              <a:lnSpc>
                <a:spcPct val="90000"/>
              </a:lnSpc>
              <a:buSzPct val="25000"/>
            </a:pPr>
            <a:r>
              <a:rPr lang="it-IT" sz="900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SCHOOLS</a:t>
            </a:r>
          </a:p>
        </p:txBody>
      </p:sp>
      <p:sp>
        <p:nvSpPr>
          <p:cNvPr id="47" name="Rettangolo 46">
            <a:extLst>
              <a:ext uri="{FF2B5EF4-FFF2-40B4-BE49-F238E27FC236}">
                <a16:creationId xmlns:a16="http://schemas.microsoft.com/office/drawing/2014/main" xmlns="" id="{6E36A8D7-72A8-478D-8FF7-0DD585691DC8}"/>
              </a:ext>
            </a:extLst>
          </p:cNvPr>
          <p:cNvSpPr/>
          <p:nvPr/>
        </p:nvSpPr>
        <p:spPr>
          <a:xfrm>
            <a:off x="1764662" y="1911764"/>
            <a:ext cx="691215" cy="2169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SzPct val="25000"/>
            </a:pPr>
            <a:r>
              <a:rPr lang="it-IT" sz="900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Teachers</a:t>
            </a:r>
          </a:p>
        </p:txBody>
      </p:sp>
      <p:pic>
        <p:nvPicPr>
          <p:cNvPr id="48" name="Picture 4">
            <a:extLst>
              <a:ext uri="{FF2B5EF4-FFF2-40B4-BE49-F238E27FC236}">
                <a16:creationId xmlns:a16="http://schemas.microsoft.com/office/drawing/2014/main" xmlns="" id="{B21C53BC-F93F-4851-9534-131B62243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319" y="2229025"/>
            <a:ext cx="985040" cy="200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Rettangolo 48">
            <a:extLst>
              <a:ext uri="{FF2B5EF4-FFF2-40B4-BE49-F238E27FC236}">
                <a16:creationId xmlns:a16="http://schemas.microsoft.com/office/drawing/2014/main" xmlns="" id="{C8B8D100-B4A8-4DA3-A685-7A8A00D9C6BB}"/>
              </a:ext>
            </a:extLst>
          </p:cNvPr>
          <p:cNvSpPr/>
          <p:nvPr/>
        </p:nvSpPr>
        <p:spPr>
          <a:xfrm>
            <a:off x="1733451" y="2230741"/>
            <a:ext cx="857927" cy="2169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SzPct val="25000"/>
            </a:pPr>
            <a:r>
              <a:rPr lang="it-IT" sz="900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Training Co.</a:t>
            </a:r>
          </a:p>
        </p:txBody>
      </p:sp>
      <p:pic>
        <p:nvPicPr>
          <p:cNvPr id="50" name="Picture 4">
            <a:extLst>
              <a:ext uri="{FF2B5EF4-FFF2-40B4-BE49-F238E27FC236}">
                <a16:creationId xmlns:a16="http://schemas.microsoft.com/office/drawing/2014/main" xmlns="" id="{2F5F6C74-81B6-46B7-97C9-61E630C35B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826" y="2375964"/>
            <a:ext cx="877028" cy="178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Rettangolo 50">
            <a:extLst>
              <a:ext uri="{FF2B5EF4-FFF2-40B4-BE49-F238E27FC236}">
                <a16:creationId xmlns:a16="http://schemas.microsoft.com/office/drawing/2014/main" xmlns="" id="{3E301426-C769-4232-A535-909EB7C6B5AD}"/>
              </a:ext>
            </a:extLst>
          </p:cNvPr>
          <p:cNvSpPr/>
          <p:nvPr/>
        </p:nvSpPr>
        <p:spPr>
          <a:xfrm>
            <a:off x="2984351" y="2361350"/>
            <a:ext cx="729687" cy="2169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SzPct val="25000"/>
            </a:pPr>
            <a:r>
              <a:rPr lang="it-IT" sz="900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PLAYERS</a:t>
            </a:r>
          </a:p>
        </p:txBody>
      </p:sp>
      <p:pic>
        <p:nvPicPr>
          <p:cNvPr id="52" name="Picture 4">
            <a:extLst>
              <a:ext uri="{FF2B5EF4-FFF2-40B4-BE49-F238E27FC236}">
                <a16:creationId xmlns:a16="http://schemas.microsoft.com/office/drawing/2014/main" xmlns="" id="{8FDDC64B-8470-46FD-8D44-6ED65ED11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750" y="2516627"/>
            <a:ext cx="985040" cy="200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Rettangolo 52">
            <a:extLst>
              <a:ext uri="{FF2B5EF4-FFF2-40B4-BE49-F238E27FC236}">
                <a16:creationId xmlns:a16="http://schemas.microsoft.com/office/drawing/2014/main" xmlns="" id="{1172EFD5-0987-4EAC-8BBC-20B5CDDAC6FC}"/>
              </a:ext>
            </a:extLst>
          </p:cNvPr>
          <p:cNvSpPr/>
          <p:nvPr/>
        </p:nvSpPr>
        <p:spPr>
          <a:xfrm>
            <a:off x="1709682" y="2518344"/>
            <a:ext cx="902811" cy="2169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SzPct val="25000"/>
            </a:pPr>
            <a:r>
              <a:rPr lang="it-IT" sz="900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Associations</a:t>
            </a:r>
          </a:p>
        </p:txBody>
      </p:sp>
      <p:pic>
        <p:nvPicPr>
          <p:cNvPr id="54" name="Picture 6">
            <a:extLst>
              <a:ext uri="{FF2B5EF4-FFF2-40B4-BE49-F238E27FC236}">
                <a16:creationId xmlns:a16="http://schemas.microsoft.com/office/drawing/2014/main" xmlns="" id="{99A5E958-E6A7-4233-84B9-7573674F0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944" y="1259862"/>
            <a:ext cx="954482" cy="17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Rettangolo 54">
            <a:extLst>
              <a:ext uri="{FF2B5EF4-FFF2-40B4-BE49-F238E27FC236}">
                <a16:creationId xmlns:a16="http://schemas.microsoft.com/office/drawing/2014/main" xmlns="" id="{823AC23C-ECC6-44FF-A9AE-909A109270CA}"/>
              </a:ext>
            </a:extLst>
          </p:cNvPr>
          <p:cNvSpPr/>
          <p:nvPr/>
        </p:nvSpPr>
        <p:spPr>
          <a:xfrm>
            <a:off x="3426298" y="1242046"/>
            <a:ext cx="954107" cy="2169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SzPct val="25000"/>
            </a:pPr>
            <a:r>
              <a:rPr lang="it-IT" sz="900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HIGH Schools</a:t>
            </a:r>
          </a:p>
        </p:txBody>
      </p:sp>
      <p:pic>
        <p:nvPicPr>
          <p:cNvPr id="56" name="Picture 6">
            <a:extLst>
              <a:ext uri="{FF2B5EF4-FFF2-40B4-BE49-F238E27FC236}">
                <a16:creationId xmlns:a16="http://schemas.microsoft.com/office/drawing/2014/main" xmlns="" id="{D0E99696-D03F-41E2-9894-C528EAA30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275" y="1254190"/>
            <a:ext cx="954482" cy="17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Rettangolo 56">
            <a:extLst>
              <a:ext uri="{FF2B5EF4-FFF2-40B4-BE49-F238E27FC236}">
                <a16:creationId xmlns:a16="http://schemas.microsoft.com/office/drawing/2014/main" xmlns="" id="{A562147C-946A-4CDA-8A73-391571F424D6}"/>
              </a:ext>
            </a:extLst>
          </p:cNvPr>
          <p:cNvSpPr/>
          <p:nvPr/>
        </p:nvSpPr>
        <p:spPr>
          <a:xfrm>
            <a:off x="4582669" y="1236373"/>
            <a:ext cx="742511" cy="2169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SzPct val="25000"/>
            </a:pPr>
            <a:r>
              <a:rPr lang="it-IT" sz="900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University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2FCF9F77-5505-42C8-8043-6F256552E9C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0099" y="1192254"/>
            <a:ext cx="8810722" cy="3707482"/>
          </a:xfrm>
          <a:prstGeom prst="rect">
            <a:avLst/>
          </a:prstGeom>
        </p:spPr>
      </p:pic>
      <p:pic>
        <p:nvPicPr>
          <p:cNvPr id="61" name="Picture 2">
            <a:extLst>
              <a:ext uri="{FF2B5EF4-FFF2-40B4-BE49-F238E27FC236}">
                <a16:creationId xmlns:a16="http://schemas.microsoft.com/office/drawing/2014/main" xmlns="" id="{D4432134-1021-4364-986F-8F7699E92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91" y="1097981"/>
            <a:ext cx="1101183" cy="520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Ovale 61">
            <a:extLst>
              <a:ext uri="{FF2B5EF4-FFF2-40B4-BE49-F238E27FC236}">
                <a16:creationId xmlns:a16="http://schemas.microsoft.com/office/drawing/2014/main" xmlns="" id="{CBC4F95D-13F9-4CE6-981F-165501F8763C}"/>
              </a:ext>
            </a:extLst>
          </p:cNvPr>
          <p:cNvSpPr/>
          <p:nvPr/>
        </p:nvSpPr>
        <p:spPr>
          <a:xfrm>
            <a:off x="139317" y="3186288"/>
            <a:ext cx="3372508" cy="1922529"/>
          </a:xfrm>
          <a:prstGeom prst="ellipse">
            <a:avLst/>
          </a:prstGeom>
          <a:noFill/>
          <a:ln w="44450" cap="flat" cmpd="sng" algn="ctr">
            <a:solidFill>
              <a:srgbClr val="1F497D"/>
            </a:solidFill>
            <a:prstDash val="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3" name="Ovale 62">
            <a:extLst>
              <a:ext uri="{FF2B5EF4-FFF2-40B4-BE49-F238E27FC236}">
                <a16:creationId xmlns:a16="http://schemas.microsoft.com/office/drawing/2014/main" xmlns="" id="{4ECAEA70-9B23-4C79-A94E-6B90E560D62A}"/>
              </a:ext>
            </a:extLst>
          </p:cNvPr>
          <p:cNvSpPr/>
          <p:nvPr/>
        </p:nvSpPr>
        <p:spPr>
          <a:xfrm>
            <a:off x="503016" y="1635759"/>
            <a:ext cx="3372508" cy="1922529"/>
          </a:xfrm>
          <a:prstGeom prst="ellipse">
            <a:avLst/>
          </a:prstGeom>
          <a:noFill/>
          <a:ln w="44450" cap="flat" cmpd="sng" algn="ctr">
            <a:solidFill>
              <a:srgbClr val="00B050"/>
            </a:solidFill>
            <a:prstDash val="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64" name="Picture 5" descr="EXP_BE_Logo_SS_STK_MC_RGB.eps">
            <a:extLst>
              <a:ext uri="{FF2B5EF4-FFF2-40B4-BE49-F238E27FC236}">
                <a16:creationId xmlns:a16="http://schemas.microsoft.com/office/drawing/2014/main" xmlns="" id="{99446BD3-B16B-4D1E-9F64-0BD27A91F30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441677" y="4351136"/>
            <a:ext cx="594241" cy="768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" name="Shape 577">
            <a:extLst>
              <a:ext uri="{FF2B5EF4-FFF2-40B4-BE49-F238E27FC236}">
                <a16:creationId xmlns:a16="http://schemas.microsoft.com/office/drawing/2014/main" xmlns="" id="{64C2F630-3E67-40F8-9092-3BE9E3D8B3DD}"/>
              </a:ext>
            </a:extLst>
          </p:cNvPr>
          <p:cNvSpPr txBox="1">
            <a:spLocks/>
          </p:cNvSpPr>
          <p:nvPr/>
        </p:nvSpPr>
        <p:spPr>
          <a:xfrm>
            <a:off x="2494748" y="577670"/>
            <a:ext cx="5265204" cy="273150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 algn="l">
              <a:lnSpc>
                <a:spcPct val="90000"/>
              </a:lnSpc>
              <a:buSzPct val="25000"/>
            </a:pPr>
            <a:r>
              <a:rPr lang="it-IT" sz="1875" b="1" dirty="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EXPERIS</a:t>
            </a:r>
            <a:r>
              <a:rPr lang="it-IT" sz="1875" b="1" dirty="0">
                <a:solidFill>
                  <a:srgbClr val="6E8F8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it-IT" sz="1875" b="1" dirty="0">
                <a:solidFill>
                  <a:schemeClr val="tx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IMPACT</a:t>
            </a:r>
          </a:p>
        </p:txBody>
      </p:sp>
    </p:spTree>
    <p:extLst>
      <p:ext uri="{BB962C8B-B14F-4D97-AF65-F5344CB8AC3E}">
        <p14:creationId xmlns:p14="http://schemas.microsoft.com/office/powerpoint/2010/main" val="2327501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B32A7580-75CB-48C5-8975-25361CAFF73A}"/>
              </a:ext>
            </a:extLst>
          </p:cNvPr>
          <p:cNvSpPr/>
          <p:nvPr/>
        </p:nvSpPr>
        <p:spPr>
          <a:xfrm>
            <a:off x="0" y="0"/>
            <a:ext cx="6851443" cy="483518"/>
          </a:xfrm>
          <a:prstGeom prst="rect">
            <a:avLst/>
          </a:prstGeom>
          <a:solidFill>
            <a:srgbClr val="358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Shape 577">
            <a:extLst>
              <a:ext uri="{FF2B5EF4-FFF2-40B4-BE49-F238E27FC236}">
                <a16:creationId xmlns:a16="http://schemas.microsoft.com/office/drawing/2014/main" xmlns="" id="{FE2A058B-51D5-4FAF-9835-40D935A8C15A}"/>
              </a:ext>
            </a:extLst>
          </p:cNvPr>
          <p:cNvSpPr txBox="1">
            <a:spLocks/>
          </p:cNvSpPr>
          <p:nvPr/>
        </p:nvSpPr>
        <p:spPr>
          <a:xfrm>
            <a:off x="61789" y="127858"/>
            <a:ext cx="6671931" cy="2731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 algn="l">
              <a:lnSpc>
                <a:spcPct val="90000"/>
              </a:lnSpc>
              <a:buSzPct val="25000"/>
            </a:pP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Helvetica Neue"/>
                <a:cs typeface="Helvetica Neue"/>
                <a:sym typeface="Helvetica Neue"/>
              </a:rPr>
              <a:t>ACADEMY MODEL: </a:t>
            </a:r>
            <a:r>
              <a:rPr lang="it-IT" sz="2800" dirty="0">
                <a:solidFill>
                  <a:schemeClr val="accent6"/>
                </a:solidFill>
                <a:latin typeface="Calibri Light" panose="020F0302020204030204" pitchFamily="34" charset="0"/>
                <a:ea typeface="Helvetica Neue"/>
                <a:cs typeface="Helvetica Neue"/>
                <a:sym typeface="Helvetica Neue"/>
              </a:rPr>
              <a:t>TEACHERS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145AF126-B4E9-4B70-9D3F-F2937A98F1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980" y="11776"/>
            <a:ext cx="1778291" cy="889146"/>
          </a:xfrm>
          <a:prstGeom prst="rect">
            <a:avLst/>
          </a:prstGeom>
        </p:spPr>
      </p:pic>
      <p:sp>
        <p:nvSpPr>
          <p:cNvPr id="7" name="Ovale 6"/>
          <p:cNvSpPr/>
          <p:nvPr/>
        </p:nvSpPr>
        <p:spPr>
          <a:xfrm>
            <a:off x="4154223" y="621203"/>
            <a:ext cx="1368152" cy="144016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1162399" y="580047"/>
            <a:ext cx="1177424" cy="1280628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27005" y="1530086"/>
            <a:ext cx="1368152" cy="1440160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/>
          <p:cNvSpPr/>
          <p:nvPr/>
        </p:nvSpPr>
        <p:spPr>
          <a:xfrm>
            <a:off x="8210" y="3521698"/>
            <a:ext cx="1368152" cy="1440160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Ovale 10"/>
          <p:cNvSpPr/>
          <p:nvPr/>
        </p:nvSpPr>
        <p:spPr>
          <a:xfrm>
            <a:off x="3926970" y="3591928"/>
            <a:ext cx="1368152" cy="1440160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e 12"/>
          <p:cNvSpPr/>
          <p:nvPr/>
        </p:nvSpPr>
        <p:spPr>
          <a:xfrm>
            <a:off x="1941846" y="3640555"/>
            <a:ext cx="1368152" cy="1440160"/>
          </a:xfrm>
          <a:prstGeom prst="ellipse">
            <a:avLst/>
          </a:prstGeom>
          <a:blipFill>
            <a:blip r:embed="rId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4" name="Ovale 13"/>
          <p:cNvSpPr/>
          <p:nvPr/>
        </p:nvSpPr>
        <p:spPr>
          <a:xfrm>
            <a:off x="2987180" y="2351779"/>
            <a:ext cx="1368152" cy="1440160"/>
          </a:xfrm>
          <a:prstGeom prst="ellipse">
            <a:avLst/>
          </a:prstGeom>
          <a:blipFill>
            <a:blip r:embed="rId9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15"/>
          <p:cNvSpPr/>
          <p:nvPr/>
        </p:nvSpPr>
        <p:spPr>
          <a:xfrm>
            <a:off x="4681639" y="1536669"/>
            <a:ext cx="4318345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250" b="1" dirty="0">
                <a:solidFill>
                  <a:srgbClr val="E77B21"/>
                </a:solidFill>
                <a:cs typeface="Arial" panose="020B0604020202020204" pitchFamily="34" charset="0"/>
              </a:rPr>
              <a:t>95% PROFESSIONALS</a:t>
            </a:r>
            <a:endParaRPr lang="it-IT" sz="2250" dirty="0"/>
          </a:p>
        </p:txBody>
      </p:sp>
      <p:sp>
        <p:nvSpPr>
          <p:cNvPr id="17" name="Rettangolo 16"/>
          <p:cNvSpPr/>
          <p:nvPr/>
        </p:nvSpPr>
        <p:spPr>
          <a:xfrm>
            <a:off x="4681639" y="2170071"/>
            <a:ext cx="446236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1400" b="1" dirty="0">
                <a:solidFill>
                  <a:srgbClr val="466DA4"/>
                </a:solidFill>
                <a:cs typeface="Arial" panose="020B0604020202020204" pitchFamily="34" charset="0"/>
              </a:rPr>
              <a:t>ALL TEACHERS ARE PROFESSIONALS FROM </a:t>
            </a:r>
          </a:p>
          <a:p>
            <a:pPr lvl="0" algn="r"/>
            <a:r>
              <a:rPr lang="en-US" sz="1400" b="1" dirty="0">
                <a:solidFill>
                  <a:srgbClr val="466DA4"/>
                </a:solidFill>
                <a:cs typeface="Arial" panose="020B0604020202020204" pitchFamily="34" charset="0"/>
              </a:rPr>
              <a:t>MOTORSPORT, IT AND ENGINEERING. </a:t>
            </a:r>
          </a:p>
          <a:p>
            <a:pPr lvl="0" algn="r"/>
            <a:r>
              <a:rPr lang="en-US" sz="1400" b="1" dirty="0">
                <a:solidFill>
                  <a:srgbClr val="466DA4"/>
                </a:solidFill>
                <a:cs typeface="Arial" panose="020B0604020202020204" pitchFamily="34" charset="0"/>
              </a:rPr>
              <a:t>THEIR KNOWLEDGE AND EXPERIENCE ARE AN ACADEMY TRADEMARK AND GUARANTEE A PRACTICAL APPROACH.</a:t>
            </a:r>
          </a:p>
        </p:txBody>
      </p:sp>
      <p:sp>
        <p:nvSpPr>
          <p:cNvPr id="19" name="Freccia in giù 18"/>
          <p:cNvSpPr/>
          <p:nvPr/>
        </p:nvSpPr>
        <p:spPr>
          <a:xfrm>
            <a:off x="6782060" y="3220339"/>
            <a:ext cx="648072" cy="674724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Rettangolo 19"/>
          <p:cNvSpPr/>
          <p:nvPr/>
        </p:nvSpPr>
        <p:spPr>
          <a:xfrm>
            <a:off x="5288874" y="4593506"/>
            <a:ext cx="3491878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250" b="1" dirty="0">
                <a:solidFill>
                  <a:srgbClr val="E77B21"/>
                </a:solidFill>
                <a:cs typeface="Arial" panose="020B0604020202020204" pitchFamily="34" charset="0"/>
              </a:rPr>
              <a:t>FROM THE PARTNERS STAFF</a:t>
            </a:r>
            <a:endParaRPr lang="it-IT" sz="2250" dirty="0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FFA15615-2426-4963-9D4F-E0FAFDEAE90A}"/>
              </a:ext>
            </a:extLst>
          </p:cNvPr>
          <p:cNvSpPr/>
          <p:nvPr/>
        </p:nvSpPr>
        <p:spPr>
          <a:xfrm>
            <a:off x="6376775" y="3800769"/>
            <a:ext cx="173637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E77B21"/>
                </a:solidFill>
                <a:cs typeface="Arial" panose="020B0604020202020204" pitchFamily="34" charset="0"/>
              </a:rPr>
              <a:t>+50%</a:t>
            </a:r>
            <a:endParaRPr lang="it-IT" sz="5400" dirty="0"/>
          </a:p>
        </p:txBody>
      </p:sp>
      <p:sp>
        <p:nvSpPr>
          <p:cNvPr id="33" name="Freccia in giù 32">
            <a:extLst>
              <a:ext uri="{FF2B5EF4-FFF2-40B4-BE49-F238E27FC236}">
                <a16:creationId xmlns:a16="http://schemas.microsoft.com/office/drawing/2014/main" xmlns="" id="{190630C4-C07C-4CBC-B0BD-6216D23143C6}"/>
              </a:ext>
            </a:extLst>
          </p:cNvPr>
          <p:cNvSpPr/>
          <p:nvPr/>
        </p:nvSpPr>
        <p:spPr>
          <a:xfrm rot="16200000">
            <a:off x="5715377" y="1436341"/>
            <a:ext cx="648072" cy="674724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xmlns="" id="{575FA5FC-D182-4BF1-A4B0-59B6829EFF99}"/>
              </a:ext>
            </a:extLst>
          </p:cNvPr>
          <p:cNvSpPr/>
          <p:nvPr/>
        </p:nvSpPr>
        <p:spPr>
          <a:xfrm>
            <a:off x="2553397" y="816589"/>
            <a:ext cx="1368152" cy="1440160"/>
          </a:xfrm>
          <a:prstGeom prst="ellipse">
            <a:avLst/>
          </a:prstGeom>
          <a:blipFill>
            <a:blip r:embed="rId10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Ovale 20">
            <a:extLst>
              <a:ext uri="{FF2B5EF4-FFF2-40B4-BE49-F238E27FC236}">
                <a16:creationId xmlns:a16="http://schemas.microsoft.com/office/drawing/2014/main" xmlns="" id="{37CCFF5A-30FA-4735-854C-FEDBAA911E90}"/>
              </a:ext>
            </a:extLst>
          </p:cNvPr>
          <p:cNvSpPr/>
          <p:nvPr/>
        </p:nvSpPr>
        <p:spPr>
          <a:xfrm rot="19997771">
            <a:off x="1331341" y="2349233"/>
            <a:ext cx="1433506" cy="1246102"/>
          </a:xfrm>
          <a:prstGeom prst="ellipse">
            <a:avLst/>
          </a:prstGeom>
          <a:blipFill>
            <a:blip r:embed="rId1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174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7506ABA2-6673-4131-9B94-E8735449BCAD}"/>
              </a:ext>
            </a:extLst>
          </p:cNvPr>
          <p:cNvSpPr txBox="1"/>
          <p:nvPr/>
        </p:nvSpPr>
        <p:spPr>
          <a:xfrm>
            <a:off x="16511" y="640292"/>
            <a:ext cx="4104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chemeClr val="accent6">
                    <a:lumMod val="75000"/>
                  </a:schemeClr>
                </a:solidFill>
              </a:rPr>
              <a:t>FOCUS ON:</a:t>
            </a:r>
          </a:p>
        </p:txBody>
      </p:sp>
      <p:sp>
        <p:nvSpPr>
          <p:cNvPr id="7" name="Shape 577">
            <a:extLst>
              <a:ext uri="{FF2B5EF4-FFF2-40B4-BE49-F238E27FC236}">
                <a16:creationId xmlns:a16="http://schemas.microsoft.com/office/drawing/2014/main" xmlns="" id="{472B948F-950E-4D5B-8C59-0B5841DAA6CD}"/>
              </a:ext>
            </a:extLst>
          </p:cNvPr>
          <p:cNvSpPr txBox="1">
            <a:spLocks/>
          </p:cNvSpPr>
          <p:nvPr/>
        </p:nvSpPr>
        <p:spPr>
          <a:xfrm>
            <a:off x="3275856" y="796950"/>
            <a:ext cx="6671931" cy="2731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 algn="l">
              <a:lnSpc>
                <a:spcPct val="90000"/>
              </a:lnSpc>
              <a:buSzPct val="25000"/>
            </a:pP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Helvetica Neue"/>
                <a:cs typeface="Helvetica Neue"/>
                <a:sym typeface="Helvetica Neue"/>
              </a:rPr>
              <a:t>MODEL VALUES</a:t>
            </a:r>
            <a:endParaRPr lang="it-IT" sz="2800" dirty="0">
              <a:solidFill>
                <a:schemeClr val="accent6"/>
              </a:solidFill>
              <a:latin typeface="Calibri Light" panose="020F0302020204030204" pitchFamily="34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757841B5-9356-42F6-AB90-C10A1F030C54}"/>
              </a:ext>
            </a:extLst>
          </p:cNvPr>
          <p:cNvSpPr/>
          <p:nvPr/>
        </p:nvSpPr>
        <p:spPr>
          <a:xfrm>
            <a:off x="3059832" y="633521"/>
            <a:ext cx="3384377" cy="625026"/>
          </a:xfrm>
          <a:prstGeom prst="rect">
            <a:avLst/>
          </a:prstGeom>
          <a:solidFill>
            <a:srgbClr val="358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Shape 577">
            <a:extLst>
              <a:ext uri="{FF2B5EF4-FFF2-40B4-BE49-F238E27FC236}">
                <a16:creationId xmlns:a16="http://schemas.microsoft.com/office/drawing/2014/main" xmlns="" id="{9641844E-CBEF-42AB-8062-805AE5B616A6}"/>
              </a:ext>
            </a:extLst>
          </p:cNvPr>
          <p:cNvSpPr txBox="1">
            <a:spLocks/>
          </p:cNvSpPr>
          <p:nvPr/>
        </p:nvSpPr>
        <p:spPr>
          <a:xfrm>
            <a:off x="3143593" y="763754"/>
            <a:ext cx="6671931" cy="2731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 algn="l">
              <a:lnSpc>
                <a:spcPct val="90000"/>
              </a:lnSpc>
              <a:buSzPct val="25000"/>
            </a:pP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Helvetica Neue"/>
                <a:cs typeface="Helvetica Neue"/>
                <a:sym typeface="Helvetica Neue"/>
              </a:rPr>
              <a:t>THE ACADEMIES</a:t>
            </a:r>
            <a:endParaRPr lang="it-IT" sz="2800" dirty="0">
              <a:solidFill>
                <a:schemeClr val="accent6"/>
              </a:solidFill>
              <a:latin typeface="Calibri Light" panose="020F0302020204030204" pitchFamily="34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xmlns="" id="{8FE75571-DC15-43D9-BD26-2F8482663C1F}"/>
              </a:ext>
            </a:extLst>
          </p:cNvPr>
          <p:cNvSpPr/>
          <p:nvPr/>
        </p:nvSpPr>
        <p:spPr>
          <a:xfrm>
            <a:off x="1187624" y="2931790"/>
            <a:ext cx="21986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E77B21"/>
                </a:solidFill>
                <a:cs typeface="Arial" panose="020B0604020202020204" pitchFamily="34" charset="0"/>
              </a:rPr>
              <a:t>MOTORSPORT</a:t>
            </a:r>
            <a:endParaRPr lang="it-IT" b="1" dirty="0"/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xmlns="" id="{809AE8DD-6F5E-43BB-8C36-304E462D5E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419" y="2290673"/>
            <a:ext cx="1017629" cy="682942"/>
          </a:xfrm>
          <a:prstGeom prst="rect">
            <a:avLst/>
          </a:prstGeom>
        </p:spPr>
      </p:pic>
      <p:pic>
        <p:nvPicPr>
          <p:cNvPr id="18" name="Picture 2" descr="Risultati immagini per APPLICATION ENGINEERING">
            <a:extLst>
              <a:ext uri="{FF2B5EF4-FFF2-40B4-BE49-F238E27FC236}">
                <a16:creationId xmlns:a16="http://schemas.microsoft.com/office/drawing/2014/main" xmlns="" id="{BF1C63C8-29C4-4591-862A-DE3DE5E40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701" y="2167746"/>
            <a:ext cx="1040168" cy="723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ttangolo 18">
            <a:extLst>
              <a:ext uri="{FF2B5EF4-FFF2-40B4-BE49-F238E27FC236}">
                <a16:creationId xmlns:a16="http://schemas.microsoft.com/office/drawing/2014/main" xmlns="" id="{768A8D81-7CAC-4D6B-97B2-7D409424296D}"/>
              </a:ext>
            </a:extLst>
          </p:cNvPr>
          <p:cNvSpPr/>
          <p:nvPr/>
        </p:nvSpPr>
        <p:spPr>
          <a:xfrm>
            <a:off x="5761625" y="2956505"/>
            <a:ext cx="19672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E77B21"/>
                </a:solidFill>
                <a:cs typeface="Arial" panose="020B0604020202020204" pitchFamily="34" charset="0"/>
              </a:rPr>
              <a:t>IT &amp; ENGINEERING</a:t>
            </a:r>
            <a:endParaRPr lang="it-IT" b="1" dirty="0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xmlns="" id="{2C651773-1A94-4206-942B-83EE36E9EE9F}"/>
              </a:ext>
            </a:extLst>
          </p:cNvPr>
          <p:cNvSpPr/>
          <p:nvPr/>
        </p:nvSpPr>
        <p:spPr>
          <a:xfrm>
            <a:off x="3485105" y="2863914"/>
            <a:ext cx="21489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E77B21"/>
                </a:solidFill>
                <a:cs typeface="Arial" panose="020B0604020202020204" pitchFamily="34" charset="0"/>
              </a:rPr>
              <a:t>ADVANCED MANUFACTURING</a:t>
            </a:r>
            <a:endParaRPr lang="it-IT" b="1" dirty="0"/>
          </a:p>
        </p:txBody>
      </p:sp>
      <p:pic>
        <p:nvPicPr>
          <p:cNvPr id="1028" name="Picture 4" descr="Risultati immagini per ADVANCED MANUFACTURING">
            <a:extLst>
              <a:ext uri="{FF2B5EF4-FFF2-40B4-BE49-F238E27FC236}">
                <a16:creationId xmlns:a16="http://schemas.microsoft.com/office/drawing/2014/main" xmlns="" id="{9DE0ACB9-7D32-43C3-A50B-DFC12F810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61480" y="2069750"/>
            <a:ext cx="821040" cy="821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tangolo 11">
            <a:extLst>
              <a:ext uri="{FF2B5EF4-FFF2-40B4-BE49-F238E27FC236}">
                <a16:creationId xmlns:a16="http://schemas.microsoft.com/office/drawing/2014/main" xmlns="" id="{085988C9-166D-4851-B5C2-6E06AD646F7D}"/>
              </a:ext>
            </a:extLst>
          </p:cNvPr>
          <p:cNvSpPr/>
          <p:nvPr/>
        </p:nvSpPr>
        <p:spPr>
          <a:xfrm>
            <a:off x="1331629" y="3614731"/>
            <a:ext cx="191063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200" b="1" dirty="0">
                <a:solidFill>
                  <a:srgbClr val="466DA4"/>
                </a:solidFill>
                <a:cs typeface="Arial" panose="020B0604020202020204" pitchFamily="34" charset="0"/>
              </a:rPr>
              <a:t>MARANELLO (MO)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D443DA3C-F8CD-4469-A6BC-2F9F8E8E1B5E}"/>
              </a:ext>
            </a:extLst>
          </p:cNvPr>
          <p:cNvSpPr/>
          <p:nvPr/>
        </p:nvSpPr>
        <p:spPr>
          <a:xfrm>
            <a:off x="3790999" y="3614731"/>
            <a:ext cx="191063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b="1" dirty="0">
                <a:solidFill>
                  <a:srgbClr val="466DA4"/>
                </a:solidFill>
                <a:cs typeface="Arial" panose="020B0604020202020204" pitchFamily="34" charset="0"/>
              </a:rPr>
              <a:t>FORNOVO DI TARO (PR)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xmlns="" id="{AE64C334-76C0-4590-965A-EA7A7BC76CDD}"/>
              </a:ext>
            </a:extLst>
          </p:cNvPr>
          <p:cNvSpPr/>
          <p:nvPr/>
        </p:nvSpPr>
        <p:spPr>
          <a:xfrm>
            <a:off x="5879940" y="3614730"/>
            <a:ext cx="191063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200" b="1" dirty="0">
                <a:solidFill>
                  <a:srgbClr val="466DA4"/>
                </a:solidFill>
                <a:cs typeface="Arial" panose="020B0604020202020204" pitchFamily="34" charset="0"/>
              </a:rPr>
              <a:t>KILOMETRO ROSSO (BG)</a:t>
            </a:r>
          </a:p>
        </p:txBody>
      </p:sp>
    </p:spTree>
    <p:extLst>
      <p:ext uri="{BB962C8B-B14F-4D97-AF65-F5344CB8AC3E}">
        <p14:creationId xmlns:p14="http://schemas.microsoft.com/office/powerpoint/2010/main" val="229953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tangolo 17"/>
          <p:cNvSpPr/>
          <p:nvPr/>
        </p:nvSpPr>
        <p:spPr>
          <a:xfrm>
            <a:off x="0" y="0"/>
            <a:ext cx="6851443" cy="483518"/>
          </a:xfrm>
          <a:prstGeom prst="rect">
            <a:avLst/>
          </a:prstGeom>
          <a:solidFill>
            <a:srgbClr val="358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980" y="11776"/>
            <a:ext cx="1778291" cy="889146"/>
          </a:xfrm>
          <a:prstGeom prst="rect">
            <a:avLst/>
          </a:prstGeom>
        </p:spPr>
      </p:pic>
      <p:sp>
        <p:nvSpPr>
          <p:cNvPr id="6" name="Shape 577">
            <a:extLst>
              <a:ext uri="{FF2B5EF4-FFF2-40B4-BE49-F238E27FC236}">
                <a16:creationId xmlns:a16="http://schemas.microsoft.com/office/drawing/2014/main" xmlns="" id="{F77D1FEC-966A-4095-8DD1-BBE07945DE9C}"/>
              </a:ext>
            </a:extLst>
          </p:cNvPr>
          <p:cNvSpPr txBox="1">
            <a:spLocks/>
          </p:cNvSpPr>
          <p:nvPr/>
        </p:nvSpPr>
        <p:spPr>
          <a:xfrm>
            <a:off x="179512" y="105184"/>
            <a:ext cx="6408497" cy="2731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 algn="l">
              <a:lnSpc>
                <a:spcPct val="90000"/>
              </a:lnSpc>
              <a:buSzPct val="25000"/>
            </a:pP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Helvetica Neue"/>
                <a:cs typeface="Helvetica Neue"/>
                <a:sym typeface="Helvetica Neue"/>
              </a:rPr>
              <a:t>EXPERIS ACADEMY   </a:t>
            </a:r>
            <a:r>
              <a:rPr lang="it-IT" sz="2800" b="1" dirty="0">
                <a:solidFill>
                  <a:schemeClr val="accent6"/>
                </a:solidFill>
                <a:latin typeface="Calibri Light" panose="020F0302020204030204" pitchFamily="34" charset="0"/>
                <a:ea typeface="Helvetica Neue"/>
                <a:cs typeface="Helvetica Neue"/>
                <a:sym typeface="Helvetica Neue"/>
              </a:rPr>
              <a:t>MOTORSPORT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EA200212-278F-484D-81AD-66315A8A37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903" y="978972"/>
            <a:ext cx="5970283" cy="332097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60F60A88-2E8D-4D59-AAED-F463AD67BD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160" y="978972"/>
            <a:ext cx="3005290" cy="225514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38D904B8-6819-443F-86B0-0929D5CD80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7890" y="3276757"/>
            <a:ext cx="3013440" cy="164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00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tangolo 17"/>
          <p:cNvSpPr/>
          <p:nvPr/>
        </p:nvSpPr>
        <p:spPr>
          <a:xfrm>
            <a:off x="0" y="0"/>
            <a:ext cx="6851443" cy="483518"/>
          </a:xfrm>
          <a:prstGeom prst="rect">
            <a:avLst/>
          </a:prstGeom>
          <a:solidFill>
            <a:srgbClr val="358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980" y="11776"/>
            <a:ext cx="1778291" cy="889146"/>
          </a:xfrm>
          <a:prstGeom prst="rect">
            <a:avLst/>
          </a:prstGeom>
        </p:spPr>
      </p:pic>
      <p:sp>
        <p:nvSpPr>
          <p:cNvPr id="6" name="Shape 577">
            <a:extLst>
              <a:ext uri="{FF2B5EF4-FFF2-40B4-BE49-F238E27FC236}">
                <a16:creationId xmlns:a16="http://schemas.microsoft.com/office/drawing/2014/main" xmlns="" id="{C92F2DDE-0999-4AB4-BCE1-51283A8462E3}"/>
              </a:ext>
            </a:extLst>
          </p:cNvPr>
          <p:cNvSpPr txBox="1">
            <a:spLocks/>
          </p:cNvSpPr>
          <p:nvPr/>
        </p:nvSpPr>
        <p:spPr>
          <a:xfrm>
            <a:off x="179512" y="105184"/>
            <a:ext cx="7089468" cy="2731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 algn="l">
              <a:lnSpc>
                <a:spcPct val="90000"/>
              </a:lnSpc>
              <a:buSzPct val="25000"/>
            </a:pP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Helvetica Neue"/>
                <a:cs typeface="Helvetica Neue"/>
                <a:sym typeface="Helvetica Neue"/>
              </a:rPr>
              <a:t>EXPERIS ACADEMY   </a:t>
            </a:r>
            <a:r>
              <a:rPr lang="it-IT" sz="2400" b="1" dirty="0">
                <a:solidFill>
                  <a:schemeClr val="accent6"/>
                </a:solidFill>
                <a:latin typeface="Calibri Light" panose="020F0302020204030204" pitchFamily="34" charset="0"/>
                <a:ea typeface="Helvetica Neue"/>
                <a:cs typeface="Helvetica Neue"/>
                <a:sym typeface="Helvetica Neue"/>
              </a:rPr>
              <a:t>ADVANCED</a:t>
            </a:r>
            <a:r>
              <a:rPr lang="it-IT" sz="2800" b="1" dirty="0">
                <a:solidFill>
                  <a:schemeClr val="accent6"/>
                </a:solidFill>
                <a:latin typeface="Calibri Light" panose="020F0302020204030204" pitchFamily="34" charset="0"/>
                <a:ea typeface="Helvetica Neue"/>
                <a:cs typeface="Helvetica Neue"/>
                <a:sym typeface="Helvetica Neue"/>
              </a:rPr>
              <a:t> </a:t>
            </a:r>
            <a:r>
              <a:rPr lang="it-IT" sz="2400" b="1" dirty="0">
                <a:solidFill>
                  <a:schemeClr val="accent6"/>
                </a:solidFill>
                <a:latin typeface="Calibri Light" panose="020F0302020204030204" pitchFamily="34" charset="0"/>
                <a:ea typeface="Helvetica Neue"/>
                <a:cs typeface="Helvetica Neue"/>
                <a:sym typeface="Helvetica Neue"/>
              </a:rPr>
              <a:t>MANUFACTURING</a:t>
            </a:r>
          </a:p>
        </p:txBody>
      </p:sp>
      <p:pic>
        <p:nvPicPr>
          <p:cNvPr id="7" name="Picture 2" descr="C:\Users\giovannini\Documents\DOC\Experis TECH\Presentazioni\Academy\cLAB\cLAB\clab.jpg">
            <a:extLst>
              <a:ext uri="{FF2B5EF4-FFF2-40B4-BE49-F238E27FC236}">
                <a16:creationId xmlns:a16="http://schemas.microsoft.com/office/drawing/2014/main" xmlns="" id="{B6E2709D-6F15-457A-BD18-31D0B5217C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4637"/>
            <a:ext cx="9144000" cy="4551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585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tangolo 17"/>
          <p:cNvSpPr/>
          <p:nvPr/>
        </p:nvSpPr>
        <p:spPr>
          <a:xfrm>
            <a:off x="0" y="0"/>
            <a:ext cx="6851443" cy="483518"/>
          </a:xfrm>
          <a:prstGeom prst="rect">
            <a:avLst/>
          </a:prstGeom>
          <a:solidFill>
            <a:srgbClr val="358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Shape 577"/>
          <p:cNvSpPr txBox="1">
            <a:spLocks/>
          </p:cNvSpPr>
          <p:nvPr/>
        </p:nvSpPr>
        <p:spPr>
          <a:xfrm>
            <a:off x="179512" y="105184"/>
            <a:ext cx="6408497" cy="2731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 algn="l">
              <a:lnSpc>
                <a:spcPct val="90000"/>
              </a:lnSpc>
              <a:buSzPct val="25000"/>
            </a:pP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Helvetica Neue"/>
                <a:cs typeface="Helvetica Neue"/>
                <a:sym typeface="Helvetica Neue"/>
              </a:rPr>
              <a:t>EXPERIS ACADEMY   </a:t>
            </a:r>
            <a:r>
              <a:rPr lang="it-IT" sz="2800" b="1" dirty="0">
                <a:solidFill>
                  <a:schemeClr val="accent6"/>
                </a:solidFill>
                <a:latin typeface="Calibri Light" panose="020F0302020204030204" pitchFamily="34" charset="0"/>
                <a:ea typeface="Helvetica Neue"/>
                <a:cs typeface="Helvetica Neue"/>
                <a:sym typeface="Helvetica Neue"/>
              </a:rPr>
              <a:t>IT &amp; ENGINEERING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DEFD6DA9-9308-49C3-B5BE-B0D171FE0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3370" y="3219822"/>
            <a:ext cx="5310630" cy="2221112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1A35F80F-2664-4428-9D82-3A32856CE2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3135159"/>
            <a:ext cx="3842305" cy="2008341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980" y="11776"/>
            <a:ext cx="1778291" cy="88914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AA22A8DB-128A-4635-B908-1473189E39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6512" y="687137"/>
            <a:ext cx="9234559" cy="253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16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tangolo 17"/>
          <p:cNvSpPr/>
          <p:nvPr/>
        </p:nvSpPr>
        <p:spPr>
          <a:xfrm>
            <a:off x="0" y="0"/>
            <a:ext cx="6851443" cy="483518"/>
          </a:xfrm>
          <a:prstGeom prst="rect">
            <a:avLst/>
          </a:prstGeom>
          <a:solidFill>
            <a:srgbClr val="358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Shape 577"/>
          <p:cNvSpPr txBox="1">
            <a:spLocks/>
          </p:cNvSpPr>
          <p:nvPr/>
        </p:nvSpPr>
        <p:spPr>
          <a:xfrm>
            <a:off x="179512" y="105184"/>
            <a:ext cx="4219429" cy="2731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 algn="l">
              <a:lnSpc>
                <a:spcPct val="90000"/>
              </a:lnSpc>
              <a:buSzPct val="25000"/>
            </a:pPr>
            <a:r>
              <a:rPr lang="it-IT" sz="2800" dirty="0">
                <a:solidFill>
                  <a:schemeClr val="bg1"/>
                </a:solidFill>
                <a:latin typeface="Calibri Light" panose="020F0302020204030204" pitchFamily="34" charset="0"/>
                <a:ea typeface="Helvetica Neue"/>
                <a:cs typeface="Helvetica Neue"/>
                <a:sym typeface="Helvetica Neue"/>
              </a:rPr>
              <a:t>TRAINING PROGRAMS</a:t>
            </a:r>
          </a:p>
        </p:txBody>
      </p:sp>
      <p:grpSp>
        <p:nvGrpSpPr>
          <p:cNvPr id="22" name="Gruppo 21"/>
          <p:cNvGrpSpPr/>
          <p:nvPr/>
        </p:nvGrpSpPr>
        <p:grpSpPr>
          <a:xfrm>
            <a:off x="1403648" y="682480"/>
            <a:ext cx="6087588" cy="4265534"/>
            <a:chOff x="1403648" y="682480"/>
            <a:chExt cx="6087588" cy="4265534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1284" y="2183669"/>
              <a:ext cx="1551175" cy="1320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Ovale 8"/>
            <p:cNvSpPr/>
            <p:nvPr/>
          </p:nvSpPr>
          <p:spPr>
            <a:xfrm>
              <a:off x="2717772" y="1162719"/>
              <a:ext cx="3362339" cy="3362339"/>
            </a:xfrm>
            <a:prstGeom prst="ellipse">
              <a:avLst/>
            </a:prstGeom>
            <a:noFill/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5926199" y="1353248"/>
              <a:ext cx="1186543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it-IT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panose="020F0302020204030204" pitchFamily="34" charset="0"/>
                </a:rPr>
                <a:t>SYSTEM</a:t>
              </a:r>
            </a:p>
            <a:p>
              <a:pPr algn="ctr"/>
              <a:r>
                <a:rPr lang="it-IT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panose="020F0302020204030204" pitchFamily="34" charset="0"/>
                </a:rPr>
                <a:t>INTEGRATION</a:t>
              </a:r>
            </a:p>
          </p:txBody>
        </p:sp>
        <p:sp>
          <p:nvSpPr>
            <p:cNvPr id="11" name="CasellaDiTesto 10"/>
            <p:cNvSpPr txBox="1"/>
            <p:nvPr/>
          </p:nvSpPr>
          <p:spPr>
            <a:xfrm>
              <a:off x="6349578" y="2305726"/>
              <a:ext cx="1141658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it-IT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panose="020F0302020204030204" pitchFamily="34" charset="0"/>
                </a:rPr>
                <a:t>INTERNET OF</a:t>
              </a:r>
            </a:p>
            <a:p>
              <a:pPr algn="ctr"/>
              <a:r>
                <a:rPr lang="it-IT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panose="020F0302020204030204" pitchFamily="34" charset="0"/>
                </a:rPr>
                <a:t>THINGS</a:t>
              </a:r>
            </a:p>
          </p:txBody>
        </p:sp>
        <p:sp>
          <p:nvSpPr>
            <p:cNvPr id="12" name="CasellaDiTesto 11"/>
            <p:cNvSpPr txBox="1"/>
            <p:nvPr/>
          </p:nvSpPr>
          <p:spPr>
            <a:xfrm>
              <a:off x="6156176" y="3485923"/>
              <a:ext cx="1112805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it-IT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panose="020F0302020204030204" pitchFamily="34" charset="0"/>
                </a:rPr>
                <a:t>SIMULATION</a:t>
              </a:r>
            </a:p>
          </p:txBody>
        </p:sp>
        <p:sp>
          <p:nvSpPr>
            <p:cNvPr id="13" name="CasellaDiTesto 12"/>
            <p:cNvSpPr txBox="1"/>
            <p:nvPr/>
          </p:nvSpPr>
          <p:spPr>
            <a:xfrm>
              <a:off x="5076056" y="4424794"/>
              <a:ext cx="1511953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it-IT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panose="020F0302020204030204" pitchFamily="34" charset="0"/>
                </a:rPr>
                <a:t>ADDITIVE </a:t>
              </a:r>
            </a:p>
            <a:p>
              <a:pPr algn="ctr"/>
              <a:r>
                <a:rPr lang="it-IT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panose="020F0302020204030204" pitchFamily="34" charset="0"/>
                </a:rPr>
                <a:t>MANUFACTURING</a:t>
              </a:r>
            </a:p>
          </p:txBody>
        </p:sp>
        <p:sp>
          <p:nvSpPr>
            <p:cNvPr id="15" name="CasellaDiTesto 14"/>
            <p:cNvSpPr txBox="1"/>
            <p:nvPr/>
          </p:nvSpPr>
          <p:spPr>
            <a:xfrm>
              <a:off x="1403648" y="3416682"/>
              <a:ext cx="1149674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it-IT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panose="020F0302020204030204" pitchFamily="34" charset="0"/>
                </a:rPr>
                <a:t>AUGMENTED</a:t>
              </a:r>
            </a:p>
            <a:p>
              <a:pPr algn="ctr"/>
              <a:r>
                <a:rPr lang="it-IT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panose="020F0302020204030204" pitchFamily="34" charset="0"/>
                </a:rPr>
                <a:t>REALITY</a:t>
              </a:r>
            </a:p>
          </p:txBody>
        </p:sp>
        <p:sp>
          <p:nvSpPr>
            <p:cNvPr id="16" name="CasellaDiTesto 15"/>
            <p:cNvSpPr txBox="1"/>
            <p:nvPr/>
          </p:nvSpPr>
          <p:spPr>
            <a:xfrm>
              <a:off x="1537802" y="2499742"/>
              <a:ext cx="87395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it-IT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panose="020F0302020204030204" pitchFamily="34" charset="0"/>
                </a:rPr>
                <a:t>BIG DATA</a:t>
              </a:r>
            </a:p>
          </p:txBody>
        </p:sp>
        <p:sp>
          <p:nvSpPr>
            <p:cNvPr id="17" name="CasellaDiTesto 16"/>
            <p:cNvSpPr txBox="1"/>
            <p:nvPr/>
          </p:nvSpPr>
          <p:spPr>
            <a:xfrm>
              <a:off x="1475656" y="1491630"/>
              <a:ext cx="133722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it-IT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panose="020F0302020204030204" pitchFamily="34" charset="0"/>
                </a:rPr>
                <a:t>CYBERSECURITY</a:t>
              </a:r>
            </a:p>
          </p:txBody>
        </p:sp>
        <p:pic>
          <p:nvPicPr>
            <p:cNvPr id="1027" name="Picture 3" descr="C:\Users\longoni\Downloads\robot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5936" y="682480"/>
              <a:ext cx="736936" cy="736936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028" name="Picture 4" descr="C:\Users\longoni\Downloads\browser (1)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820" y="1292871"/>
              <a:ext cx="649765" cy="6497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CasellaDiTesto 4"/>
            <p:cNvSpPr txBox="1"/>
            <p:nvPr/>
          </p:nvSpPr>
          <p:spPr>
            <a:xfrm>
              <a:off x="4572000" y="852154"/>
              <a:ext cx="918841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it-IT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panose="020F0302020204030204" pitchFamily="34" charset="0"/>
                </a:rPr>
                <a:t>ROBOTICS</a:t>
              </a:r>
            </a:p>
          </p:txBody>
        </p:sp>
        <p:pic>
          <p:nvPicPr>
            <p:cNvPr id="1029" name="Picture 5" descr="C:\Users\longoni\Downloads\database (1)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6155" y="2352148"/>
              <a:ext cx="623233" cy="623233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030" name="Picture 6" descr="C:\Users\longoni\Downloads\ar-glasses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6971" y="3283281"/>
              <a:ext cx="638885" cy="638885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14" name="CasellaDiTesto 13"/>
            <p:cNvSpPr txBox="1"/>
            <p:nvPr/>
          </p:nvSpPr>
          <p:spPr>
            <a:xfrm>
              <a:off x="2596702" y="4352786"/>
              <a:ext cx="1111202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it-IT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panose="020F0302020204030204" pitchFamily="34" charset="0"/>
                </a:rPr>
                <a:t>CLOUD</a:t>
              </a:r>
            </a:p>
            <a:p>
              <a:pPr algn="ctr"/>
              <a:r>
                <a:rPr lang="it-IT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panose="020F0302020204030204" pitchFamily="34" charset="0"/>
                </a:rPr>
                <a:t>COMPUTING</a:t>
              </a:r>
            </a:p>
          </p:txBody>
        </p:sp>
        <p:pic>
          <p:nvPicPr>
            <p:cNvPr id="1031" name="Picture 7" descr="C:\Users\longoni\Downloads\cloud-computing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8344" y="4011329"/>
              <a:ext cx="609600" cy="609600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032" name="Picture 8" descr="C:\Users\longoni\Downloads\puzzle (2)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2133" y="1330002"/>
              <a:ext cx="584147" cy="584147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28" name="Picture 2" descr="C:\Users\longoni\Downloads\3d-printer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0300" y="4092072"/>
              <a:ext cx="551833" cy="551833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033" name="Picture 9" descr="C:\Users\longoni\Downloads\network (5)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7875" y="2305726"/>
              <a:ext cx="538162" cy="538162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034" name="Picture 10" descr="C:\Users\longoni\Downloads\video-player (2)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5690" y="3390900"/>
              <a:ext cx="531266" cy="531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Immagine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980" y="11776"/>
            <a:ext cx="1778291" cy="889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15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6293</TotalTime>
  <Words>201</Words>
  <Application>Microsoft Office PowerPoint</Application>
  <PresentationFormat>Presentazione su schermo (16:9)</PresentationFormat>
  <Paragraphs>71</Paragraphs>
  <Slides>11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Manpower Italia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LONGONI ENRICO</dc:creator>
  <cp:lastModifiedBy>meeting</cp:lastModifiedBy>
  <cp:revision>112</cp:revision>
  <dcterms:created xsi:type="dcterms:W3CDTF">2018-03-05T11:11:57Z</dcterms:created>
  <dcterms:modified xsi:type="dcterms:W3CDTF">2018-08-24T14:32:03Z</dcterms:modified>
</cp:coreProperties>
</file>