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8"/>
  </p:notesMasterIdLst>
  <p:handoutMasterIdLst>
    <p:handoutMasterId r:id="rId9"/>
  </p:handoutMasterIdLst>
  <p:sldIdLst>
    <p:sldId id="256" r:id="rId2"/>
    <p:sldId id="268" r:id="rId3"/>
    <p:sldId id="260" r:id="rId4"/>
    <p:sldId id="271" r:id="rId5"/>
    <p:sldId id="270" r:id="rId6"/>
    <p:sldId id="262" r:id="rId7"/>
  </p:sldIdLst>
  <p:sldSz cx="9144000" cy="6858000" type="screen4x3"/>
  <p:notesSz cx="6858000" cy="9144000"/>
  <p:embeddedFontLst>
    <p:embeddedFont>
      <p:font typeface="Open Sans" charset="0"/>
      <p:regular r:id="rId10"/>
      <p:bold r:id="rId11"/>
      <p:italic r:id="rId12"/>
      <p:boldItalic r:id="rId13"/>
    </p:embeddedFont>
    <p:embeddedFont>
      <p:font typeface="Oswald" charset="0"/>
      <p:regular r:id="rId14"/>
      <p:bold r:id="rId15"/>
      <p:italic r:id="rId16"/>
      <p:boldItalic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02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70" autoAdjust="0"/>
    <p:restoredTop sz="93979" autoAdjust="0"/>
  </p:normalViewPr>
  <p:slideViewPr>
    <p:cSldViewPr>
      <p:cViewPr varScale="1">
        <p:scale>
          <a:sx n="115" d="100"/>
          <a:sy n="115" d="100"/>
        </p:scale>
        <p:origin x="-15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76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22/08/2018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2294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bg>
      <p:bgPr>
        <a:gradFill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8" name="Shape 18"/>
          <p:cNvSpPr/>
          <p:nvPr userDrawn="1"/>
        </p:nvSpPr>
        <p:spPr>
          <a:xfrm>
            <a:off x="6066075" y="3356992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0" y="100"/>
            <a:ext cx="9143999" cy="6857900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88640"/>
            <a:ext cx="1809391" cy="61117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6" r:id="rId3"/>
  </p:sldLayoutIdLst>
  <p:transition>
    <p:fade thruBlk="1"/>
  </p:transition>
  <p:timing>
    <p:tnLst>
      <p:par>
        <p:cTn id="1" dur="indefinite" restart="never" nodeType="tmRoot"/>
      </p:par>
    </p:tnLst>
  </p:timing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00" y="-99392"/>
            <a:ext cx="9156100" cy="6957392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2819884" cy="95249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19672" y="2924944"/>
            <a:ext cx="75243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 smtClean="0">
                <a:solidFill>
                  <a:schemeClr val="bg1"/>
                </a:solidFill>
              </a:rPr>
              <a:t>Lavorare in un’azienda di Stato </a:t>
            </a:r>
          </a:p>
          <a:p>
            <a:r>
              <a:rPr lang="it-IT" sz="3800" b="1" i="1" dirty="0">
                <a:solidFill>
                  <a:schemeClr val="bg1"/>
                </a:solidFill>
              </a:rPr>
              <a:t>L</a:t>
            </a:r>
            <a:r>
              <a:rPr lang="it-IT" sz="3800" b="1" i="1" dirty="0" smtClean="0">
                <a:solidFill>
                  <a:schemeClr val="bg1"/>
                </a:solidFill>
              </a:rPr>
              <a:t>e persone al centro</a:t>
            </a:r>
            <a:endParaRPr lang="it-IT" sz="3800" b="1" i="1" dirty="0">
              <a:solidFill>
                <a:schemeClr val="bg1"/>
              </a:solidFill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1619672" y="5373216"/>
            <a:ext cx="7416824" cy="83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3200" b="1" dirty="0" smtClean="0">
                <a:solidFill>
                  <a:srgbClr val="FFC000"/>
                </a:solidFill>
                <a:latin typeface="+mj-lt"/>
              </a:rPr>
              <a:t>Andrea </a:t>
            </a:r>
            <a:r>
              <a:rPr lang="en-US" sz="3200" b="1" dirty="0" err="1" smtClean="0">
                <a:solidFill>
                  <a:srgbClr val="FFC000"/>
                </a:solidFill>
                <a:latin typeface="+mj-lt"/>
              </a:rPr>
              <a:t>Péruzy</a:t>
            </a:r>
            <a:endParaRPr lang="en-US" sz="3200" b="1" dirty="0" smtClean="0">
              <a:solidFill>
                <a:srgbClr val="FFC000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2200" i="1" dirty="0" err="1" smtClean="0">
                <a:solidFill>
                  <a:srgbClr val="FFC000"/>
                </a:solidFill>
                <a:latin typeface="+mj-lt"/>
              </a:rPr>
              <a:t>Amministratore</a:t>
            </a:r>
            <a:r>
              <a:rPr lang="en-US" sz="2200" i="1" dirty="0" smtClean="0">
                <a:solidFill>
                  <a:srgbClr val="FFC000"/>
                </a:solidFill>
                <a:latin typeface="+mj-lt"/>
              </a:rPr>
              <a:t> </a:t>
            </a:r>
            <a:r>
              <a:rPr lang="en-US" sz="2200" i="1" dirty="0" err="1" smtClean="0">
                <a:solidFill>
                  <a:srgbClr val="FFC000"/>
                </a:solidFill>
                <a:latin typeface="+mj-lt"/>
              </a:rPr>
              <a:t>Delegato</a:t>
            </a:r>
            <a:r>
              <a:rPr lang="en-US" sz="2200" i="1" dirty="0" smtClean="0">
                <a:solidFill>
                  <a:srgbClr val="FFC000"/>
                </a:solidFill>
                <a:latin typeface="+mj-lt"/>
              </a:rPr>
              <a:t> e </a:t>
            </a:r>
            <a:r>
              <a:rPr lang="en-US" sz="2200" i="1" dirty="0" err="1" smtClean="0">
                <a:solidFill>
                  <a:srgbClr val="FFC000"/>
                </a:solidFill>
                <a:latin typeface="+mj-lt"/>
              </a:rPr>
              <a:t>Presidente</a:t>
            </a:r>
            <a:r>
              <a:rPr lang="en-US" sz="2200" i="1" dirty="0" smtClean="0">
                <a:solidFill>
                  <a:srgbClr val="FFC000"/>
                </a:solidFill>
                <a:latin typeface="+mj-lt"/>
              </a:rPr>
              <a:t> di </a:t>
            </a:r>
            <a:r>
              <a:rPr lang="en-US" sz="2200" i="1" dirty="0" err="1" smtClean="0">
                <a:solidFill>
                  <a:srgbClr val="FFC000"/>
                </a:solidFill>
                <a:latin typeface="+mj-lt"/>
              </a:rPr>
              <a:t>Acquirente</a:t>
            </a:r>
            <a:r>
              <a:rPr lang="en-US" sz="2200" i="1" dirty="0" smtClean="0">
                <a:solidFill>
                  <a:srgbClr val="FFC000"/>
                </a:solidFill>
                <a:latin typeface="+mj-lt"/>
              </a:rPr>
              <a:t> </a:t>
            </a:r>
            <a:r>
              <a:rPr lang="en-US" sz="2200" i="1" dirty="0" err="1" smtClean="0">
                <a:solidFill>
                  <a:srgbClr val="FFC000"/>
                </a:solidFill>
                <a:latin typeface="+mj-lt"/>
              </a:rPr>
              <a:t>Unico</a:t>
            </a:r>
            <a:endParaRPr lang="en-US" sz="2200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32048" y="44624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Internet e globalizzazione</a:t>
            </a:r>
          </a:p>
        </p:txBody>
      </p:sp>
      <p:pic>
        <p:nvPicPr>
          <p:cNvPr id="1026" name="Picture 2" descr="Risultati immagini per michelangelo cappella sistina giudizi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" t="1" r="3156" b="-169"/>
          <a:stretch/>
        </p:blipFill>
        <p:spPr bwMode="auto">
          <a:xfrm>
            <a:off x="-36000" y="1080000"/>
            <a:ext cx="9180000" cy="5220000"/>
          </a:xfrm>
          <a:prstGeom prst="rect">
            <a:avLst/>
          </a:prstGeom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87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  <p:sp>
        <p:nvSpPr>
          <p:cNvPr id="2" name="AutoShape 2" descr="Risultati immagini per plat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13" y="1539287"/>
            <a:ext cx="2232248" cy="3329873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ettangolo 5"/>
          <p:cNvSpPr/>
          <p:nvPr/>
        </p:nvSpPr>
        <p:spPr>
          <a:xfrm>
            <a:off x="2699792" y="1759456"/>
            <a:ext cx="59766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 democrazia è una forma affascinante di governo, piena di varietà e disordine, e dispensatrice di una forma di eguaglianza agli eguali e ai diseguali allo </a:t>
            </a:r>
            <a:r>
              <a:rPr lang="it-IT" sz="2800" b="1" i="1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stesso modo</a:t>
            </a:r>
          </a:p>
          <a:p>
            <a:pPr lvl="2" algn="ctr"/>
            <a:r>
              <a:rPr lang="it-IT" sz="2800" b="1" i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it-IT" sz="2800" b="1" i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			Platone</a:t>
            </a:r>
            <a:endParaRPr lang="it-IT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32048" y="44624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La democrazia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4624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Il mercato</a:t>
            </a:r>
          </a:p>
        </p:txBody>
      </p:sp>
      <p:sp>
        <p:nvSpPr>
          <p:cNvPr id="3" name="AutoShape 2" descr="Risultati immagini per degas cotton mark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2" r="396" b="4196"/>
          <a:stretch/>
        </p:blipFill>
        <p:spPr>
          <a:xfrm>
            <a:off x="-36000" y="1079999"/>
            <a:ext cx="9180000" cy="522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4416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4624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Le aziende di Stato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" r="2960"/>
          <a:stretch/>
        </p:blipFill>
        <p:spPr>
          <a:xfrm>
            <a:off x="-36000" y="1080000"/>
            <a:ext cx="9180000" cy="522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6439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4" y="6607277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84157" y="842268"/>
            <a:ext cx="1080000" cy="108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1999</a:t>
            </a:r>
            <a:endParaRPr lang="it-IT" sz="2000" b="1" dirty="0">
              <a:solidFill>
                <a:schemeClr val="bg1"/>
              </a:solidFill>
            </a:endParaRPr>
          </a:p>
        </p:txBody>
      </p:sp>
      <p:grpSp>
        <p:nvGrpSpPr>
          <p:cNvPr id="7" name="Gruppo 6"/>
          <p:cNvGrpSpPr/>
          <p:nvPr/>
        </p:nvGrpSpPr>
        <p:grpSpPr>
          <a:xfrm>
            <a:off x="1043608" y="1733849"/>
            <a:ext cx="1728192" cy="866690"/>
            <a:chOff x="251520" y="1268760"/>
            <a:chExt cx="2808312" cy="1224136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98" y="1427994"/>
              <a:ext cx="2431157" cy="845514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</p:pic>
        <p:sp>
          <p:nvSpPr>
            <p:cNvPr id="6" name="Rettangolo 5"/>
            <p:cNvSpPr/>
            <p:nvPr/>
          </p:nvSpPr>
          <p:spPr>
            <a:xfrm>
              <a:off x="251520" y="1268760"/>
              <a:ext cx="2808312" cy="122413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CasellaDiTesto 35"/>
          <p:cNvSpPr txBox="1"/>
          <p:nvPr/>
        </p:nvSpPr>
        <p:spPr>
          <a:xfrm>
            <a:off x="3347864" y="844297"/>
            <a:ext cx="1080000" cy="108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2003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37" name="CasellaDiTesto 36"/>
          <p:cNvSpPr txBox="1"/>
          <p:nvPr/>
        </p:nvSpPr>
        <p:spPr>
          <a:xfrm>
            <a:off x="6332829" y="836712"/>
            <a:ext cx="1080000" cy="108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2009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6566350" y="3284985"/>
            <a:ext cx="1080000" cy="108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2018</a:t>
            </a:r>
            <a:endParaRPr lang="it-IT" sz="2000" b="1" dirty="0">
              <a:solidFill>
                <a:schemeClr val="bg1"/>
              </a:solidFill>
            </a:endParaRPr>
          </a:p>
        </p:txBody>
      </p:sp>
      <p:pic>
        <p:nvPicPr>
          <p:cNvPr id="43" name="Picture 2" descr="https://siiportale.acquirenteunico.it/AU-SII-PUBLIC-HOME-theme/images/Top_logo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8" t="2252" r="23763" b="-5213"/>
          <a:stretch/>
        </p:blipFill>
        <p:spPr bwMode="auto">
          <a:xfrm>
            <a:off x="1297910" y="4039208"/>
            <a:ext cx="1523689" cy="82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CasellaDiTesto 43"/>
          <p:cNvSpPr txBox="1"/>
          <p:nvPr/>
        </p:nvSpPr>
        <p:spPr>
          <a:xfrm>
            <a:off x="284157" y="3290838"/>
            <a:ext cx="1080000" cy="108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2010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1159656" y="3967080"/>
            <a:ext cx="1800199" cy="9361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5" name="CasellaDiTesto 64"/>
          <p:cNvSpPr txBox="1"/>
          <p:nvPr/>
        </p:nvSpPr>
        <p:spPr>
          <a:xfrm>
            <a:off x="5458476" y="5703909"/>
            <a:ext cx="1080000" cy="108000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2012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48" name="AutoShape 12" descr="Logo Portale delle Offerte luce e g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62" name="Picture 14" descr="http://www.acquirenteunico.it/sites/default/files/styles/partner_square/public/PO_65x65.png?itok=qwWwU4N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829" y="4018744"/>
            <a:ext cx="1121362" cy="112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CasellaDiTesto 68"/>
          <p:cNvSpPr txBox="1"/>
          <p:nvPr/>
        </p:nvSpPr>
        <p:spPr>
          <a:xfrm>
            <a:off x="3347864" y="3284984"/>
            <a:ext cx="1080000" cy="108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2013</a:t>
            </a:r>
            <a:endParaRPr lang="it-IT" sz="2000" b="1" dirty="0">
              <a:solidFill>
                <a:schemeClr val="bg1"/>
              </a:solidFill>
            </a:endParaRPr>
          </a:p>
        </p:txBody>
      </p:sp>
      <p:pic>
        <p:nvPicPr>
          <p:cNvPr id="2058" name="Picture 10" descr="http://www.ocsit.it/sites/default/files/immagini/loghi/loghi_ok/logo_ocsi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948" y="5945633"/>
            <a:ext cx="1781452" cy="62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ogo servizio conciliazion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961226"/>
            <a:ext cx="2737736" cy="94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po 8"/>
          <p:cNvGrpSpPr/>
          <p:nvPr/>
        </p:nvGrpSpPr>
        <p:grpSpPr>
          <a:xfrm>
            <a:off x="4174725" y="1729719"/>
            <a:ext cx="1656185" cy="870820"/>
            <a:chOff x="4283967" y="1268760"/>
            <a:chExt cx="2808312" cy="1224000"/>
          </a:xfrm>
        </p:grpSpPr>
        <p:pic>
          <p:nvPicPr>
            <p:cNvPr id="2052" name="Picture 4" descr="http://www.mercatoelettrico.org/It/WebServerDataStore/MGP_ReportGiornalieroEn/MGPReportGiornalieroEn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6113" y="1410182"/>
              <a:ext cx="2364021" cy="94115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ttangolo 7"/>
            <p:cNvSpPr/>
            <p:nvPr/>
          </p:nvSpPr>
          <p:spPr>
            <a:xfrm>
              <a:off x="4283967" y="1268760"/>
              <a:ext cx="2808312" cy="1224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1" name="Immagin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544" y="1729719"/>
            <a:ext cx="1920928" cy="87082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3" name="CasellaDiTesto 22"/>
          <p:cNvSpPr txBox="1"/>
          <p:nvPr/>
        </p:nvSpPr>
        <p:spPr>
          <a:xfrm>
            <a:off x="323528" y="44624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Acquirente Unico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73</Words>
  <Application>Microsoft Office PowerPoint</Application>
  <PresentationFormat>Presentazione su schermo (4:3)</PresentationFormat>
  <Paragraphs>23</Paragraphs>
  <Slides>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Open Sans</vt:lpstr>
      <vt:lpstr>Oswald</vt:lpstr>
      <vt:lpstr>Calibri</vt:lpstr>
      <vt:lpstr>Times New Roman</vt:lpstr>
      <vt:lpstr>Oberon template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ISTRUZIONI PER L’USO</dc:title>
  <dc:creator>Grandi Franco (AU)</dc:creator>
  <cp:lastModifiedBy>meeting</cp:lastModifiedBy>
  <cp:revision>55</cp:revision>
  <dcterms:modified xsi:type="dcterms:W3CDTF">2018-08-22T16:45:11Z</dcterms:modified>
</cp:coreProperties>
</file>