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8" r:id="rId3"/>
    <p:sldId id="259" r:id="rId4"/>
    <p:sldId id="263" r:id="rId5"/>
    <p:sldId id="287" r:id="rId6"/>
    <p:sldId id="286" r:id="rId7"/>
    <p:sldId id="261" r:id="rId8"/>
    <p:sldId id="265" r:id="rId9"/>
    <p:sldId id="288" r:id="rId10"/>
    <p:sldId id="262" r:id="rId11"/>
    <p:sldId id="266" r:id="rId12"/>
    <p:sldId id="268" r:id="rId13"/>
    <p:sldId id="267" r:id="rId14"/>
    <p:sldId id="260" r:id="rId15"/>
    <p:sldId id="279" r:id="rId16"/>
  </p:sldIdLst>
  <p:sldSz cx="9144000" cy="6858000" type="screen4x3"/>
  <p:notesSz cx="6735763" cy="9866313"/>
  <p:embeddedFontLst>
    <p:embeddedFont>
      <p:font typeface="Oswald" charset="0"/>
      <p:regular r:id="rId19"/>
      <p:bold r:id="rId20"/>
      <p:italic r:id="rId21"/>
      <p:boldItalic r:id="rId22"/>
    </p:embeddedFont>
    <p:embeddedFont>
      <p:font typeface="Open Sans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116" d="100"/>
          <a:sy n="116" d="100"/>
        </p:scale>
        <p:origin x="-148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pPr/>
              <a:t>16/08/2018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364816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74852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70323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097883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292829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97447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Shape 283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1578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32305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09231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05654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374852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05654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170029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779820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97447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 userDrawn="1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774E92"/>
              </a:buClr>
              <a:buSzPts val="4800"/>
              <a:buNone/>
              <a:defRPr sz="4800" spc="-150">
                <a:solidFill>
                  <a:srgbClr val="00778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838200" y="5082150"/>
            <a:ext cx="43329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pc="-150"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swald"/>
              <a:buNone/>
              <a:defRPr sz="30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80575" y="6352859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075F7D9-F1D8-4187-83C7-F865D648C1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userDrawn="1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810450" y="2730000"/>
            <a:ext cx="60933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57200" rtl="0">
              <a:spcBef>
                <a:spcPts val="600"/>
              </a:spcBef>
              <a:spcAft>
                <a:spcPts val="0"/>
              </a:spcAft>
              <a:buSzPts val="3600"/>
              <a:buFont typeface="Oswald"/>
              <a:buChar char="◇"/>
              <a:defRPr sz="3600" spc="-150">
                <a:latin typeface="+mj-lt"/>
                <a:ea typeface="Oswald"/>
                <a:cs typeface="Oswald"/>
                <a:sym typeface="Oswald"/>
              </a:defRPr>
            </a:lvl1pPr>
            <a:lvl2pPr marL="914400" lvl="1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●"/>
              <a:defRPr sz="3600"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457200" rtl="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○"/>
              <a:defRPr sz="3600"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457200">
              <a:spcBef>
                <a:spcPts val="0"/>
              </a:spcBef>
              <a:spcAft>
                <a:spcPts val="0"/>
              </a:spcAft>
              <a:buSzPts val="3600"/>
              <a:buFont typeface="Oswald"/>
              <a:buChar char="■"/>
              <a:defRPr sz="3600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18" name="Shape 18"/>
          <p:cNvSpPr/>
          <p:nvPr/>
        </p:nvSpPr>
        <p:spPr>
          <a:xfrm>
            <a:off x="5374772" y="843525"/>
            <a:ext cx="2963200" cy="27406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Arial"/>
              </a:rPr>
              <a:t>”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3F58038C-B9E4-47C7-8C67-41EDAE401F0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_AND_BODY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007780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="" xmlns:a16="http://schemas.microsoft.com/office/drawing/2014/main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2 columns" type="twoColTx">
  <p:cSld name="TITLE_AND_TWO_COLUMNS">
    <p:bg>
      <p:bgPr>
        <a:solidFill>
          <a:schemeClr val="bg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7429876" cy="811774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007780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body" idx="2"/>
          </p:nvPr>
        </p:nvSpPr>
        <p:spPr>
          <a:xfrm>
            <a:off x="4650826" y="1600200"/>
            <a:ext cx="3606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◇"/>
              <a:defRPr sz="2600">
                <a:solidFill>
                  <a:srgbClr val="212131"/>
                </a:solidFill>
                <a:latin typeface="+mj-l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 dirty="0"/>
          </a:p>
        </p:txBody>
      </p:sp>
      <p:sp>
        <p:nvSpPr>
          <p:cNvPr id="7" name="Rettangolo 6">
            <a:extLst>
              <a:ext uri="{FF2B5EF4-FFF2-40B4-BE49-F238E27FC236}">
                <a16:creationId xmlns="" xmlns:a16="http://schemas.microsoft.com/office/drawing/2014/main" id="{7C1E8E30-357B-4D70-A030-A2D21029F287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CD8F80A-CD81-49CC-8AD7-828D4469043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="" xmlns:a16="http://schemas.microsoft.com/office/drawing/2014/main" id="{55D3A31D-F454-4F9C-90B0-B169789AE0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bg>
      <p:bgPr>
        <a:solidFill>
          <a:schemeClr val="bg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828B4C29-B317-47F2-946A-E0D5FB0E7297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Shape 36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007780"/>
                </a:highlight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BB4E59F3-F6BF-453B-855F-812E66EDEBE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="" xmlns:a16="http://schemas.microsoft.com/office/drawing/2014/main" id="{135CF720-AD7E-4E40-A3CC-52C0994D3D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3 columns">
  <p:cSld name="Title + 3 columns">
    <p:bg>
      <p:bgPr>
        <a:solidFill>
          <a:schemeClr val="bg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="" xmlns:a16="http://schemas.microsoft.com/office/drawing/2014/main" id="{A6EE25BB-7DC6-4D0E-B19E-C64EDD03692B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0" name="Shape 30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811675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bg1"/>
                </a:solidFill>
                <a:highlight>
                  <a:srgbClr val="007780"/>
                </a:highlight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r>
              <a:rPr lang="it-IT" dirty="0"/>
              <a:t>Fare click per inserire un titolo</a:t>
            </a:r>
            <a:endParaRPr dirty="0"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3448447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33" name="Shape 33"/>
          <p:cNvSpPr txBox="1">
            <a:spLocks noGrp="1"/>
          </p:cNvSpPr>
          <p:nvPr>
            <p:ph type="body" idx="3"/>
          </p:nvPr>
        </p:nvSpPr>
        <p:spPr>
          <a:xfrm>
            <a:off x="6069645" y="1600200"/>
            <a:ext cx="2493300" cy="475615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◇"/>
              <a:defRPr sz="2000" spc="-150">
                <a:solidFill>
                  <a:srgbClr val="212131"/>
                </a:solidFill>
                <a:latin typeface="+mj-lt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 dirty="0"/>
          </a:p>
        </p:txBody>
      </p:sp>
      <p:sp>
        <p:nvSpPr>
          <p:cNvPr id="11" name="Shape 40">
            <a:extLst>
              <a:ext uri="{FF2B5EF4-FFF2-40B4-BE49-F238E27FC236}">
                <a16:creationId xmlns="" xmlns:a16="http://schemas.microsoft.com/office/drawing/2014/main" id="{865A9ED1-ED02-4317-A97B-700FE210F8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2" name="Segnaposto piè di pagina 1">
            <a:extLst>
              <a:ext uri="{FF2B5EF4-FFF2-40B4-BE49-F238E27FC236}">
                <a16:creationId xmlns="" xmlns:a16="http://schemas.microsoft.com/office/drawing/2014/main" id="{FD52A56B-8194-418B-ABF1-9A8B13265E7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="" xmlns:a16="http://schemas.microsoft.com/office/drawing/2014/main" id="{7A337F81-9D96-4B81-8F2B-61831A0F0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/>
              <a:t>Nome cognome - Azienda o ruolo - titolo presentazione</a:t>
            </a: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3" r:id="rId7"/>
    <p:sldLayoutId id="2147483656" r:id="rId8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2" y="2659766"/>
            <a:ext cx="4568739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EVOLUZIONE TECNOLOGICA E RELAZIONI INDUSTRIALI 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4606075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latin typeface="+mj-lt"/>
              </a:rPr>
              <a:t>Il </a:t>
            </a:r>
            <a:r>
              <a:rPr lang="en-US" sz="1800" dirty="0" err="1" smtClean="0">
                <a:latin typeface="+mj-lt"/>
              </a:rPr>
              <a:t>possibile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contributo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dei</a:t>
            </a:r>
            <a:r>
              <a:rPr lang="en-US" sz="1800" dirty="0" smtClean="0">
                <a:latin typeface="+mj-lt"/>
              </a:rPr>
              <a:t> manager e </a:t>
            </a:r>
            <a:r>
              <a:rPr lang="en-US" sz="1800" dirty="0" err="1" smtClean="0">
                <a:latin typeface="+mj-lt"/>
              </a:rPr>
              <a:t>delle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organizzazioni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sindacali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alla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rivoluzione</a:t>
            </a:r>
            <a:r>
              <a:rPr lang="en-US" sz="1800" dirty="0" smtClean="0">
                <a:latin typeface="+mj-lt"/>
              </a:rPr>
              <a:t> in </a:t>
            </a:r>
            <a:r>
              <a:rPr lang="en-US" sz="1800" dirty="0" err="1" smtClean="0">
                <a:latin typeface="+mj-lt"/>
              </a:rPr>
              <a:t>atto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 smtClean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 err="1" smtClean="0">
                <a:latin typeface="+mj-lt"/>
              </a:rPr>
              <a:t>Luciano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Marchiori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6" name="Immagine 5" descr="IMG_20180314_124309.jpg"/>
          <p:cNvPicPr>
            <a:picLocks noChangeAspect="1"/>
          </p:cNvPicPr>
          <p:nvPr/>
        </p:nvPicPr>
        <p:blipFill>
          <a:blip r:embed="rId4"/>
          <a:srcRect l="11241" t="360" r="-290" b="7328"/>
          <a:stretch>
            <a:fillRect/>
          </a:stretch>
        </p:blipFill>
        <p:spPr>
          <a:xfrm>
            <a:off x="4182324" y="0"/>
            <a:ext cx="496167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1010189" y="2881896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 smtClean="0">
                <a:solidFill>
                  <a:srgbClr val="007780"/>
                </a:solidFill>
                <a:latin typeface="+mj-lt"/>
              </a:rPr>
              <a:t>LA RISORSA UMANA </a:t>
            </a:r>
            <a:endParaRPr sz="8000" dirty="0">
              <a:solidFill>
                <a:srgbClr val="007780"/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it-IT"/>
          </a:p>
        </p:txBody>
      </p:sp>
      <p:grpSp>
        <p:nvGrpSpPr>
          <p:cNvPr id="11" name="Shape 431"/>
          <p:cNvGrpSpPr/>
          <p:nvPr/>
        </p:nvGrpSpPr>
        <p:grpSpPr>
          <a:xfrm>
            <a:off x="1086761" y="1004361"/>
            <a:ext cx="733801" cy="1598795"/>
            <a:chOff x="3386850" y="2264625"/>
            <a:chExt cx="203950" cy="509250"/>
          </a:xfrm>
        </p:grpSpPr>
        <p:sp>
          <p:nvSpPr>
            <p:cNvPr id="12" name="Shape 432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433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Shape 437"/>
          <p:cNvGrpSpPr/>
          <p:nvPr/>
        </p:nvGrpSpPr>
        <p:grpSpPr>
          <a:xfrm>
            <a:off x="2158313" y="988540"/>
            <a:ext cx="642551" cy="1647568"/>
            <a:chOff x="4076175" y="2267050"/>
            <a:chExt cx="173450" cy="504375"/>
          </a:xfrm>
        </p:grpSpPr>
        <p:sp>
          <p:nvSpPr>
            <p:cNvPr id="15" name="Shape 438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439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Shape 212"/>
          <p:cNvSpPr txBox="1">
            <a:spLocks/>
          </p:cNvSpPr>
          <p:nvPr/>
        </p:nvSpPr>
        <p:spPr>
          <a:xfrm>
            <a:off x="685800" y="5028746"/>
            <a:ext cx="64731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tabLst/>
              <a:defRPr/>
            </a:pPr>
            <a:endParaRPr kumimoji="0" lang="it-IT" sz="3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827249" y="788425"/>
            <a:ext cx="55406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ATTORI </a:t>
            </a:r>
            <a:br>
              <a:rPr lang="it-IT" dirty="0" smtClean="0"/>
            </a:br>
            <a:r>
              <a:rPr lang="it-IT" dirty="0" smtClean="0"/>
              <a:t>E FATTORI VINCENTI</a:t>
            </a:r>
            <a:endParaRPr dirty="0"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827250" y="2209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0" dirty="0" smtClean="0">
                <a:ea typeface="Oswald"/>
                <a:cs typeface="Oswald"/>
                <a:sym typeface="Oswald"/>
              </a:rPr>
              <a:t>CAMBIAMENTO</a:t>
            </a:r>
            <a:endParaRPr spc="0" dirty="0">
              <a:ea typeface="Oswald"/>
              <a:cs typeface="Oswald"/>
              <a:sym typeface="Oswald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1200" spc="0" dirty="0" smtClean="0"/>
              <a:t>Il cambiamento va governato, non subito e nemmeno contrastato</a:t>
            </a:r>
            <a:endParaRPr lang="it-IT" sz="1200" spc="0" dirty="0"/>
          </a:p>
        </p:txBody>
      </p:sp>
      <p:sp>
        <p:nvSpPr>
          <p:cNvPr id="130" name="Shape 130"/>
          <p:cNvSpPr txBox="1">
            <a:spLocks noGrp="1"/>
          </p:cNvSpPr>
          <p:nvPr>
            <p:ph type="body" idx="2"/>
          </p:nvPr>
        </p:nvSpPr>
        <p:spPr>
          <a:xfrm>
            <a:off x="3369996" y="2209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0" dirty="0" smtClean="0">
                <a:ea typeface="Oswald"/>
                <a:cs typeface="Oswald"/>
                <a:sym typeface="Oswald"/>
              </a:rPr>
              <a:t>RELAZIONI INDUSTRIALI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 smtClean="0"/>
              <a:t>Necessaria </a:t>
            </a:r>
            <a:r>
              <a:rPr lang="it-IT" sz="1200" spc="0" dirty="0" smtClean="0"/>
              <a:t>chiarezza di visione dell’imprenditore sul cambiamento in chiave di business e organizzazione</a:t>
            </a:r>
            <a:endParaRPr lang="it-IT" sz="1200" spc="0" dirty="0"/>
          </a:p>
        </p:txBody>
      </p:sp>
      <p:sp>
        <p:nvSpPr>
          <p:cNvPr id="131" name="Shape 131"/>
          <p:cNvSpPr txBox="1">
            <a:spLocks noGrp="1"/>
          </p:cNvSpPr>
          <p:nvPr>
            <p:ph type="body" idx="3"/>
          </p:nvPr>
        </p:nvSpPr>
        <p:spPr>
          <a:xfrm>
            <a:off x="5912742" y="2209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0" dirty="0" smtClean="0">
                <a:sym typeface="Oswald"/>
              </a:rPr>
              <a:t>CENTRALITA’ DELL’UOMO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 smtClean="0"/>
              <a:t>Importanza e centralità della risorsa umana, intesa come </a:t>
            </a:r>
            <a:r>
              <a:rPr lang="it-IT" sz="1200" spc="0" dirty="0" err="1" smtClean="0"/>
              <a:t>asset</a:t>
            </a:r>
            <a:r>
              <a:rPr lang="it-IT" sz="1200" spc="0" dirty="0" smtClean="0"/>
              <a:t> e non come costo</a:t>
            </a:r>
            <a:endParaRPr lang="it-IT" sz="1200" spc="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200" spc="0" dirty="0"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827250" y="4495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0" dirty="0" smtClean="0">
                <a:sym typeface="Oswald"/>
              </a:rPr>
              <a:t>ORGANIZZAZIONI SINDACALI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 smtClean="0"/>
              <a:t>Organizzazioni sindacali come </a:t>
            </a:r>
            <a:r>
              <a:rPr lang="it-IT" sz="1200" spc="0" dirty="0" err="1" smtClean="0"/>
              <a:t>partners</a:t>
            </a:r>
            <a:r>
              <a:rPr lang="it-IT" sz="1200" spc="0" dirty="0" smtClean="0"/>
              <a:t> consapevoli e convint</a:t>
            </a:r>
            <a:r>
              <a:rPr lang="it-IT" sz="1200" spc="0" dirty="0" smtClean="0"/>
              <a:t>i</a:t>
            </a:r>
            <a:r>
              <a:rPr lang="it-IT" sz="1200" spc="0" dirty="0" smtClean="0"/>
              <a:t> del cambiamento</a:t>
            </a:r>
            <a:endParaRPr lang="it-IT" sz="1200" spc="0" dirty="0"/>
          </a:p>
        </p:txBody>
      </p:sp>
      <p:sp>
        <p:nvSpPr>
          <p:cNvPr id="133" name="Shape 133"/>
          <p:cNvSpPr txBox="1">
            <a:spLocks noGrp="1"/>
          </p:cNvSpPr>
          <p:nvPr>
            <p:ph type="body" idx="2"/>
          </p:nvPr>
        </p:nvSpPr>
        <p:spPr>
          <a:xfrm>
            <a:off x="3369996" y="4495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0" dirty="0" smtClean="0">
                <a:ea typeface="Oswald"/>
                <a:cs typeface="Oswald"/>
                <a:sym typeface="Oswald"/>
              </a:rPr>
              <a:t>BENESSERE ORGANIZZATIVO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 smtClean="0"/>
              <a:t>Benessere della persona al centro, valore dei circoli ricreativi e dei sistemi di welfare aziendale</a:t>
            </a:r>
            <a:endParaRPr lang="it-IT" sz="1200" spc="0" dirty="0"/>
          </a:p>
        </p:txBody>
      </p:sp>
      <p:sp>
        <p:nvSpPr>
          <p:cNvPr id="134" name="Shape 134"/>
          <p:cNvSpPr txBox="1">
            <a:spLocks noGrp="1"/>
          </p:cNvSpPr>
          <p:nvPr>
            <p:ph type="body" idx="3"/>
          </p:nvPr>
        </p:nvSpPr>
        <p:spPr>
          <a:xfrm>
            <a:off x="5912742" y="4495800"/>
            <a:ext cx="2418600" cy="17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pc="0" dirty="0" smtClean="0">
                <a:ea typeface="Oswald"/>
                <a:cs typeface="Oswald"/>
                <a:sym typeface="Oswald"/>
              </a:rPr>
              <a:t>CONOSCENZA</a:t>
            </a:r>
            <a:endParaRPr b="1" spc="0" dirty="0"/>
          </a:p>
          <a:p>
            <a:pPr marL="0" lvl="0" indent="0">
              <a:buNone/>
            </a:pPr>
            <a:r>
              <a:rPr lang="it-IT" sz="1200" spc="0" dirty="0" smtClean="0"/>
              <a:t>Decisiva la relazione tra conoscenza e lavoro</a:t>
            </a:r>
            <a:endParaRPr lang="it-IT" sz="1200" spc="0"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200" spc="0" dirty="0"/>
          </a:p>
        </p:txBody>
      </p:sp>
      <p:grpSp>
        <p:nvGrpSpPr>
          <p:cNvPr id="138" name="Shape 138"/>
          <p:cNvGrpSpPr/>
          <p:nvPr/>
        </p:nvGrpSpPr>
        <p:grpSpPr>
          <a:xfrm>
            <a:off x="907351" y="4135097"/>
            <a:ext cx="365499" cy="365499"/>
            <a:chOff x="1922075" y="1629000"/>
            <a:chExt cx="437200" cy="437200"/>
          </a:xfrm>
          <a:solidFill>
            <a:srgbClr val="007780"/>
          </a:solidFill>
        </p:grpSpPr>
        <p:sp>
          <p:nvSpPr>
            <p:cNvPr id="139" name="Shape 139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0" t="0" r="0" b="0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</a:endParaRPr>
            </a:p>
          </p:txBody>
        </p:sp>
        <p:sp>
          <p:nvSpPr>
            <p:cNvPr id="140" name="Shape 140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0" t="0" r="0" b="0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</a:endParaRPr>
            </a:p>
          </p:txBody>
        </p:sp>
      </p:grpSp>
      <p:grpSp>
        <p:nvGrpSpPr>
          <p:cNvPr id="141" name="Shape 141"/>
          <p:cNvGrpSpPr/>
          <p:nvPr/>
        </p:nvGrpSpPr>
        <p:grpSpPr>
          <a:xfrm>
            <a:off x="3536058" y="1885417"/>
            <a:ext cx="299121" cy="423685"/>
            <a:chOff x="3984000" y="1594200"/>
            <a:chExt cx="357800" cy="506800"/>
          </a:xfrm>
          <a:solidFill>
            <a:srgbClr val="007780"/>
          </a:solidFill>
        </p:grpSpPr>
        <p:sp>
          <p:nvSpPr>
            <p:cNvPr id="142" name="Shape 142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0" t="0" r="0" b="0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</a:endParaRPr>
            </a:p>
          </p:txBody>
        </p:sp>
        <p:sp>
          <p:nvSpPr>
            <p:cNvPr id="143" name="Shape 143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0" t="0" r="0" b="0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</a:endParaRPr>
            </a:p>
          </p:txBody>
        </p:sp>
      </p:grpSp>
      <p:grpSp>
        <p:nvGrpSpPr>
          <p:cNvPr id="144" name="Shape 144"/>
          <p:cNvGrpSpPr/>
          <p:nvPr/>
        </p:nvGrpSpPr>
        <p:grpSpPr>
          <a:xfrm>
            <a:off x="6032422" y="4225787"/>
            <a:ext cx="358351" cy="381822"/>
            <a:chOff x="5970800" y="1619250"/>
            <a:chExt cx="428650" cy="456725"/>
          </a:xfrm>
          <a:solidFill>
            <a:srgbClr val="007780"/>
          </a:solidFill>
        </p:grpSpPr>
        <p:sp>
          <p:nvSpPr>
            <p:cNvPr id="145" name="Shape 145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0" t="0" r="0" b="0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6" name="Shape 146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0" t="0" r="0" b="0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7" name="Shape 147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0" t="0" r="0" b="0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8" name="Shape 14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0" t="0" r="0" b="0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  <p:sp>
          <p:nvSpPr>
            <p:cNvPr id="149" name="Shape 149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0" t="0" r="0" b="0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  <a:latin typeface="+mj-lt"/>
              </a:endParaRPr>
            </a:p>
          </p:txBody>
        </p:sp>
      </p:grpSp>
      <p:grpSp>
        <p:nvGrpSpPr>
          <p:cNvPr id="155" name="Shape 155"/>
          <p:cNvGrpSpPr/>
          <p:nvPr/>
        </p:nvGrpSpPr>
        <p:grpSpPr>
          <a:xfrm>
            <a:off x="6070607" y="1856037"/>
            <a:ext cx="170502" cy="425733"/>
            <a:chOff x="3386850" y="2264625"/>
            <a:chExt cx="203950" cy="509250"/>
          </a:xfrm>
          <a:solidFill>
            <a:srgbClr val="007780"/>
          </a:solidFill>
        </p:grpSpPr>
        <p:sp>
          <p:nvSpPr>
            <p:cNvPr id="156" name="Shape 156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0" t="0" r="0" b="0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</a:endParaRPr>
            </a:p>
          </p:txBody>
        </p:sp>
        <p:sp>
          <p:nvSpPr>
            <p:cNvPr id="157" name="Shape 157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0" t="0" r="0" b="0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212131"/>
                </a:solidFill>
              </a:endParaRPr>
            </a:p>
          </p:txBody>
        </p:sp>
      </p:grpSp>
      <p:sp>
        <p:nvSpPr>
          <p:cNvPr id="34" name="Segnaposto piè di pagina 1">
            <a:extLst>
              <a:ext uri="{FF2B5EF4-FFF2-40B4-BE49-F238E27FC236}">
                <a16:creationId xmlns="" xmlns:a16="http://schemas.microsoft.com/office/drawing/2014/main" id="{E0DFC7D1-F1E1-404D-8884-6C8CB59DB9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5" name="Segnaposto numero diapositiva 2">
            <a:extLst>
              <a:ext uri="{FF2B5EF4-FFF2-40B4-BE49-F238E27FC236}">
                <a16:creationId xmlns="" xmlns:a16="http://schemas.microsoft.com/office/drawing/2014/main" id="{D750A5BD-56B1-4AFF-A193-A10EDBFCCA8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it-IT"/>
          </a:p>
        </p:txBody>
      </p:sp>
      <p:grpSp>
        <p:nvGrpSpPr>
          <p:cNvPr id="36" name="Shape 327"/>
          <p:cNvGrpSpPr/>
          <p:nvPr/>
        </p:nvGrpSpPr>
        <p:grpSpPr>
          <a:xfrm>
            <a:off x="969578" y="1850882"/>
            <a:ext cx="381428" cy="496901"/>
            <a:chOff x="4636075" y="261925"/>
            <a:chExt cx="401800" cy="475050"/>
          </a:xfrm>
          <a:solidFill>
            <a:schemeClr val="accent4">
              <a:lumMod val="75000"/>
            </a:schemeClr>
          </a:solidFill>
        </p:grpSpPr>
        <p:sp>
          <p:nvSpPr>
            <p:cNvPr id="37" name="Shape 328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0" t="0" r="0" b="0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Shape 329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0" t="0" r="0" b="0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Shape 330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0" t="0" r="0" b="0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Shape 331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0" t="0" r="0" b="0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Shape 428"/>
          <p:cNvSpPr/>
          <p:nvPr/>
        </p:nvSpPr>
        <p:spPr>
          <a:xfrm>
            <a:off x="3468128" y="4242486"/>
            <a:ext cx="378941" cy="362466"/>
          </a:xfrm>
          <a:custGeom>
            <a:avLst/>
            <a:gdLst/>
            <a:ahLst/>
            <a:cxnLst/>
            <a:rect l="0" t="0" r="0" b="0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77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12920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SVILUPPO </a:t>
            </a:r>
            <a:r>
              <a:rPr lang="it-IT" dirty="0" err="1" smtClean="0"/>
              <a:t>DI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SOFT SKILLS</a:t>
            </a:r>
            <a:endParaRPr dirty="0"/>
          </a:p>
        </p:txBody>
      </p:sp>
      <p:sp>
        <p:nvSpPr>
          <p:cNvPr id="170" name="Shape 170"/>
          <p:cNvSpPr/>
          <p:nvPr/>
        </p:nvSpPr>
        <p:spPr>
          <a:xfrm>
            <a:off x="3216930" y="2362200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212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smtClean="0">
                <a:solidFill>
                  <a:srgbClr val="212131"/>
                </a:solidFill>
                <a:latin typeface="Open Sans"/>
                <a:ea typeface="Open Sans"/>
                <a:cs typeface="Open Sans"/>
                <a:sym typeface="Open Sans"/>
              </a:rPr>
              <a:t>Dialogo</a:t>
            </a:r>
            <a:endParaRPr sz="1800" dirty="0">
              <a:solidFill>
                <a:srgbClr val="21213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851042" y="2362200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0077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smtClean="0">
                <a:solidFill>
                  <a:srgbClr val="FFFFFF"/>
                </a:solidFill>
                <a:highlight>
                  <a:srgbClr val="007780"/>
                </a:highlight>
                <a:latin typeface="+mj-lt"/>
                <a:ea typeface="Open Sans"/>
                <a:cs typeface="Open Sans"/>
                <a:sym typeface="Open Sans"/>
              </a:rPr>
              <a:t>Relazioni</a:t>
            </a:r>
            <a:endParaRPr sz="1800" dirty="0">
              <a:solidFill>
                <a:srgbClr val="FFFFFF"/>
              </a:solidFill>
              <a:highlight>
                <a:srgbClr val="007780"/>
              </a:highlight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5643659" y="2362200"/>
            <a:ext cx="2649300" cy="2649300"/>
          </a:xfrm>
          <a:prstGeom prst="ellipse">
            <a:avLst/>
          </a:prstGeom>
          <a:solidFill>
            <a:schemeClr val="bg1"/>
          </a:solidFill>
          <a:ln w="228600" cap="flat" cmpd="sng">
            <a:solidFill>
              <a:srgbClr val="0077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 smtClean="0">
                <a:solidFill>
                  <a:srgbClr val="FFFFFF"/>
                </a:solidFill>
                <a:highlight>
                  <a:srgbClr val="007780"/>
                </a:highlight>
                <a:latin typeface="+mj-lt"/>
                <a:ea typeface="Open Sans"/>
                <a:cs typeface="Open Sans"/>
                <a:sym typeface="Open Sans"/>
              </a:rPr>
              <a:t>L</a:t>
            </a:r>
            <a:r>
              <a:rPr lang="it-IT" sz="1800" dirty="0" smtClean="0">
                <a:solidFill>
                  <a:srgbClr val="FFFFFF"/>
                </a:solidFill>
                <a:highlight>
                  <a:srgbClr val="007780"/>
                </a:highlight>
                <a:latin typeface="+mj-lt"/>
                <a:ea typeface="Open Sans"/>
                <a:cs typeface="Open Sans"/>
                <a:sym typeface="Open Sans"/>
              </a:rPr>
              <a:t>eadership</a:t>
            </a:r>
            <a:endParaRPr sz="1800" dirty="0">
              <a:solidFill>
                <a:srgbClr val="FFFFFF"/>
              </a:solidFill>
              <a:highlight>
                <a:srgbClr val="007780"/>
              </a:highlight>
              <a:latin typeface="+mj-lt"/>
              <a:ea typeface="Open Sans"/>
              <a:cs typeface="Open Sans"/>
              <a:sym typeface="Open San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E097FF7-A996-471F-9DE1-A586F916482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D307AAD-937B-4CF0-AFA1-9D24D79D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Risultati immagini per staff di cucina"/>
          <p:cNvPicPr>
            <a:picLocks noChangeAspect="1" noChangeArrowheads="1"/>
          </p:cNvPicPr>
          <p:nvPr/>
        </p:nvPicPr>
        <p:blipFill>
          <a:blip r:embed="rId3"/>
          <a:srcRect r="779"/>
          <a:stretch>
            <a:fillRect/>
          </a:stretch>
        </p:blipFill>
        <p:spPr bwMode="auto">
          <a:xfrm>
            <a:off x="0" y="0"/>
            <a:ext cx="9144000" cy="6345454"/>
          </a:xfrm>
          <a:prstGeom prst="rect">
            <a:avLst/>
          </a:prstGeom>
          <a:noFill/>
        </p:spPr>
      </p:pic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320093" y="3597527"/>
            <a:ext cx="4109400" cy="22659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dirty="0" smtClean="0"/>
              <a:t>DA GESTIONE PER PROCESSI A GESTIONE PER PROGETTI</a:t>
            </a:r>
            <a:endParaRPr sz="360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CAF3DE5E-D909-453F-9949-D6FDC92309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9C811E01-75A5-4752-AB06-A0B608A6195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10450" y="2729999"/>
            <a:ext cx="6093300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i="1" dirty="0" smtClean="0"/>
              <a:t>Un giorno le macchine riusciranno a risolvere tutti i problemi, ma mai nessuna di esse potrà porne uno</a:t>
            </a:r>
            <a:r>
              <a:rPr lang="it-IT" i="1" dirty="0" smtClean="0"/>
              <a:t>.</a:t>
            </a:r>
          </a:p>
          <a:p>
            <a:pPr marL="0" lvl="0" indent="0">
              <a:buNone/>
            </a:pPr>
            <a:endParaRPr lang="it-IT" sz="1400" i="1" dirty="0" smtClean="0"/>
          </a:p>
          <a:p>
            <a:pPr marL="0" lvl="0" indent="0">
              <a:buNone/>
            </a:pPr>
            <a:r>
              <a:rPr lang="it-IT" sz="2800" dirty="0" smtClean="0"/>
              <a:t>(Albert Einstein)</a:t>
            </a:r>
            <a:endParaRPr sz="2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/>
          <p:nvPr/>
        </p:nvSpPr>
        <p:spPr>
          <a:xfrm>
            <a:off x="784450" y="756050"/>
            <a:ext cx="7563423" cy="213467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Oswald"/>
              </a:rPr>
              <a:t>THANKS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ubTitle" idx="4294967295"/>
          </p:nvPr>
        </p:nvSpPr>
        <p:spPr>
          <a:xfrm>
            <a:off x="693906" y="3075025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480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Domande</a:t>
            </a:r>
            <a:r>
              <a:rPr lang="en" sz="4800" dirty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?</a:t>
            </a:r>
            <a:endParaRPr sz="4800" dirty="0">
              <a:solidFill>
                <a:srgbClr val="007780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685800" y="4935175"/>
            <a:ext cx="7611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chemeClr val="bg1"/>
                </a:solidFill>
                <a:latin typeface="+mj-lt"/>
              </a:rPr>
              <a:t>Puoi trovarmi qui: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 smtClean="0">
                <a:solidFill>
                  <a:schemeClr val="bg1"/>
                </a:solidFill>
                <a:latin typeface="+mj-lt"/>
              </a:rPr>
              <a:t>l.marchiori@startromagna.it</a:t>
            </a:r>
            <a:endParaRPr lang="it-IT" sz="2400" dirty="0">
              <a:solidFill>
                <a:schemeClr val="bg1"/>
              </a:solidFill>
              <a:latin typeface="+mj-lt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66EDF6A-44D3-490A-92C3-CA1569F8DAE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69EBBCFC-94E9-433D-8020-7B490F6761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218305" y="1758777"/>
            <a:ext cx="2858529" cy="373174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Shape 62"/>
          <p:cNvSpPr txBox="1">
            <a:spLocks noGrp="1"/>
          </p:cNvSpPr>
          <p:nvPr>
            <p:ph type="subTitle" idx="4294967295"/>
          </p:nvPr>
        </p:nvSpPr>
        <p:spPr>
          <a:xfrm>
            <a:off x="3931371" y="2323316"/>
            <a:ext cx="65937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Sono un dirigente d’azienda, </a:t>
            </a:r>
            <a:endParaRPr lang="it-IT" sz="2400" spc="-150" dirty="0" smtClean="0">
              <a:solidFill>
                <a:srgbClr val="007780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vorrei portare qui al Meeting di Rimini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il mio contributo esperienziale.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sz="2400" spc="-150" dirty="0" smtClean="0">
              <a:solidFill>
                <a:srgbClr val="007780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Il mio attuale incarico è quello di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Direttore Generale di Start Romagna,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la società di trasporto pubblico locale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che opera in Romagna. 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olidFill>
                  <a:srgbClr val="007780"/>
                </a:solidFill>
                <a:highlight>
                  <a:srgbClr val="FFFFFF"/>
                </a:highlight>
                <a:latin typeface="+mj-lt"/>
                <a:ea typeface="Oswald"/>
                <a:cs typeface="Oswald"/>
                <a:sym typeface="Oswald"/>
              </a:rPr>
              <a:t> </a:t>
            </a:r>
            <a:endParaRPr lang="it-IT" sz="2400" spc="-150" dirty="0" smtClean="0">
              <a:solidFill>
                <a:srgbClr val="007780"/>
              </a:solidFill>
              <a:highlight>
                <a:srgbClr val="FFFFFF"/>
              </a:highlight>
              <a:latin typeface="+mj-lt"/>
              <a:ea typeface="Oswald"/>
              <a:cs typeface="Oswald"/>
              <a:sym typeface="Oswald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FDA0EEC-E2FB-4982-8857-0F96662EB6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19FF3232-2744-48B3-82C5-BD391062DA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469559" y="2075933"/>
            <a:ext cx="2858529" cy="373174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b="2099"/>
          <a:stretch>
            <a:fillRect/>
          </a:stretch>
        </p:blipFill>
        <p:spPr bwMode="auto">
          <a:xfrm>
            <a:off x="700393" y="2356018"/>
            <a:ext cx="2825401" cy="361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hape 61"/>
          <p:cNvSpPr/>
          <p:nvPr/>
        </p:nvSpPr>
        <p:spPr>
          <a:xfrm>
            <a:off x="4011826" y="502508"/>
            <a:ext cx="3881893" cy="163109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it-IT" b="0" i="0" dirty="0">
                <a:ln>
                  <a:noFill/>
                </a:ln>
                <a:solidFill>
                  <a:srgbClr val="FFFFFF">
                    <a:alpha val="26920"/>
                  </a:srgbClr>
                </a:solidFill>
                <a:latin typeface="+mj-lt"/>
              </a:rPr>
              <a:t>HELLO</a:t>
            </a:r>
            <a:endParaRPr b="0" i="0" dirty="0">
              <a:ln>
                <a:noFill/>
              </a:ln>
              <a:solidFill>
                <a:srgbClr val="FFFFFF">
                  <a:alpha val="26920"/>
                </a:srgb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/>
          </p:nvPr>
        </p:nvSpPr>
        <p:spPr>
          <a:xfrm>
            <a:off x="838200" y="3482725"/>
            <a:ext cx="43329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La digitalizzazione come primo driver del futuro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24C591B2-6AAD-45B5-85A4-D6731E36F9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389EFB6-532E-4DEB-AB14-2B305061B5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it-IT"/>
          </a:p>
        </p:txBody>
      </p:sp>
      <p:sp>
        <p:nvSpPr>
          <p:cNvPr id="8" name="Shape 454"/>
          <p:cNvSpPr/>
          <p:nvPr/>
        </p:nvSpPr>
        <p:spPr>
          <a:xfrm>
            <a:off x="6652038" y="2156990"/>
            <a:ext cx="1429281" cy="2530340"/>
          </a:xfrm>
          <a:custGeom>
            <a:avLst/>
            <a:gdLst/>
            <a:ahLst/>
            <a:cxnLst/>
            <a:rect l="0" t="0" r="0" b="0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942579" y="1631728"/>
            <a:ext cx="6545615" cy="43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sz="4400" dirty="0" smtClean="0">
                <a:ea typeface="Oswald"/>
                <a:cs typeface="Oswald"/>
                <a:sym typeface="Oswald"/>
              </a:rPr>
              <a:t>Opportunità e minaccia. </a:t>
            </a:r>
            <a:endParaRPr lang="it-IT" sz="4400" dirty="0" smtClean="0">
              <a:ea typeface="Oswald"/>
              <a:cs typeface="Oswald"/>
              <a:sym typeface="Oswald"/>
            </a:endParaRPr>
          </a:p>
          <a:p>
            <a:pPr marL="0" lvl="0" indent="0">
              <a:buNone/>
            </a:pPr>
            <a:r>
              <a:rPr lang="it-IT" sz="4400" dirty="0" smtClean="0">
                <a:ea typeface="Oswald"/>
                <a:cs typeface="Oswald"/>
                <a:sym typeface="Oswald"/>
              </a:rPr>
              <a:t>Crescita </a:t>
            </a:r>
            <a:r>
              <a:rPr lang="it-IT" sz="4400" dirty="0" smtClean="0">
                <a:ea typeface="Oswald"/>
                <a:cs typeface="Oswald"/>
                <a:sym typeface="Oswald"/>
              </a:rPr>
              <a:t>e diminuzione. </a:t>
            </a:r>
            <a:endParaRPr lang="it-IT" sz="4400" dirty="0" smtClean="0">
              <a:ea typeface="Oswald"/>
              <a:cs typeface="Oswald"/>
              <a:sym typeface="Oswald"/>
            </a:endParaRPr>
          </a:p>
          <a:p>
            <a:pPr marL="0" lvl="0" indent="0">
              <a:buNone/>
            </a:pPr>
            <a:r>
              <a:rPr lang="it-IT" sz="4400" dirty="0" smtClean="0">
                <a:ea typeface="Oswald"/>
                <a:cs typeface="Oswald"/>
                <a:sym typeface="Oswald"/>
              </a:rPr>
              <a:t>Possibilità </a:t>
            </a:r>
            <a:r>
              <a:rPr lang="it-IT" sz="4400" dirty="0" smtClean="0">
                <a:ea typeface="Oswald"/>
                <a:cs typeface="Oswald"/>
                <a:sym typeface="Oswald"/>
              </a:rPr>
              <a:t>e rischio</a:t>
            </a:r>
            <a:r>
              <a:rPr lang="it-IT" sz="4400" dirty="0" smtClean="0">
                <a:ea typeface="Oswald"/>
                <a:cs typeface="Oswald"/>
                <a:sym typeface="Oswald"/>
              </a:rPr>
              <a:t>.</a:t>
            </a:r>
          </a:p>
          <a:p>
            <a:pPr marL="0" lvl="0" indent="0">
              <a:buNone/>
            </a:pPr>
            <a:endParaRPr lang="it-IT" dirty="0" smtClean="0">
              <a:ea typeface="Oswald"/>
              <a:cs typeface="Oswald"/>
              <a:sym typeface="Oswald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 spc="-150" dirty="0"/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840382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LE DUE FACCE DELLA MEDAGLIA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786FA149-4C1C-4CCB-B5B3-9D8E4899E02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 idx="4294967295"/>
          </p:nvPr>
        </p:nvSpPr>
        <p:spPr>
          <a:xfrm>
            <a:off x="969000" y="3129031"/>
            <a:ext cx="7748622" cy="154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0" dirty="0" smtClean="0">
                <a:solidFill>
                  <a:srgbClr val="007780"/>
                </a:solidFill>
                <a:latin typeface="+mj-lt"/>
              </a:rPr>
              <a:t>RISCHI e OPPORTUNITA’</a:t>
            </a:r>
            <a:endParaRPr sz="8000" dirty="0">
              <a:solidFill>
                <a:srgbClr val="007780"/>
              </a:solidFill>
              <a:latin typeface="+mj-lt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140E2F80-E854-4AA1-9CC1-FC13DDEB8B6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95590DD3-6B36-4E04-A05E-5C2234002A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it-IT"/>
          </a:p>
        </p:txBody>
      </p:sp>
      <p:grpSp>
        <p:nvGrpSpPr>
          <p:cNvPr id="11" name="Shape 462"/>
          <p:cNvGrpSpPr/>
          <p:nvPr/>
        </p:nvGrpSpPr>
        <p:grpSpPr>
          <a:xfrm>
            <a:off x="943469" y="767814"/>
            <a:ext cx="1898585" cy="1464640"/>
            <a:chOff x="5255200" y="3006475"/>
            <a:chExt cx="511700" cy="378575"/>
          </a:xfrm>
        </p:grpSpPr>
        <p:sp>
          <p:nvSpPr>
            <p:cNvPr id="12" name="Shape 463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0" t="0" r="0" b="0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464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0" t="0" r="0" b="0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810774" y="1483442"/>
            <a:ext cx="3606300" cy="43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>
                <a:sym typeface="Oswald"/>
              </a:rPr>
              <a:t>P</a:t>
            </a:r>
            <a:r>
              <a:rPr lang="it-IT" sz="2400" spc="-150" dirty="0" smtClean="0"/>
              <a:t>erdita posti di lavoro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Inadeguatezza </a:t>
            </a:r>
            <a:r>
              <a:rPr lang="it-IT" sz="2400" spc="-150" dirty="0" err="1" smtClean="0"/>
              <a:t>skills</a:t>
            </a:r>
            <a:endParaRPr lang="it-IT" sz="2400" spc="-150" dirty="0" smtClean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Automazione a scapito della risorsa umana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Superamento o meno funzione HR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Perdita o furto dati (</a:t>
            </a:r>
            <a:r>
              <a:rPr lang="it-IT" sz="2400" spc="-150" dirty="0" err="1" smtClean="0"/>
              <a:t>dati</a:t>
            </a:r>
            <a:r>
              <a:rPr lang="it-IT" sz="2400" spc="-150" dirty="0" smtClean="0"/>
              <a:t> come nuovo petrolio)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2400" spc="-150" dirty="0"/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61347" y="524809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RISCHI </a:t>
            </a:r>
            <a:endParaRPr dirty="0"/>
          </a:p>
        </p:txBody>
      </p:sp>
      <p:sp>
        <p:nvSpPr>
          <p:cNvPr id="105" name="Shape 105"/>
          <p:cNvSpPr txBox="1">
            <a:spLocks noGrp="1"/>
          </p:cNvSpPr>
          <p:nvPr>
            <p:ph type="body" idx="2"/>
          </p:nvPr>
        </p:nvSpPr>
        <p:spPr>
          <a:xfrm>
            <a:off x="4692014" y="1491680"/>
            <a:ext cx="3606300" cy="43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err="1" smtClean="0"/>
              <a:t>Dematerializzazione</a:t>
            </a:r>
            <a:r>
              <a:rPr lang="it-IT" sz="2400" spc="-150" dirty="0" smtClean="0"/>
              <a:t> e semplificazione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err="1" smtClean="0"/>
              <a:t>Deburocratizzazione</a:t>
            </a:r>
            <a:endParaRPr lang="it-IT" sz="2400" spc="-150" dirty="0" smtClean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Crescita produttività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Maggiore conoscenza della realtà e capacità predittive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Nuove figure professionali</a:t>
            </a: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lang="it-IT" sz="800" spc="-150" dirty="0" smtClean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400" spc="-150" dirty="0" smtClean="0"/>
              <a:t>Industria 4.0</a:t>
            </a:r>
            <a:endParaRPr sz="2400" spc="-15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A5488D71-26ED-45E7-A43E-0475925253C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786FA149-4C1C-4CCB-B5B3-9D8E4899E02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it-IT"/>
          </a:p>
        </p:txBody>
      </p:sp>
      <p:sp>
        <p:nvSpPr>
          <p:cNvPr id="7" name="Shape 104"/>
          <p:cNvSpPr txBox="1">
            <a:spLocks/>
          </p:cNvSpPr>
          <p:nvPr/>
        </p:nvSpPr>
        <p:spPr>
          <a:xfrm>
            <a:off x="4672135" y="561880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tabLst/>
              <a:defRPr/>
            </a:pPr>
            <a:r>
              <a:rPr kumimoji="0" lang="it-IT" sz="2400" b="0" i="0" u="none" strike="noStrike" kern="0" cap="none" spc="-15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007780"/>
                </a:highlight>
                <a:uLnTx/>
                <a:uFillTx/>
                <a:latin typeface="+mj-lt"/>
                <a:ea typeface="Oswald"/>
                <a:cs typeface="Oswald"/>
                <a:sym typeface="Oswald"/>
              </a:rPr>
              <a:t>OPPORTUNITA’ </a:t>
            </a:r>
            <a:endParaRPr kumimoji="0" lang="it-IT" sz="2400" b="0" i="0" u="none" strike="noStrike" kern="0" cap="none" spc="-150" normalizeH="0" baseline="0" noProof="0" dirty="0">
              <a:ln>
                <a:noFill/>
              </a:ln>
              <a:solidFill>
                <a:schemeClr val="bg1"/>
              </a:solidFill>
              <a:effectLst/>
              <a:highlight>
                <a:srgbClr val="007780"/>
              </a:highlight>
              <a:uLnTx/>
              <a:uFillTx/>
              <a:latin typeface="+mj-lt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IL NUOVO VOCABOLARIO</a:t>
            </a:r>
            <a:endParaRPr dirty="0"/>
          </a:p>
        </p:txBody>
      </p:sp>
      <p:sp>
        <p:nvSpPr>
          <p:cNvPr id="84" name="Shape 84"/>
          <p:cNvSpPr txBox="1">
            <a:spLocks noGrp="1"/>
          </p:cNvSpPr>
          <p:nvPr>
            <p:ph type="body" idx="4294967295"/>
          </p:nvPr>
        </p:nvSpPr>
        <p:spPr>
          <a:xfrm>
            <a:off x="726750" y="1600200"/>
            <a:ext cx="76905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Learning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 </a:t>
            </a: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machine</a:t>
            </a: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Intelligenza artificiale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Robot e </a:t>
            </a: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Cobot</a:t>
            </a: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Chatbot</a:t>
            </a: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Big data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Cybersecurity</a:t>
            </a:r>
            <a:endParaRPr lang="it-IT" sz="2400" spc="-150" dirty="0" smtClean="0">
              <a:solidFill>
                <a:srgbClr val="212131"/>
              </a:solidFill>
              <a:latin typeface="+mn-lt"/>
            </a:endParaRP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r>
              <a:rPr lang="it-IT" sz="2400" spc="-150" dirty="0" err="1" smtClean="0">
                <a:solidFill>
                  <a:srgbClr val="212131"/>
                </a:solidFill>
                <a:latin typeface="+mn-lt"/>
              </a:rPr>
              <a:t>……</a:t>
            </a:r>
            <a:r>
              <a:rPr lang="it-IT" sz="2400" spc="-150" dirty="0" smtClean="0">
                <a:solidFill>
                  <a:srgbClr val="212131"/>
                </a:solidFill>
                <a:latin typeface="+mn-lt"/>
              </a:rPr>
              <a:t>..</a:t>
            </a:r>
          </a:p>
          <a:p>
            <a:pPr lvl="0" rtl="0">
              <a:spcBef>
                <a:spcPts val="600"/>
              </a:spcBef>
              <a:spcAft>
                <a:spcPts val="0"/>
              </a:spcAft>
              <a:buClr>
                <a:srgbClr val="007780"/>
              </a:buClr>
              <a:buSzPts val="3000"/>
              <a:buFont typeface="Courier New" panose="02070309020205020404" pitchFamily="49" charset="0"/>
              <a:buChar char="o"/>
            </a:pPr>
            <a:endParaRPr dirty="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Your audience will listen to you or read the content, but won’t do both. </a:t>
            </a:r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6943329-DF78-449F-9CD2-97F0093264C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D7583B8F-319B-415A-8E1D-DB6FDF9B91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it-IT"/>
          </a:p>
        </p:txBody>
      </p:sp>
      <p:pic>
        <p:nvPicPr>
          <p:cNvPr id="35844" name="Picture 4" descr="Immagine correla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4954" y="3023287"/>
            <a:ext cx="4052520" cy="228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ttangolo 7"/>
          <p:cNvSpPr/>
          <p:nvPr/>
        </p:nvSpPr>
        <p:spPr>
          <a:xfrm>
            <a:off x="6260152" y="5375761"/>
            <a:ext cx="21355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spc="-150" dirty="0" err="1" smtClean="0">
                <a:solidFill>
                  <a:srgbClr val="212131"/>
                </a:solidFill>
              </a:rPr>
              <a:t>driverless</a:t>
            </a:r>
            <a:r>
              <a:rPr lang="it-IT" sz="2800" spc="-150" dirty="0" smtClean="0">
                <a:solidFill>
                  <a:srgbClr val="212131"/>
                </a:solidFill>
              </a:rPr>
              <a:t> bus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Risultati immagini per new business mode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7897" y="2323071"/>
            <a:ext cx="4371547" cy="2330923"/>
          </a:xfrm>
          <a:prstGeom prst="rect">
            <a:avLst/>
          </a:prstGeom>
          <a:noFill/>
        </p:spPr>
      </p:pic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33717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 smtClean="0"/>
              <a:t>NUOVI MODELLI </a:t>
            </a:r>
            <a:r>
              <a:rPr lang="it-IT" dirty="0" err="1" smtClean="0"/>
              <a:t>DI</a:t>
            </a:r>
            <a:r>
              <a:rPr lang="it-IT" dirty="0" smtClean="0"/>
              <a:t> BUSINESS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body" idx="4294967295"/>
          </p:nvPr>
        </p:nvSpPr>
        <p:spPr>
          <a:xfrm>
            <a:off x="827250" y="1880675"/>
            <a:ext cx="3037500" cy="4475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200" spc="-100" dirty="0" smtClean="0">
                <a:solidFill>
                  <a:srgbClr val="212131"/>
                </a:solidFill>
                <a:latin typeface="+mn-lt"/>
              </a:rPr>
              <a:t>I modelli di business evolveranno rapidamente nei prossimi anni.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it-IT" sz="2200" spc="-100" dirty="0" smtClean="0">
              <a:solidFill>
                <a:srgbClr val="212131"/>
              </a:solidFill>
              <a:latin typeface="+mn-lt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it-IT" sz="2200" spc="-100" dirty="0" smtClean="0">
                <a:solidFill>
                  <a:srgbClr val="212131"/>
                </a:solidFill>
                <a:latin typeface="+mn-lt"/>
              </a:rPr>
              <a:t>I cambiamenti repentini dovranno essere affrontati attraverso un cambiamento culturale e organizzativo </a:t>
            </a:r>
            <a:endParaRPr sz="2200" spc="-1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7" name="Segnaposto piè di pagina 1">
            <a:extLst>
              <a:ext uri="{FF2B5EF4-FFF2-40B4-BE49-F238E27FC236}">
                <a16:creationId xmlns="" xmlns:a16="http://schemas.microsoft.com/office/drawing/2014/main" id="{87BE2499-177E-4BD5-BD73-80BA44327A7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8" name="Segnaposto numero diapositiva 2">
            <a:extLst>
              <a:ext uri="{FF2B5EF4-FFF2-40B4-BE49-F238E27FC236}">
                <a16:creationId xmlns="" xmlns:a16="http://schemas.microsoft.com/office/drawing/2014/main" id="{ECF1FA08-19BA-4164-927E-E0A19276D56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</p:spPr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12738" y="2318099"/>
            <a:ext cx="6093300" cy="3085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it-IT" i="1" dirty="0" smtClean="0"/>
              <a:t>Non possiamo pretendere </a:t>
            </a:r>
            <a:endParaRPr lang="it-IT" i="1" dirty="0" smtClean="0"/>
          </a:p>
          <a:p>
            <a:pPr marL="0" lvl="0" indent="0">
              <a:buNone/>
            </a:pPr>
            <a:r>
              <a:rPr lang="it-IT" i="1" dirty="0" smtClean="0"/>
              <a:t>che </a:t>
            </a:r>
            <a:r>
              <a:rPr lang="it-IT" i="1" dirty="0" smtClean="0"/>
              <a:t>le cose cambino, </a:t>
            </a:r>
            <a:endParaRPr lang="it-IT" i="1" dirty="0" smtClean="0"/>
          </a:p>
          <a:p>
            <a:pPr marL="0" lvl="0" indent="0">
              <a:buNone/>
            </a:pPr>
            <a:r>
              <a:rPr lang="it-IT" i="1" dirty="0" smtClean="0"/>
              <a:t>se continuiamo </a:t>
            </a:r>
            <a:r>
              <a:rPr lang="it-IT" i="1" dirty="0" smtClean="0"/>
              <a:t>a fare </a:t>
            </a:r>
            <a:endParaRPr lang="it-IT" i="1" dirty="0" smtClean="0"/>
          </a:p>
          <a:p>
            <a:pPr marL="0" lvl="0" indent="0">
              <a:buNone/>
            </a:pPr>
            <a:r>
              <a:rPr lang="it-IT" i="1" dirty="0" smtClean="0"/>
              <a:t>le </a:t>
            </a:r>
            <a:r>
              <a:rPr lang="it-IT" i="1" dirty="0" smtClean="0"/>
              <a:t>stesse cose. </a:t>
            </a:r>
            <a:endParaRPr lang="it-IT" i="1" dirty="0" smtClean="0"/>
          </a:p>
          <a:p>
            <a:pPr marL="0" lvl="0" indent="0">
              <a:buNone/>
            </a:pPr>
            <a:endParaRPr lang="it-IT" sz="1400" i="1" dirty="0" smtClean="0"/>
          </a:p>
          <a:p>
            <a:pPr marL="0" lvl="0" indent="0">
              <a:buNone/>
            </a:pPr>
            <a:r>
              <a:rPr lang="it-IT" sz="2800" dirty="0" smtClean="0"/>
              <a:t>(Albert Einstein)</a:t>
            </a:r>
            <a:endParaRPr sz="2800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69196703-D7F5-47B6-80F3-7ED3F1ED648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dirty="0" smtClean="0"/>
              <a:t>Luciano </a:t>
            </a:r>
            <a:r>
              <a:rPr lang="it-IT" dirty="0" err="1" smtClean="0"/>
              <a:t>Marchiori</a:t>
            </a:r>
            <a:r>
              <a:rPr lang="it-IT" dirty="0" smtClean="0"/>
              <a:t> – Evoluzione tecnologica e relazioni industriali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A6577C3E-C9C2-40AB-BEA7-AE2DE4ECFD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</TotalTime>
  <Words>474</Words>
  <Application>Microsoft Office PowerPoint</Application>
  <PresentationFormat>Presentazione su schermo (4:3)</PresentationFormat>
  <Paragraphs>119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Oswald</vt:lpstr>
      <vt:lpstr>Open Sans</vt:lpstr>
      <vt:lpstr>Courier New</vt:lpstr>
      <vt:lpstr>Oberon template</vt:lpstr>
      <vt:lpstr>EVOLUZIONE TECNOLOGICA E RELAZIONI INDUSTRIALI </vt:lpstr>
      <vt:lpstr>Diapositiva 2</vt:lpstr>
      <vt:lpstr>La digitalizzazione come primo driver del futuro </vt:lpstr>
      <vt:lpstr>LE DUE FACCE DELLA MEDAGLIA </vt:lpstr>
      <vt:lpstr>RISCHI e OPPORTUNITA’</vt:lpstr>
      <vt:lpstr>RISCHI </vt:lpstr>
      <vt:lpstr>IL NUOVO VOCABOLARIO</vt:lpstr>
      <vt:lpstr>NUOVI MODELLI DI BUSINESS</vt:lpstr>
      <vt:lpstr>Diapositiva 9</vt:lpstr>
      <vt:lpstr>LA RISORSA UMANA </vt:lpstr>
      <vt:lpstr>ATTORI  E FATTORI VINCENTI</vt:lpstr>
      <vt:lpstr>SVILUPPO DI SOFT SKILLS</vt:lpstr>
      <vt:lpstr>DA GESTIONE PER PROCESSI A GESTIONE PER PROGETTI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Alessandra Gotini</dc:creator>
  <cp:lastModifiedBy>Alessandra Gotini</cp:lastModifiedBy>
  <cp:revision>57</cp:revision>
  <dcterms:modified xsi:type="dcterms:W3CDTF">2018-08-16T14:16:58Z</dcterms:modified>
</cp:coreProperties>
</file>