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8" r:id="rId3"/>
    <p:sldId id="259" r:id="rId4"/>
    <p:sldId id="265" r:id="rId5"/>
    <p:sldId id="288" r:id="rId6"/>
    <p:sldId id="289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275" r:id="rId17"/>
    <p:sldId id="300" r:id="rId18"/>
    <p:sldId id="301" r:id="rId19"/>
    <p:sldId id="302" r:id="rId20"/>
    <p:sldId id="279" r:id="rId21"/>
  </p:sldIdLst>
  <p:sldSz cx="9144000" cy="6858000" type="screen4x3"/>
  <p:notesSz cx="6858000" cy="9144000"/>
  <p:embeddedFontLst>
    <p:embeddedFont>
      <p:font typeface="Open Sans" charset="0"/>
      <p:regular r:id="rId24"/>
      <p:bold r:id="rId25"/>
      <p:italic r:id="rId26"/>
      <p:boldItalic r:id="rId27"/>
    </p:embeddedFont>
    <p:embeddedFont>
      <p:font typeface="Oswald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131"/>
    <a:srgbClr val="2D3548"/>
    <a:srgbClr val="F62263"/>
    <a:srgbClr val="FFDD48"/>
    <a:srgbClr val="75DCFE"/>
    <a:srgbClr val="007780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86424" autoAdjust="0"/>
  </p:normalViewPr>
  <p:slideViewPr>
    <p:cSldViewPr snapToGrid="0" showGuides="1">
      <p:cViewPr varScale="1">
        <p:scale>
          <a:sx n="123" d="100"/>
          <a:sy n="123" d="100"/>
        </p:scale>
        <p:origin x="-12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23/08/2018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2573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1902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1">
                <a:solidFill>
                  <a:srgbClr val="2D35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1">
                <a:solidFill>
                  <a:srgbClr val="2D35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1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2D35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4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099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377" lvl="1" indent="-38099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566" lvl="2" indent="-38099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754" lvl="3" indent="-34289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5943" lvl="4" indent="-34289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131" lvl="5" indent="-34289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320" lvl="6" indent="-34289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509" lvl="7" indent="-34289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697" lvl="8" indent="-34289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51" y="6356350"/>
            <a:ext cx="7653325" cy="461700"/>
          </a:xfrm>
        </p:spPr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11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8D1B-6CA8-4040-A0EF-EA7E2EE0A8CA}" type="datetimeFigureOut">
              <a:rPr lang="it-IT" smtClean="0"/>
              <a:t>23/08/2018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898F4-8F63-AA45-B730-7403671295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41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/>
          </a:p>
        </p:txBody>
      </p:sp>
      <p:sp>
        <p:nvSpPr>
          <p:cNvPr id="6" name="Shape 6"/>
          <p:cNvSpPr/>
          <p:nvPr userDrawn="1"/>
        </p:nvSpPr>
        <p:spPr>
          <a:xfrm>
            <a:off x="2" y="104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sz="1400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7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51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6" r:id="rId4"/>
    <p:sldLayoutId id="2147483658" r:id="rId5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1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4" y="1885395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>
                <a:solidFill>
                  <a:srgbClr val="212131"/>
                </a:solidFill>
                <a:latin typeface="+mn-lt"/>
              </a:rPr>
              <a:t>Quale formazione in nuovi contesti linguistici?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9" y="5092118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+mj-lt"/>
              </a:rPr>
              <a:t>Focus </a:t>
            </a:r>
            <a:r>
              <a:rPr lang="it-IT" sz="1800" dirty="0">
                <a:solidFill>
                  <a:schemeClr val="bg1"/>
                </a:solidFill>
                <a:latin typeface="+mj-lt"/>
              </a:rPr>
              <a:t>sulla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> lingua araba</a:t>
            </a:r>
            <a:endParaRPr lang="en-US" sz="1200" i="1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1200" i="1" dirty="0">
                <a:solidFill>
                  <a:schemeClr val="bg1"/>
                </a:solidFill>
                <a:latin typeface="+mj-lt"/>
              </a:rPr>
              <a:t>Rimini, 23 Agosto 2018</a:t>
            </a:r>
          </a:p>
          <a:p>
            <a:pPr marL="0" indent="0">
              <a:buNone/>
            </a:pPr>
            <a:endParaRPr lang="en-US" sz="1800" dirty="0">
              <a:latin typeface="+mj-lt"/>
            </a:endParaRPr>
          </a:p>
          <a:p>
            <a:pPr marL="0" indent="0"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A99C8EFC-D351-9B46-B2E4-34979341C9D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81295" y="0"/>
            <a:ext cx="4662707" cy="6858000"/>
          </a:xfrm>
          <a:prstGeom prst="rect">
            <a:avLst/>
          </a:prstGeom>
        </p:spPr>
      </p:pic>
      <p:grpSp>
        <p:nvGrpSpPr>
          <p:cNvPr id="9" name="Shape 465">
            <a:extLst>
              <a:ext uri="{FF2B5EF4-FFF2-40B4-BE49-F238E27FC236}">
                <a16:creationId xmlns:a16="http://schemas.microsoft.com/office/drawing/2014/main" xmlns="" id="{B08267EA-BCA0-DB44-8A2B-B9DCFB87405C}"/>
              </a:ext>
            </a:extLst>
          </p:cNvPr>
          <p:cNvGrpSpPr/>
          <p:nvPr/>
        </p:nvGrpSpPr>
        <p:grpSpPr>
          <a:xfrm>
            <a:off x="2981161" y="5225628"/>
            <a:ext cx="346104" cy="353231"/>
            <a:chOff x="3955900" y="2984500"/>
            <a:chExt cx="414000" cy="422525"/>
          </a:xfrm>
        </p:grpSpPr>
        <p:sp>
          <p:nvSpPr>
            <p:cNvPr id="10" name="Shape 466">
              <a:extLst>
                <a:ext uri="{FF2B5EF4-FFF2-40B4-BE49-F238E27FC236}">
                  <a16:creationId xmlns:a16="http://schemas.microsoft.com/office/drawing/2014/main" xmlns="" id="{AF0CE293-0ADA-EE40-B56D-945F7B670E25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Shape 467">
              <a:extLst>
                <a:ext uri="{FF2B5EF4-FFF2-40B4-BE49-F238E27FC236}">
                  <a16:creationId xmlns:a16="http://schemas.microsoft.com/office/drawing/2014/main" xmlns="" id="{9C850D28-D048-EF41-8B8B-823CC5C8FDD2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Shape 468">
              <a:extLst>
                <a:ext uri="{FF2B5EF4-FFF2-40B4-BE49-F238E27FC236}">
                  <a16:creationId xmlns:a16="http://schemas.microsoft.com/office/drawing/2014/main" xmlns="" id="{8322E69C-70E1-B348-A679-C9513F7A49E6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E il numero di studenti cresce</a:t>
            </a:r>
            <a:r>
              <a:rPr lang="mr-IN" b="1" dirty="0">
                <a:solidFill>
                  <a:srgbClr val="212131"/>
                </a:solidFill>
              </a:rPr>
              <a:t>…</a:t>
            </a:r>
            <a:endParaRPr lang="it-IT" b="1" dirty="0">
              <a:solidFill>
                <a:srgbClr val="21213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8100" indent="0">
              <a:buNone/>
            </a:pPr>
            <a:endParaRPr lang="it-IT" sz="1800" dirty="0"/>
          </a:p>
          <a:p>
            <a:pPr marL="38100" indent="0">
              <a:buNone/>
            </a:pPr>
            <a:endParaRPr lang="it-IT" sz="1800" dirty="0"/>
          </a:p>
          <a:p>
            <a:r>
              <a:rPr lang="it-IT" sz="1800" dirty="0"/>
              <a:t>A.A. 2015-2016: circa 130 iscritti  per tutti gli anni</a:t>
            </a:r>
          </a:p>
          <a:p>
            <a:r>
              <a:rPr lang="it-IT" sz="1800" dirty="0"/>
              <a:t>A.A. 2017-2018: circa </a:t>
            </a:r>
            <a:r>
              <a:rPr lang="it-IT" sz="1800" b="1" dirty="0"/>
              <a:t>110 iscritti solo al primo anno</a:t>
            </a:r>
            <a:r>
              <a:rPr lang="it-IT" sz="1800" dirty="0"/>
              <a:t>!</a:t>
            </a:r>
          </a:p>
          <a:p>
            <a:r>
              <a:rPr lang="it-IT" sz="1800" dirty="0"/>
              <a:t>Circa </a:t>
            </a:r>
            <a:r>
              <a:rPr lang="it-IT" sz="1800" b="1" dirty="0"/>
              <a:t>50 iscritti (6 classi) </a:t>
            </a:r>
            <a:r>
              <a:rPr lang="it-IT" sz="1800" dirty="0"/>
              <a:t>ai corsi extracurricolari ogni semestre</a:t>
            </a:r>
          </a:p>
          <a:p>
            <a:pPr marL="38100" indent="0">
              <a:buNone/>
            </a:pPr>
            <a:endParaRPr lang="it-IT" sz="1800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29" y="2518215"/>
            <a:ext cx="3112209" cy="3112209"/>
          </a:xfrm>
        </p:spPr>
      </p:pic>
    </p:spTree>
    <p:extLst>
      <p:ext uri="{BB962C8B-B14F-4D97-AF65-F5344CB8AC3E}">
        <p14:creationId xmlns:p14="http://schemas.microsoft.com/office/powerpoint/2010/main" val="300346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È difficile studiare l’arabo?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sz="2100" dirty="0"/>
          </a:p>
          <a:p>
            <a:r>
              <a:rPr lang="it-IT" sz="2100" dirty="0"/>
              <a:t>No, ma ci vogliono </a:t>
            </a:r>
            <a:r>
              <a:rPr lang="it-IT" sz="2100" b="1" dirty="0"/>
              <a:t>costanza</a:t>
            </a:r>
            <a:r>
              <a:rPr lang="it-IT" sz="2100" dirty="0"/>
              <a:t> e </a:t>
            </a:r>
            <a:r>
              <a:rPr lang="it-IT" sz="2100" b="1" dirty="0"/>
              <a:t>passione</a:t>
            </a:r>
            <a:r>
              <a:rPr lang="it-IT" sz="2100" dirty="0"/>
              <a:t>, come per tutte le lingue. </a:t>
            </a:r>
          </a:p>
          <a:p>
            <a:r>
              <a:rPr lang="it-IT" sz="2100" dirty="0"/>
              <a:t>In cambio, la lingua araba vi permetterà di avere un </a:t>
            </a:r>
            <a:r>
              <a:rPr lang="it-IT" sz="2100" b="1" dirty="0"/>
              <a:t>accesso privilegiato</a:t>
            </a:r>
            <a:r>
              <a:rPr lang="it-IT" sz="2100" dirty="0"/>
              <a:t> alla ricca e variegata produzione culturale di una civiltà dalla storia lunga e complessa, spesso mal conosciuta.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55" y="2585611"/>
            <a:ext cx="2295966" cy="2962537"/>
          </a:xfrm>
        </p:spPr>
      </p:pic>
    </p:spTree>
    <p:extLst>
      <p:ext uri="{BB962C8B-B14F-4D97-AF65-F5344CB8AC3E}">
        <p14:creationId xmlns:p14="http://schemas.microsoft.com/office/powerpoint/2010/main" val="38511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212131"/>
                </a:solidFill>
              </a:rPr>
              <a:t>E poi</a:t>
            </a:r>
            <a:r>
              <a:rPr lang="mr-IN" b="1" dirty="0">
                <a:solidFill>
                  <a:srgbClr val="212131"/>
                </a:solidFill>
              </a:rPr>
              <a:t>…</a:t>
            </a:r>
            <a:r>
              <a:rPr lang="it-IT" b="1" dirty="0">
                <a:solidFill>
                  <a:srgbClr val="212131"/>
                </a:solidFill>
              </a:rPr>
              <a:t> già parlate arabo senza saperlo!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dirty="0"/>
              <a:t>Le parole italiane di origine araba sono tante:</a:t>
            </a:r>
          </a:p>
          <a:p>
            <a:r>
              <a:rPr lang="it-IT" sz="1600" b="1" dirty="0"/>
              <a:t>Zucchero</a:t>
            </a:r>
            <a:r>
              <a:rPr lang="it-IT" sz="1600" dirty="0"/>
              <a:t> (</a:t>
            </a:r>
            <a:r>
              <a:rPr lang="it-IT" sz="1600" dirty="0" err="1"/>
              <a:t>sukkar</a:t>
            </a:r>
            <a:r>
              <a:rPr lang="it-IT" sz="1600" dirty="0"/>
              <a:t>)</a:t>
            </a:r>
          </a:p>
          <a:p>
            <a:r>
              <a:rPr lang="it-IT" sz="1600" b="1" dirty="0"/>
              <a:t>Magazzino</a:t>
            </a:r>
            <a:r>
              <a:rPr lang="it-IT" sz="1600" dirty="0"/>
              <a:t> (</a:t>
            </a:r>
            <a:r>
              <a:rPr lang="it-IT" sz="1600" dirty="0" err="1"/>
              <a:t>makhāzin</a:t>
            </a:r>
            <a:r>
              <a:rPr lang="it-IT" sz="1600" dirty="0"/>
              <a:t>)</a:t>
            </a:r>
          </a:p>
          <a:p>
            <a:r>
              <a:rPr lang="it-IT" sz="1600" b="1" dirty="0"/>
              <a:t>Albicocc</a:t>
            </a:r>
            <a:r>
              <a:rPr lang="it-IT" sz="1600" dirty="0"/>
              <a:t>a (al-</a:t>
            </a:r>
            <a:r>
              <a:rPr lang="it-IT" sz="1600" dirty="0" err="1"/>
              <a:t>barqūq</a:t>
            </a:r>
            <a:r>
              <a:rPr lang="it-IT" sz="1600" dirty="0"/>
              <a:t>)</a:t>
            </a:r>
          </a:p>
          <a:p>
            <a:r>
              <a:rPr lang="it-IT" sz="1600" b="1" dirty="0"/>
              <a:t>Tariffa</a:t>
            </a:r>
            <a:r>
              <a:rPr lang="it-IT" sz="1600" dirty="0"/>
              <a:t> (</a:t>
            </a:r>
            <a:r>
              <a:rPr lang="it-IT" sz="1600" dirty="0" err="1"/>
              <a:t>ta`rifa</a:t>
            </a:r>
            <a:r>
              <a:rPr lang="it-IT" sz="1600" dirty="0"/>
              <a:t>)</a:t>
            </a:r>
          </a:p>
          <a:p>
            <a:r>
              <a:rPr lang="it-IT" sz="1600" b="1" dirty="0"/>
              <a:t>Cifra</a:t>
            </a:r>
            <a:r>
              <a:rPr lang="it-IT" sz="1600" dirty="0"/>
              <a:t> (</a:t>
            </a:r>
            <a:r>
              <a:rPr lang="it-IT" sz="1600" dirty="0" err="1"/>
              <a:t>sifr</a:t>
            </a:r>
            <a:r>
              <a:rPr lang="it-IT" sz="1600" dirty="0"/>
              <a:t>)</a:t>
            </a:r>
          </a:p>
          <a:p>
            <a:r>
              <a:rPr lang="it-IT" sz="1600" b="1" dirty="0"/>
              <a:t>Carciofo</a:t>
            </a:r>
            <a:r>
              <a:rPr lang="it-IT" sz="1600" dirty="0"/>
              <a:t> (</a:t>
            </a:r>
            <a:r>
              <a:rPr lang="it-IT" sz="1600" dirty="0" err="1"/>
              <a:t>kharshūf</a:t>
            </a:r>
            <a:r>
              <a:rPr lang="it-IT" sz="1600" dirty="0"/>
              <a:t>)</a:t>
            </a:r>
          </a:p>
          <a:p>
            <a:r>
              <a:rPr lang="it-IT" sz="1600" b="1" dirty="0"/>
              <a:t>Sciroppo</a:t>
            </a:r>
            <a:r>
              <a:rPr lang="it-IT" sz="1600" dirty="0"/>
              <a:t> (</a:t>
            </a:r>
            <a:r>
              <a:rPr lang="it-IT" sz="1600" dirty="0" err="1"/>
              <a:t>sharūb</a:t>
            </a:r>
            <a:r>
              <a:rPr lang="it-IT" sz="1600" dirty="0"/>
              <a:t>)</a:t>
            </a:r>
          </a:p>
          <a:p>
            <a:r>
              <a:rPr lang="it-IT" sz="1600" b="1" dirty="0"/>
              <a:t>Taccuino</a:t>
            </a:r>
            <a:r>
              <a:rPr lang="it-IT" sz="1600" dirty="0"/>
              <a:t> (</a:t>
            </a:r>
            <a:r>
              <a:rPr lang="it-IT" sz="1600" dirty="0" err="1"/>
              <a:t>taqwīm</a:t>
            </a:r>
            <a:r>
              <a:rPr lang="it-IT" sz="1600" dirty="0"/>
              <a:t>)</a:t>
            </a:r>
          </a:p>
          <a:p>
            <a:r>
              <a:rPr lang="it-IT" sz="1600" b="1" dirty="0"/>
              <a:t>Cotone</a:t>
            </a:r>
            <a:r>
              <a:rPr lang="it-IT" sz="1600" dirty="0"/>
              <a:t> (</a:t>
            </a:r>
            <a:r>
              <a:rPr lang="it-IT" sz="1600" dirty="0" err="1"/>
              <a:t>qutn</a:t>
            </a:r>
            <a:r>
              <a:rPr lang="it-IT" sz="1600" dirty="0"/>
              <a:t>)</a:t>
            </a:r>
          </a:p>
          <a:p>
            <a:endParaRPr lang="it-IT" sz="16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1600" b="1" dirty="0"/>
              <a:t>Materasso</a:t>
            </a:r>
            <a:r>
              <a:rPr lang="it-IT" sz="1600" dirty="0"/>
              <a:t> (</a:t>
            </a:r>
            <a:r>
              <a:rPr lang="it-IT" sz="1600" dirty="0" err="1"/>
              <a:t>matrah</a:t>
            </a:r>
            <a:r>
              <a:rPr lang="it-IT" sz="1600" dirty="0"/>
              <a:t>)</a:t>
            </a:r>
          </a:p>
          <a:p>
            <a:r>
              <a:rPr lang="it-IT" sz="1600" b="1" dirty="0"/>
              <a:t>Limone</a:t>
            </a:r>
            <a:r>
              <a:rPr lang="it-IT" sz="1600" dirty="0"/>
              <a:t> (</a:t>
            </a:r>
            <a:r>
              <a:rPr lang="it-IT" sz="1600" dirty="0" err="1"/>
              <a:t>laymūn</a:t>
            </a:r>
            <a:r>
              <a:rPr lang="it-IT" sz="1600" dirty="0"/>
              <a:t>)</a:t>
            </a:r>
          </a:p>
          <a:p>
            <a:r>
              <a:rPr lang="it-IT" sz="1600" b="1" dirty="0"/>
              <a:t>Ammiraglio</a:t>
            </a:r>
            <a:r>
              <a:rPr lang="it-IT" sz="1600" dirty="0"/>
              <a:t> (</a:t>
            </a:r>
            <a:r>
              <a:rPr lang="it-IT" sz="1600" dirty="0" err="1"/>
              <a:t>amīr</a:t>
            </a:r>
            <a:r>
              <a:rPr lang="it-IT" sz="1600" dirty="0"/>
              <a:t> al-</a:t>
            </a:r>
            <a:r>
              <a:rPr lang="mr-IN" sz="1600" dirty="0"/>
              <a:t>…</a:t>
            </a:r>
            <a:r>
              <a:rPr lang="it-IT" sz="1600" dirty="0"/>
              <a:t>)</a:t>
            </a:r>
          </a:p>
          <a:p>
            <a:r>
              <a:rPr lang="it-IT" sz="1600" b="1" dirty="0"/>
              <a:t>Arsenale</a:t>
            </a:r>
            <a:r>
              <a:rPr lang="it-IT" sz="1600" dirty="0"/>
              <a:t> o </a:t>
            </a:r>
            <a:r>
              <a:rPr lang="it-IT" sz="1600" b="1" dirty="0"/>
              <a:t>darsena</a:t>
            </a:r>
            <a:r>
              <a:rPr lang="it-IT" sz="1600" dirty="0"/>
              <a:t> (</a:t>
            </a:r>
            <a:r>
              <a:rPr lang="it-IT" sz="1600" dirty="0" err="1"/>
              <a:t>dār</a:t>
            </a:r>
            <a:r>
              <a:rPr lang="it-IT" sz="1600" dirty="0"/>
              <a:t> </a:t>
            </a:r>
            <a:r>
              <a:rPr lang="it-IT" sz="1600" dirty="0" err="1"/>
              <a:t>sinā`a</a:t>
            </a:r>
            <a:r>
              <a:rPr lang="it-IT" sz="1600" dirty="0"/>
              <a:t>)</a:t>
            </a:r>
          </a:p>
          <a:p>
            <a:r>
              <a:rPr lang="it-IT" sz="1600" b="1" dirty="0"/>
              <a:t>Rotolo</a:t>
            </a:r>
            <a:r>
              <a:rPr lang="it-IT" sz="1600" dirty="0"/>
              <a:t> (</a:t>
            </a:r>
            <a:r>
              <a:rPr lang="it-IT" sz="1600" dirty="0" err="1"/>
              <a:t>ratl</a:t>
            </a:r>
            <a:r>
              <a:rPr lang="it-IT" sz="1600" dirty="0"/>
              <a:t>)</a:t>
            </a:r>
          </a:p>
          <a:p>
            <a:r>
              <a:rPr lang="it-IT" sz="1600" b="1" dirty="0"/>
              <a:t>Zecca</a:t>
            </a:r>
            <a:r>
              <a:rPr lang="it-IT" sz="1600" dirty="0"/>
              <a:t> (</a:t>
            </a:r>
            <a:r>
              <a:rPr lang="it-IT" sz="1600" dirty="0" err="1"/>
              <a:t>sikka</a:t>
            </a:r>
            <a:r>
              <a:rPr lang="it-IT" sz="1600" dirty="0"/>
              <a:t>)</a:t>
            </a:r>
          </a:p>
          <a:p>
            <a:r>
              <a:rPr lang="it-IT" sz="1600" b="1" dirty="0"/>
              <a:t>Tazza </a:t>
            </a:r>
            <a:r>
              <a:rPr lang="it-IT" sz="1600" dirty="0"/>
              <a:t>(</a:t>
            </a:r>
            <a:r>
              <a:rPr lang="it-IT" sz="1600" dirty="0" err="1"/>
              <a:t>tās</a:t>
            </a:r>
            <a:r>
              <a:rPr lang="it-IT" sz="1600" dirty="0"/>
              <a:t>)</a:t>
            </a:r>
          </a:p>
          <a:p>
            <a:r>
              <a:rPr lang="it-IT" sz="1600" b="1" dirty="0"/>
              <a:t>Algebra</a:t>
            </a:r>
            <a:r>
              <a:rPr lang="it-IT" sz="1600" dirty="0"/>
              <a:t> (al-</a:t>
            </a:r>
            <a:r>
              <a:rPr lang="it-IT" sz="1600" dirty="0" err="1"/>
              <a:t>jabr</a:t>
            </a:r>
            <a:r>
              <a:rPr lang="it-IT" sz="1600" dirty="0"/>
              <a:t>)</a:t>
            </a:r>
          </a:p>
          <a:p>
            <a:r>
              <a:rPr lang="it-IT" sz="1600" b="1" dirty="0"/>
              <a:t>Acciacco</a:t>
            </a:r>
            <a:r>
              <a:rPr lang="it-IT" sz="1600" dirty="0"/>
              <a:t> (al-</a:t>
            </a:r>
            <a:r>
              <a:rPr lang="it-IT" sz="1600" dirty="0" err="1"/>
              <a:t>shaqq</a:t>
            </a:r>
            <a:r>
              <a:rPr lang="it-IT" sz="1600" dirty="0"/>
              <a:t>)</a:t>
            </a:r>
          </a:p>
          <a:p>
            <a:r>
              <a:rPr lang="it-IT" sz="1600" b="1" dirty="0"/>
              <a:t>Alcol</a:t>
            </a:r>
            <a:r>
              <a:rPr lang="it-IT" sz="1600" dirty="0"/>
              <a:t> (al-</a:t>
            </a:r>
            <a:r>
              <a:rPr lang="it-IT" sz="1600" dirty="0" err="1"/>
              <a:t>kuhl</a:t>
            </a:r>
            <a:r>
              <a:rPr lang="it-IT" sz="1600" dirty="0"/>
              <a:t>)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1418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6" y="851176"/>
            <a:ext cx="1286351" cy="51394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dirty="0"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t-IT" dirty="0"/>
              <a:t>Perché studiare arabo alla Cattolica?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it-IT" dirty="0"/>
              <a:t>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087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Un metodo di insegnamento moderno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it-IT" sz="1800" dirty="0"/>
              <a:t>Imparare </a:t>
            </a:r>
            <a:r>
              <a:rPr lang="it-IT" sz="1800" b="1" dirty="0"/>
              <a:t>l’arabo in arabo</a:t>
            </a:r>
          </a:p>
          <a:p>
            <a:r>
              <a:rPr lang="it-IT" sz="1800" dirty="0"/>
              <a:t>Focus sulla </a:t>
            </a:r>
            <a:r>
              <a:rPr lang="it-IT" sz="1800" b="1" dirty="0"/>
              <a:t>comunicazione </a:t>
            </a:r>
          </a:p>
          <a:p>
            <a:r>
              <a:rPr lang="it-IT" sz="1800" b="1" dirty="0"/>
              <a:t>Esercizi </a:t>
            </a:r>
            <a:r>
              <a:rPr lang="it-IT" sz="1800" dirty="0"/>
              <a:t>ed</a:t>
            </a:r>
            <a:r>
              <a:rPr lang="it-IT" sz="1800" b="1" dirty="0"/>
              <a:t> interazione </a:t>
            </a:r>
            <a:r>
              <a:rPr lang="it-IT" sz="1800" dirty="0"/>
              <a:t>in classe, no lezioni passive</a:t>
            </a:r>
            <a:endParaRPr lang="it-IT" sz="1800" b="1" dirty="0"/>
          </a:p>
          <a:p>
            <a:r>
              <a:rPr lang="it-IT" sz="1800" dirty="0"/>
              <a:t>Sviluppo equilibrato delle </a:t>
            </a:r>
            <a:r>
              <a:rPr lang="it-IT" sz="1800" b="1" dirty="0"/>
              <a:t>quattro abilità linguistiche </a:t>
            </a:r>
            <a:r>
              <a:rPr lang="it-IT" sz="1800" dirty="0"/>
              <a:t>(non solo ascoltare, leggere e scrivere, ma anche PARLARE!)</a:t>
            </a:r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827" y="2440186"/>
            <a:ext cx="3324225" cy="2800350"/>
          </a:xfrm>
        </p:spPr>
      </p:pic>
    </p:spTree>
    <p:extLst>
      <p:ext uri="{BB962C8B-B14F-4D97-AF65-F5344CB8AC3E}">
        <p14:creationId xmlns:p14="http://schemas.microsoft.com/office/powerpoint/2010/main" val="45692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212131"/>
                </a:solidFill>
              </a:rPr>
              <a:t>La didattica, un lavoro di gruppo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27250" y="1723825"/>
            <a:ext cx="3566160" cy="3749040"/>
          </a:xfrm>
        </p:spPr>
        <p:txBody>
          <a:bodyPr>
            <a:noAutofit/>
          </a:bodyPr>
          <a:lstStyle/>
          <a:p>
            <a:r>
              <a:rPr lang="it-IT" sz="1700" dirty="0"/>
              <a:t>Gruppo di docenti competenti nell’insegnamento dell’arabo come lingua straniera (TAFL, </a:t>
            </a:r>
            <a:r>
              <a:rPr lang="it-IT" sz="1700" b="1" dirty="0" err="1"/>
              <a:t>Teaching</a:t>
            </a:r>
            <a:r>
              <a:rPr lang="it-IT" sz="1700" b="1" dirty="0"/>
              <a:t> </a:t>
            </a:r>
            <a:r>
              <a:rPr lang="it-IT" sz="1700" b="1" dirty="0" err="1"/>
              <a:t>Arabic</a:t>
            </a:r>
            <a:r>
              <a:rPr lang="it-IT" sz="1700" b="1" dirty="0"/>
              <a:t> </a:t>
            </a:r>
            <a:r>
              <a:rPr lang="it-IT" sz="1700" b="1" dirty="0" err="1"/>
              <a:t>as</a:t>
            </a:r>
            <a:r>
              <a:rPr lang="it-IT" sz="1700" b="1" dirty="0"/>
              <a:t> a </a:t>
            </a:r>
            <a:r>
              <a:rPr lang="it-IT" sz="1700" b="1" dirty="0" err="1"/>
              <a:t>Foreign</a:t>
            </a:r>
            <a:r>
              <a:rPr lang="it-IT" sz="1700" b="1" dirty="0"/>
              <a:t> Language</a:t>
            </a:r>
            <a:r>
              <a:rPr lang="it-IT" sz="1700" dirty="0"/>
              <a:t>)</a:t>
            </a:r>
          </a:p>
          <a:p>
            <a:r>
              <a:rPr lang="it-IT" sz="1700" b="1" dirty="0"/>
              <a:t>50% madrelingua</a:t>
            </a:r>
            <a:r>
              <a:rPr lang="it-IT" sz="1700" dirty="0"/>
              <a:t>, </a:t>
            </a:r>
            <a:r>
              <a:rPr lang="it-IT" sz="1700" b="1" dirty="0"/>
              <a:t>50% italiani </a:t>
            </a:r>
            <a:r>
              <a:rPr lang="it-IT" sz="1700" dirty="0"/>
              <a:t>con lunga esperienza di studio e uso dell’arabo (dunque in grado di comprendere le difficoltà specifiche dei madrelingua italiani)</a:t>
            </a:r>
          </a:p>
          <a:p>
            <a:r>
              <a:rPr lang="it-IT" sz="1700" b="1" dirty="0"/>
              <a:t>Coordinamento continuo </a:t>
            </a:r>
            <a:r>
              <a:rPr lang="it-IT" sz="1700" dirty="0"/>
              <a:t>fra i docenti di tutti i corsi in tutte le attività didattiche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78" y="2837936"/>
            <a:ext cx="3565922" cy="2004851"/>
          </a:xfrm>
        </p:spPr>
      </p:pic>
    </p:spTree>
    <p:extLst>
      <p:ext uri="{BB962C8B-B14F-4D97-AF65-F5344CB8AC3E}">
        <p14:creationId xmlns:p14="http://schemas.microsoft.com/office/powerpoint/2010/main" val="237027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212131"/>
                </a:solidFill>
              </a:rPr>
              <a:t>Docenti straordinari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it-IT" sz="1800" dirty="0"/>
          </a:p>
          <a:p>
            <a:r>
              <a:rPr lang="it-IT" sz="1800" dirty="0"/>
              <a:t>Cicli di lezioni tenute da </a:t>
            </a:r>
            <a:r>
              <a:rPr lang="it-IT" sz="1800" b="1" dirty="0"/>
              <a:t>illustri accademici del mondo arabo</a:t>
            </a:r>
            <a:r>
              <a:rPr lang="it-IT" sz="1800" dirty="0"/>
              <a:t>, come i prof. Mohammed </a:t>
            </a:r>
            <a:r>
              <a:rPr lang="it-IT" sz="1800" dirty="0" err="1"/>
              <a:t>Berrada</a:t>
            </a:r>
            <a:r>
              <a:rPr lang="it-IT" sz="1800" dirty="0"/>
              <a:t> dal Marocco e </a:t>
            </a:r>
            <a:r>
              <a:rPr lang="it-IT" sz="1800" dirty="0" err="1"/>
              <a:t>Salah</a:t>
            </a:r>
            <a:r>
              <a:rPr lang="it-IT" sz="1800" dirty="0"/>
              <a:t> </a:t>
            </a:r>
            <a:r>
              <a:rPr lang="it-IT" sz="1800" dirty="0" err="1"/>
              <a:t>Fadl</a:t>
            </a:r>
            <a:r>
              <a:rPr lang="it-IT" sz="1800" dirty="0"/>
              <a:t> dall’Egitto.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740" y="2434590"/>
            <a:ext cx="2550319" cy="1993841"/>
          </a:xfrm>
          <a:prstGeom prst="rect">
            <a:avLst/>
          </a:prstGeom>
        </p:spPr>
      </p:pic>
      <p:pic>
        <p:nvPicPr>
          <p:cNvPr id="6" name="Immagin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5" y="3252529"/>
            <a:ext cx="1579960" cy="199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4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Assistenza continuativa allo studio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it-IT" sz="1800" dirty="0"/>
          </a:p>
          <a:p>
            <a:r>
              <a:rPr lang="it-IT" sz="1800" dirty="0"/>
              <a:t>Un </a:t>
            </a:r>
            <a:r>
              <a:rPr lang="it-IT" sz="1800" b="1" dirty="0"/>
              <a:t>orario di ricevimento unico </a:t>
            </a:r>
            <a:r>
              <a:rPr lang="it-IT" sz="1800" dirty="0"/>
              <a:t>per tutti gli studenti di arabo, di qualsiasi anno</a:t>
            </a:r>
          </a:p>
          <a:p>
            <a:r>
              <a:rPr lang="it-IT" sz="1800" b="1" dirty="0"/>
              <a:t>Due ore al giorno, cinque giorni a settimana</a:t>
            </a:r>
            <a:r>
              <a:rPr lang="it-IT" sz="1800" dirty="0"/>
              <a:t>, c’è sempre un docente che può aiutarti!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5" y="2432192"/>
            <a:ext cx="2867620" cy="2732779"/>
          </a:xfrm>
        </p:spPr>
      </p:pic>
    </p:spTree>
    <p:extLst>
      <p:ext uri="{BB962C8B-B14F-4D97-AF65-F5344CB8AC3E}">
        <p14:creationId xmlns:p14="http://schemas.microsoft.com/office/powerpoint/2010/main" val="25031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Non solo lezioni in classe</a:t>
            </a:r>
            <a:r>
              <a:rPr lang="mr-IN" b="1" dirty="0">
                <a:solidFill>
                  <a:srgbClr val="212131"/>
                </a:solidFill>
              </a:rPr>
              <a:t>…</a:t>
            </a:r>
            <a:endParaRPr lang="it-IT" b="1" dirty="0">
              <a:solidFill>
                <a:srgbClr val="21213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13014" y="1809205"/>
            <a:ext cx="3566160" cy="3749040"/>
          </a:xfrm>
        </p:spPr>
        <p:txBody>
          <a:bodyPr>
            <a:noAutofit/>
          </a:bodyPr>
          <a:lstStyle/>
          <a:p>
            <a:r>
              <a:rPr lang="it-IT" sz="1700" dirty="0"/>
              <a:t>Parallelamente allo studio della lingua, gli studenti potranno partecipare a tanti </a:t>
            </a:r>
            <a:r>
              <a:rPr lang="it-IT" sz="1700" b="1" dirty="0"/>
              <a:t>eventi legati alla lingua e alla cultura arabe</a:t>
            </a:r>
            <a:r>
              <a:rPr lang="it-IT" sz="1700" dirty="0"/>
              <a:t>.</a:t>
            </a:r>
          </a:p>
          <a:p>
            <a:r>
              <a:rPr lang="it-IT" sz="1700" dirty="0"/>
              <a:t>Seminari, conferenze, incontri con accademici, scrittori, artisti del mondo arabo, presentazioni di libri, film, mostre e un </a:t>
            </a:r>
            <a:r>
              <a:rPr lang="it-IT" sz="1700" b="1" dirty="0"/>
              <a:t>Festival internazionale della lingua araba</a:t>
            </a:r>
            <a:r>
              <a:rPr lang="it-IT" sz="1700" dirty="0"/>
              <a:t>.</a:t>
            </a:r>
          </a:p>
          <a:p>
            <a:r>
              <a:rPr lang="it-IT" sz="1700" dirty="0"/>
              <a:t>Perché </a:t>
            </a:r>
            <a:r>
              <a:rPr lang="it-IT" sz="1700" b="1" dirty="0"/>
              <a:t>una lingua non si impara sui libri, ma incontrando chi la vive e parla</a:t>
            </a:r>
            <a:r>
              <a:rPr lang="it-IT" sz="1700" dirty="0"/>
              <a:t>!</a:t>
            </a:r>
          </a:p>
          <a:p>
            <a:endParaRPr lang="it-IT" sz="1700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9" t="14401"/>
          <a:stretch/>
        </p:blipFill>
        <p:spPr>
          <a:xfrm>
            <a:off x="5111960" y="1988276"/>
            <a:ext cx="3521529" cy="418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212131"/>
                </a:solidFill>
              </a:rPr>
              <a:t>Il Festival </a:t>
            </a:r>
            <a:br>
              <a:rPr lang="it-IT" b="1" dirty="0">
                <a:solidFill>
                  <a:srgbClr val="212131"/>
                </a:solidFill>
              </a:rPr>
            </a:br>
            <a:r>
              <a:rPr lang="it-IT" b="1" dirty="0">
                <a:solidFill>
                  <a:srgbClr val="212131"/>
                </a:solidFill>
              </a:rPr>
              <a:t>della lingua araba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endParaRPr lang="it-IT" sz="1800" dirty="0"/>
          </a:p>
          <a:p>
            <a:r>
              <a:rPr lang="it-IT" sz="1800" dirty="0"/>
              <a:t>Un </a:t>
            </a:r>
            <a:r>
              <a:rPr lang="it-IT" sz="1800" b="1" dirty="0"/>
              <a:t>evento annuale </a:t>
            </a:r>
            <a:r>
              <a:rPr lang="it-IT" sz="1800" dirty="0"/>
              <a:t>che attrae migliaia di persone.</a:t>
            </a:r>
          </a:p>
          <a:p>
            <a:r>
              <a:rPr lang="it-IT" sz="1800" dirty="0"/>
              <a:t>Decine di relatori e partecipanti </a:t>
            </a:r>
            <a:r>
              <a:rPr lang="it-IT" sz="1800" b="1" dirty="0"/>
              <a:t>da tutto il mondo arabo</a:t>
            </a:r>
            <a:r>
              <a:rPr lang="it-IT" sz="1800" dirty="0"/>
              <a:t>.</a:t>
            </a:r>
          </a:p>
          <a:p>
            <a:r>
              <a:rPr lang="it-IT" sz="1800" b="1" dirty="0"/>
              <a:t>Interventi</a:t>
            </a:r>
            <a:r>
              <a:rPr lang="it-IT" sz="1800" dirty="0"/>
              <a:t> e </a:t>
            </a:r>
            <a:r>
              <a:rPr lang="it-IT" sz="1800" b="1" dirty="0"/>
              <a:t>dibattiti</a:t>
            </a:r>
            <a:r>
              <a:rPr lang="it-IT" sz="1800" dirty="0"/>
              <a:t>, ma anche </a:t>
            </a:r>
            <a:r>
              <a:rPr lang="it-IT" sz="1800" b="1" dirty="0"/>
              <a:t>musica</a:t>
            </a:r>
            <a:r>
              <a:rPr lang="it-IT" sz="1800" dirty="0"/>
              <a:t>, </a:t>
            </a:r>
            <a:r>
              <a:rPr lang="it-IT" sz="1800" b="1" dirty="0"/>
              <a:t>cinema</a:t>
            </a:r>
            <a:r>
              <a:rPr lang="it-IT" sz="1800" dirty="0"/>
              <a:t>, </a:t>
            </a:r>
            <a:r>
              <a:rPr lang="it-IT" sz="1800" b="1" dirty="0"/>
              <a:t>teatro</a:t>
            </a:r>
            <a:r>
              <a:rPr lang="it-IT" sz="1800" dirty="0"/>
              <a:t>, </a:t>
            </a:r>
            <a:r>
              <a:rPr lang="it-IT" sz="1800" b="1" dirty="0"/>
              <a:t>arte</a:t>
            </a:r>
            <a:r>
              <a:rPr lang="it-IT" sz="1800" dirty="0"/>
              <a:t>, </a:t>
            </a:r>
            <a:r>
              <a:rPr lang="it-IT" sz="1800" b="1" dirty="0"/>
              <a:t>poesia</a:t>
            </a:r>
            <a:r>
              <a:rPr lang="it-IT" sz="1800" dirty="0"/>
              <a:t>.</a:t>
            </a:r>
          </a:p>
        </p:txBody>
      </p:sp>
      <p:sp>
        <p:nvSpPr>
          <p:cNvPr id="10" name="Segnaposto contenuto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740" y="1402537"/>
            <a:ext cx="3701009" cy="481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51" y="792802"/>
            <a:ext cx="7512927" cy="293612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+mj-lt"/>
              </a:rPr>
              <a:t>Al-salam ‘</a:t>
            </a:r>
            <a:r>
              <a:rPr lang="it-IT" dirty="0" err="1">
                <a:solidFill>
                  <a:srgbClr val="FFFFFF">
                    <a:alpha val="26920"/>
                  </a:srgbClr>
                </a:solidFill>
                <a:latin typeface="+mj-lt"/>
              </a:rPr>
              <a:t>alaykum</a:t>
            </a:r>
            <a:endParaRPr lang="it-IT" dirty="0">
              <a:solidFill>
                <a:srgbClr val="FFFFFF">
                  <a:alpha val="26920"/>
                </a:srgbClr>
              </a:solidFill>
              <a:latin typeface="+mj-lt"/>
            </a:endParaRPr>
          </a:p>
          <a:p>
            <a:pPr lvl="0" algn="ctr"/>
            <a:r>
              <a:rPr lang="ar-SA" dirty="0">
                <a:solidFill>
                  <a:srgbClr val="FFFFFF">
                    <a:alpha val="26920"/>
                  </a:srgbClr>
                </a:solidFill>
                <a:latin typeface="+mj-lt"/>
              </a:rPr>
              <a:t>السلام عليكم</a:t>
            </a:r>
            <a:endParaRPr dirty="0"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2" y="3913189"/>
            <a:ext cx="6594475" cy="1046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pc="-151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Chi </a:t>
            </a:r>
            <a:r>
              <a:rPr lang="en" spc="-151" dirty="0" err="1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sono</a:t>
            </a:r>
            <a:r>
              <a:rPr lang="en" spc="-151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 </a:t>
            </a:r>
            <a:endParaRPr spc="-151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0" y="4464393"/>
            <a:ext cx="7612063" cy="14033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2000" spc="-151" dirty="0" err="1">
                <a:latin typeface="+mn-lt"/>
              </a:rPr>
              <a:t>Wael</a:t>
            </a:r>
            <a:r>
              <a:rPr lang="it-IT" sz="2000" spc="-151" dirty="0">
                <a:latin typeface="+mn-lt"/>
              </a:rPr>
              <a:t> </a:t>
            </a:r>
            <a:r>
              <a:rPr lang="it-IT" sz="2000" spc="-151" dirty="0" err="1">
                <a:latin typeface="+mn-lt"/>
              </a:rPr>
              <a:t>Farouq</a:t>
            </a:r>
            <a:endParaRPr lang="it-IT" sz="2000" spc="-151" dirty="0">
              <a:latin typeface="+mn-lt"/>
            </a:endParaRPr>
          </a:p>
          <a:p>
            <a:pPr marL="0" indent="0">
              <a:buNone/>
            </a:pPr>
            <a:r>
              <a:rPr lang="it-IT" sz="2000" spc="-151" dirty="0">
                <a:latin typeface="+mn-lt"/>
              </a:rPr>
              <a:t>Docente di lingua, letteratura e cultura araba</a:t>
            </a:r>
          </a:p>
          <a:p>
            <a:pPr marL="0" indent="0">
              <a:buNone/>
            </a:pPr>
            <a:r>
              <a:rPr lang="it-IT" sz="2000" spc="-151" dirty="0">
                <a:latin typeface="+mn-lt"/>
              </a:rPr>
              <a:t>Facoltà di scienze linguistiche e letterature straniere</a:t>
            </a:r>
          </a:p>
          <a:p>
            <a:pPr marL="0" indent="0">
              <a:buNone/>
            </a:pPr>
            <a:r>
              <a:rPr lang="it-IT" sz="2000" spc="-151" dirty="0">
                <a:latin typeface="+mn-lt"/>
              </a:rPr>
              <a:t>Università Cattolica del Sacro Cuore di Milano</a:t>
            </a:r>
            <a:endParaRPr sz="2000" spc="-15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4" y="756050"/>
            <a:ext cx="7563423" cy="21346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Grazie!</a:t>
            </a:r>
          </a:p>
          <a:p>
            <a:pPr lvl="0" algn="ctr"/>
            <a:r>
              <a:rPr lang="ar-SA" dirty="0">
                <a:solidFill>
                  <a:srgbClr val="FFFFFF">
                    <a:alpha val="26920"/>
                  </a:srgbClr>
                </a:solidFill>
                <a:latin typeface="Oswald"/>
              </a:rPr>
              <a:t>شكرا</a:t>
            </a:r>
            <a:endParaRPr dirty="0"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2" y="3074989"/>
            <a:ext cx="6594475" cy="1046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48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3" y="4935539"/>
            <a:ext cx="7612063" cy="14033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Potete trovarmi qui: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400" dirty="0" err="1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Wael.Farouq@unicatt.it</a:t>
            </a:r>
            <a:endParaRPr lang="it-IT" sz="2400" dirty="0">
              <a:solidFill>
                <a:schemeClr val="bg1"/>
              </a:solidFill>
              <a:highlight>
                <a:srgbClr val="F62263"/>
              </a:highlight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6" y="851176"/>
            <a:ext cx="1286351" cy="51394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t-IT" dirty="0"/>
              <a:t>Perché studiare arabo?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it-IT" dirty="0"/>
              <a:t>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1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/>
              <a:t>Distribuzione geografica dell’arabo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827251" y="1880678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dirty="0"/>
              <a:t>Lingua ufficiale dei </a:t>
            </a:r>
            <a:r>
              <a:rPr lang="it-IT" sz="1600" b="1" dirty="0"/>
              <a:t>22 stati </a:t>
            </a:r>
            <a:r>
              <a:rPr lang="it-IT" sz="1600" dirty="0"/>
              <a:t>della Lega Araba</a:t>
            </a:r>
          </a:p>
          <a:p>
            <a:r>
              <a:rPr lang="it-IT" sz="1600" dirty="0"/>
              <a:t>         </a:t>
            </a:r>
          </a:p>
          <a:p>
            <a:r>
              <a:rPr lang="it-IT" sz="1600" dirty="0"/>
              <a:t>         Unica lingua ufficiale</a:t>
            </a:r>
          </a:p>
          <a:p>
            <a:r>
              <a:rPr lang="it-IT" sz="1600" dirty="0"/>
              <a:t>  </a:t>
            </a:r>
          </a:p>
          <a:p>
            <a:r>
              <a:rPr lang="it-IT" sz="1600" dirty="0"/>
              <a:t>         Lingua ufficiale parlata dalla maggioranza della popolazione</a:t>
            </a:r>
          </a:p>
          <a:p>
            <a:endParaRPr lang="it-IT" sz="1600" dirty="0"/>
          </a:p>
          <a:p>
            <a:r>
              <a:rPr lang="it-IT" sz="1600" dirty="0"/>
              <a:t>         Lingua ufficiale parlata da una minoranza della popolazione</a:t>
            </a: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  <p:pic>
        <p:nvPicPr>
          <p:cNvPr id="9" name="Segnaposto immagine 12">
            <a:extLst>
              <a:ext uri="{FF2B5EF4-FFF2-40B4-BE49-F238E27FC236}">
                <a16:creationId xmlns:a16="http://schemas.microsoft.com/office/drawing/2014/main" xmlns="" id="{FBE34CCB-8672-4A46-B5FE-579BB3516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" r="5439"/>
          <a:stretch>
            <a:fillRect/>
          </a:stretch>
        </p:blipFill>
        <p:spPr>
          <a:xfrm>
            <a:off x="4391565" y="1256125"/>
            <a:ext cx="4460877" cy="44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F44729DF-8697-CB4A-8242-9101F7AA1876}"/>
              </a:ext>
            </a:extLst>
          </p:cNvPr>
          <p:cNvSpPr/>
          <p:nvPr/>
        </p:nvSpPr>
        <p:spPr>
          <a:xfrm>
            <a:off x="973675" y="2978875"/>
            <a:ext cx="246459" cy="160734"/>
          </a:xfrm>
          <a:prstGeom prst="rect">
            <a:avLst/>
          </a:prstGeom>
          <a:solidFill>
            <a:srgbClr val="008D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5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085B873E-75B0-2044-ACFF-7C31E119EC36}"/>
              </a:ext>
            </a:extLst>
          </p:cNvPr>
          <p:cNvSpPr/>
          <p:nvPr/>
        </p:nvSpPr>
        <p:spPr>
          <a:xfrm>
            <a:off x="973675" y="3605164"/>
            <a:ext cx="246459" cy="160734"/>
          </a:xfrm>
          <a:prstGeom prst="rect">
            <a:avLst/>
          </a:prstGeom>
          <a:solidFill>
            <a:srgbClr val="234E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5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95FAD880-D51F-8342-B53B-1CDCCFD1DBAF}"/>
              </a:ext>
            </a:extLst>
          </p:cNvPr>
          <p:cNvSpPr/>
          <p:nvPr/>
        </p:nvSpPr>
        <p:spPr>
          <a:xfrm>
            <a:off x="973675" y="4714516"/>
            <a:ext cx="246459" cy="160734"/>
          </a:xfrm>
          <a:prstGeom prst="rect">
            <a:avLst/>
          </a:prstGeom>
          <a:solidFill>
            <a:srgbClr val="63A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212131"/>
                </a:solidFill>
              </a:rPr>
              <a:t>Diffusione della lingua araba nel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it-IT" sz="1500" b="1" dirty="0"/>
              <a:t>Lingua madre di 267 milioni di persone in 58 stati</a:t>
            </a:r>
            <a:r>
              <a:rPr lang="it-IT" sz="1500" dirty="0"/>
              <a:t> (non solo nei 22 in cui è lingua ufficiale)</a:t>
            </a:r>
            <a:r>
              <a:rPr lang="it-IT" sz="1500" b="1" dirty="0"/>
              <a:t>.</a:t>
            </a:r>
          </a:p>
          <a:p>
            <a:r>
              <a:rPr lang="it-IT" sz="1500" dirty="0"/>
              <a:t>Lingua liturgica di </a:t>
            </a:r>
            <a:r>
              <a:rPr lang="it-IT" sz="1500" b="1" dirty="0"/>
              <a:t>oltre</a:t>
            </a:r>
            <a:r>
              <a:rPr lang="it-IT" sz="1500" dirty="0"/>
              <a:t> </a:t>
            </a:r>
            <a:r>
              <a:rPr lang="it-IT" sz="1500" b="1" dirty="0"/>
              <a:t>1 miliardo e mezzo di musulmani</a:t>
            </a:r>
            <a:r>
              <a:rPr lang="it-IT" sz="1500" dirty="0"/>
              <a:t>, perché è la </a:t>
            </a:r>
            <a:r>
              <a:rPr lang="it-IT" sz="1500" b="1" dirty="0"/>
              <a:t>lingua in cui è stato rivelato il Corano</a:t>
            </a:r>
            <a:r>
              <a:rPr lang="it-IT" sz="1500" dirty="0"/>
              <a:t>.</a:t>
            </a:r>
          </a:p>
          <a:p>
            <a:r>
              <a:rPr lang="it-IT" sz="1500" b="1" dirty="0"/>
              <a:t>Quarta lingua più parlata al mondo</a:t>
            </a:r>
            <a:r>
              <a:rPr lang="it-IT" sz="1500" dirty="0"/>
              <a:t>, dopo cinese, spagnolo e inglese.</a:t>
            </a:r>
          </a:p>
          <a:p>
            <a:r>
              <a:rPr lang="it-IT" sz="1500" b="1" dirty="0"/>
              <a:t>Lingua ufficiale delle Nazioni Unite</a:t>
            </a:r>
            <a:r>
              <a:rPr lang="it-IT" sz="1500" dirty="0"/>
              <a:t>, assieme a cinese, inglese, francese, russo e spagnolo.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917" y="2431694"/>
            <a:ext cx="3977640" cy="2927927"/>
          </a:xfrm>
        </p:spPr>
      </p:pic>
    </p:spTree>
    <p:extLst>
      <p:ext uri="{BB962C8B-B14F-4D97-AF65-F5344CB8AC3E}">
        <p14:creationId xmlns:p14="http://schemas.microsoft.com/office/powerpoint/2010/main" val="10508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Da dove viene l’arabo?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it-IT" sz="1600" dirty="0"/>
              <a:t>Proviene dalla </a:t>
            </a:r>
            <a:r>
              <a:rPr lang="it-IT" sz="1600" b="1" dirty="0"/>
              <a:t>Penisola Arabica</a:t>
            </a:r>
            <a:r>
              <a:rPr lang="it-IT" sz="1600" dirty="0"/>
              <a:t>.</a:t>
            </a:r>
          </a:p>
          <a:p>
            <a:r>
              <a:rPr lang="it-IT" sz="1600" dirty="0"/>
              <a:t>Appartiene al </a:t>
            </a:r>
            <a:r>
              <a:rPr lang="it-IT" sz="1600" b="1" dirty="0"/>
              <a:t>ceppo semitico </a:t>
            </a:r>
            <a:r>
              <a:rPr lang="it-IT" sz="1600" dirty="0"/>
              <a:t>delle lingue afro-asiatiche.</a:t>
            </a:r>
          </a:p>
          <a:p>
            <a:r>
              <a:rPr lang="it-IT" sz="1600" dirty="0"/>
              <a:t>È </a:t>
            </a:r>
            <a:r>
              <a:rPr lang="it-IT" sz="1600" b="1" dirty="0"/>
              <a:t>parente dell’ebraico </a:t>
            </a:r>
            <a:r>
              <a:rPr lang="it-IT" sz="1600" dirty="0"/>
              <a:t>(Israele), dell’amarico (Etiopia) e del tigrino (Eritrea).</a:t>
            </a:r>
          </a:p>
          <a:p>
            <a:r>
              <a:rPr lang="it-IT" sz="1600" dirty="0"/>
              <a:t>Fra le lingue antiche, è </a:t>
            </a:r>
            <a:r>
              <a:rPr lang="it-IT" sz="1600" b="1" dirty="0"/>
              <a:t>imparentato con il fenicio e con l’aramaico </a:t>
            </a:r>
            <a:r>
              <a:rPr lang="it-IT" sz="1600" dirty="0"/>
              <a:t>(la lingua di Gesù).</a:t>
            </a:r>
          </a:p>
          <a:p>
            <a:r>
              <a:rPr lang="it-IT" sz="1600" dirty="0"/>
              <a:t>Una </a:t>
            </a:r>
            <a:r>
              <a:rPr lang="it-IT" sz="1600" b="1" dirty="0"/>
              <a:t>lingua antichissima</a:t>
            </a:r>
            <a:r>
              <a:rPr lang="mr-IN" sz="1600" dirty="0"/>
              <a:t>…</a:t>
            </a:r>
            <a:r>
              <a:rPr lang="it-IT" sz="1600" dirty="0"/>
              <a:t> Lingue semitiche già parlate nel III millennio a.C.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745" y="2475667"/>
            <a:ext cx="3977640" cy="3003946"/>
          </a:xfrm>
        </p:spPr>
      </p:pic>
    </p:spTree>
    <p:extLst>
      <p:ext uri="{BB962C8B-B14F-4D97-AF65-F5344CB8AC3E}">
        <p14:creationId xmlns:p14="http://schemas.microsoft.com/office/powerpoint/2010/main" val="81276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1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/>
              <a:t>L’arabo, galassia linguistica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827251" y="1880678"/>
            <a:ext cx="2460235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800" dirty="0"/>
              <a:t>È una </a:t>
            </a:r>
            <a:r>
              <a:rPr lang="it-IT" sz="1800" b="1" dirty="0" err="1"/>
              <a:t>macrolingua</a:t>
            </a:r>
            <a:r>
              <a:rPr lang="it-IT" sz="1800" dirty="0"/>
              <a:t> con oltre una trentina di varianti (dialetti).</a:t>
            </a:r>
          </a:p>
          <a:p>
            <a:endParaRPr lang="it-IT" sz="1800" dirty="0"/>
          </a:p>
          <a:p>
            <a:r>
              <a:rPr lang="it-IT" sz="1800" dirty="0"/>
              <a:t>Ma niente paura, c’è il </a:t>
            </a:r>
            <a:r>
              <a:rPr lang="it-IT" sz="1800" b="1" dirty="0" err="1"/>
              <a:t>Modern</a:t>
            </a:r>
            <a:r>
              <a:rPr lang="it-IT" sz="1800" b="1" dirty="0"/>
              <a:t> Standard </a:t>
            </a:r>
            <a:r>
              <a:rPr lang="it-IT" sz="1800" b="1" dirty="0" err="1"/>
              <a:t>Arabic</a:t>
            </a:r>
            <a:endParaRPr lang="it-IT" sz="1800" dirty="0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Wael Farouq - Università Cattolica di Milano - Perché studiare l'arabo</a:t>
            </a:r>
            <a:endParaRPr lang="it-IT" dirty="0"/>
          </a:p>
        </p:txBody>
      </p:sp>
      <p:pic>
        <p:nvPicPr>
          <p:cNvPr id="13" name="Segnaposto contenuto 3">
            <a:extLst>
              <a:ext uri="{FF2B5EF4-FFF2-40B4-BE49-F238E27FC236}">
                <a16:creationId xmlns:a16="http://schemas.microsoft.com/office/drawing/2014/main" xmlns="" id="{26CCCE8E-6C15-A947-9EBB-AB6E26C135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t="7052" r="8358" b="22233"/>
          <a:stretch/>
        </p:blipFill>
        <p:spPr>
          <a:xfrm>
            <a:off x="3287486" y="1880678"/>
            <a:ext cx="5759946" cy="3228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927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Il </a:t>
            </a:r>
            <a:r>
              <a:rPr lang="it-IT" b="1" dirty="0" err="1">
                <a:solidFill>
                  <a:srgbClr val="212131"/>
                </a:solidFill>
              </a:rPr>
              <a:t>Modern</a:t>
            </a:r>
            <a:r>
              <a:rPr lang="it-IT" b="1" dirty="0">
                <a:solidFill>
                  <a:srgbClr val="212131"/>
                </a:solidFill>
              </a:rPr>
              <a:t> Standard </a:t>
            </a:r>
            <a:r>
              <a:rPr lang="it-IT" b="1" dirty="0" err="1">
                <a:solidFill>
                  <a:srgbClr val="212131"/>
                </a:solidFill>
              </a:rPr>
              <a:t>Arabic</a:t>
            </a:r>
            <a:r>
              <a:rPr lang="it-IT" b="1" dirty="0">
                <a:solidFill>
                  <a:srgbClr val="212131"/>
                </a:solidFill>
              </a:rPr>
              <a:t> (MSA)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it-IT" sz="1600" b="1" dirty="0"/>
              <a:t>Versione modernizzata dell’arabo classico </a:t>
            </a:r>
            <a:r>
              <a:rPr lang="it-IT" sz="1600" dirty="0"/>
              <a:t>(</a:t>
            </a:r>
            <a:r>
              <a:rPr lang="it-IT" sz="1600" dirty="0" err="1"/>
              <a:t>fuṣḥā</a:t>
            </a:r>
            <a:r>
              <a:rPr lang="it-IT" sz="1600" dirty="0"/>
              <a:t>) del Corano, con il quale ha in comune la fonetica, la morfologia e la grammatica.</a:t>
            </a:r>
          </a:p>
          <a:p>
            <a:r>
              <a:rPr lang="it-IT" sz="1600" dirty="0"/>
              <a:t>Lingua ufficiale dei paesi arabi, è </a:t>
            </a:r>
            <a:r>
              <a:rPr lang="it-IT" sz="1600" b="1" dirty="0"/>
              <a:t>compresa dalla maggior parte delle persone </a:t>
            </a:r>
            <a:r>
              <a:rPr lang="it-IT" sz="1600" dirty="0"/>
              <a:t>in tutto il mondo arabo.</a:t>
            </a:r>
            <a:endParaRPr lang="ar-SA" sz="1600" dirty="0"/>
          </a:p>
          <a:p>
            <a:r>
              <a:rPr lang="it-IT" sz="1600" dirty="0"/>
              <a:t>È la lingua dei </a:t>
            </a:r>
            <a:r>
              <a:rPr lang="it-IT" sz="1600" b="1" dirty="0"/>
              <a:t>mass media, </a:t>
            </a:r>
            <a:r>
              <a:rPr lang="it-IT" sz="1600" dirty="0"/>
              <a:t>della</a:t>
            </a:r>
            <a:r>
              <a:rPr lang="it-IT" sz="1600" b="1" dirty="0"/>
              <a:t> cultura, </a:t>
            </a:r>
            <a:r>
              <a:rPr lang="it-IT" sz="1600" dirty="0"/>
              <a:t>della</a:t>
            </a:r>
            <a:r>
              <a:rPr lang="it-IT" sz="1600" b="1" dirty="0"/>
              <a:t> burocrazia, </a:t>
            </a:r>
            <a:r>
              <a:rPr lang="it-IT" sz="1600" dirty="0"/>
              <a:t>della</a:t>
            </a:r>
            <a:r>
              <a:rPr lang="it-IT" sz="1600" b="1" dirty="0"/>
              <a:t> politica, </a:t>
            </a:r>
            <a:r>
              <a:rPr lang="it-IT" sz="1600" dirty="0"/>
              <a:t>della </a:t>
            </a:r>
            <a:r>
              <a:rPr lang="it-IT" sz="1600" b="1" dirty="0"/>
              <a:t>diplomazia, </a:t>
            </a:r>
            <a:r>
              <a:rPr lang="it-IT" sz="1600" dirty="0"/>
              <a:t>della</a:t>
            </a:r>
            <a:r>
              <a:rPr lang="it-IT" sz="1600" b="1" dirty="0"/>
              <a:t> scienza, </a:t>
            </a:r>
            <a:r>
              <a:rPr lang="it-IT" sz="1600" dirty="0"/>
              <a:t>dell’</a:t>
            </a:r>
            <a:r>
              <a:rPr lang="it-IT" sz="1600" b="1" dirty="0"/>
              <a:t>economia, </a:t>
            </a:r>
            <a:r>
              <a:rPr lang="it-IT" sz="1600" dirty="0"/>
              <a:t>della</a:t>
            </a:r>
            <a:r>
              <a:rPr lang="it-IT" sz="1600" b="1" dirty="0"/>
              <a:t> religione </a:t>
            </a:r>
            <a:r>
              <a:rPr lang="it-IT" sz="1600" dirty="0"/>
              <a:t>e di </a:t>
            </a:r>
            <a:r>
              <a:rPr lang="it-IT" sz="1600" b="1" dirty="0"/>
              <a:t>qualsiasi occasione formale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endParaRPr lang="it-IT" sz="16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1600" b="1" dirty="0"/>
              <a:t>È la lingua che si studia all’Università!</a:t>
            </a:r>
          </a:p>
          <a:p>
            <a:endParaRPr lang="it-IT" sz="1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1" y="3303268"/>
            <a:ext cx="2944370" cy="184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6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212131"/>
                </a:solidFill>
              </a:rPr>
              <a:t>Serve studiare l’arabo?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defTabSz="685800">
              <a:spcBef>
                <a:spcPts val="0"/>
              </a:spcBef>
              <a:buClrTx/>
              <a:buSzTx/>
              <a:buNone/>
              <a:defRPr/>
            </a:pPr>
            <a:r>
              <a:rPr lang="it-IT" sz="1600" dirty="0"/>
              <a:t>Certamente! I </a:t>
            </a:r>
            <a:r>
              <a:rPr lang="it-IT" sz="1600" b="1" dirty="0"/>
              <a:t>settori</a:t>
            </a:r>
            <a:r>
              <a:rPr lang="it-IT" sz="1600" dirty="0"/>
              <a:t> in cui oggi è richiesta la conoscenza dell’arabo sono tanti: </a:t>
            </a:r>
          </a:p>
          <a:p>
            <a:pPr marL="0" indent="0" defTabSz="685800">
              <a:spcBef>
                <a:spcPts val="0"/>
              </a:spcBef>
              <a:buClrTx/>
              <a:buSzTx/>
              <a:buNone/>
              <a:defRPr/>
            </a:pPr>
            <a:endParaRPr lang="it-IT" sz="1600" dirty="0"/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Economia e imprese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Mass media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Relazioni internazionali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Istruzione e formazione 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Pubblica sicurezza e giustizia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Sanità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Scienze politiche e studi sul Medio Oriente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Editoria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Associazionismo e cooperazione internazionale</a:t>
            </a:r>
          </a:p>
          <a:p>
            <a:pPr>
              <a:spcBef>
                <a:spcPts val="0"/>
              </a:spcBef>
              <a:buClrTx/>
            </a:pPr>
            <a:r>
              <a:rPr lang="it-IT" sz="1600" dirty="0"/>
              <a:t>Turismo</a:t>
            </a:r>
          </a:p>
          <a:p>
            <a:pPr>
              <a:spcBef>
                <a:spcPts val="0"/>
              </a:spcBef>
              <a:buClrTx/>
            </a:pPr>
            <a:r>
              <a:rPr lang="mr-IN" sz="1600" dirty="0"/>
              <a:t>…</a:t>
            </a:r>
            <a:r>
              <a:rPr lang="it-IT" sz="1600" dirty="0"/>
              <a:t>.</a:t>
            </a:r>
          </a:p>
          <a:p>
            <a:pPr>
              <a:spcBef>
                <a:spcPts val="0"/>
              </a:spcBef>
              <a:buClrTx/>
            </a:pPr>
            <a:r>
              <a:rPr lang="mr-IN" sz="1600" dirty="0"/>
              <a:t>…</a:t>
            </a:r>
            <a:r>
              <a:rPr lang="it-IT" sz="1600" dirty="0"/>
              <a:t>.</a:t>
            </a:r>
          </a:p>
          <a:p>
            <a:pPr>
              <a:spcBef>
                <a:spcPts val="0"/>
              </a:spcBef>
              <a:buClrTx/>
            </a:pPr>
            <a:endParaRPr lang="it-IT" sz="1600" dirty="0"/>
          </a:p>
          <a:p>
            <a:pPr>
              <a:spcBef>
                <a:spcPts val="0"/>
              </a:spcBef>
              <a:buClrTx/>
            </a:pPr>
            <a:endParaRPr lang="it-IT" sz="1600" dirty="0"/>
          </a:p>
          <a:p>
            <a:pPr>
              <a:spcBef>
                <a:spcPts val="0"/>
              </a:spcBef>
              <a:buClrTx/>
            </a:pPr>
            <a:endParaRPr lang="it-IT" sz="1600" dirty="0"/>
          </a:p>
          <a:p>
            <a:pPr>
              <a:spcBef>
                <a:spcPts val="0"/>
              </a:spcBef>
              <a:buClrTx/>
            </a:pPr>
            <a:endParaRPr lang="it-IT" sz="1600" dirty="0"/>
          </a:p>
          <a:p>
            <a:pPr>
              <a:spcBef>
                <a:spcPts val="0"/>
              </a:spcBef>
              <a:buClrTx/>
            </a:pPr>
            <a:endParaRPr lang="it-IT" sz="1600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21" y="2895027"/>
            <a:ext cx="3565922" cy="2674441"/>
          </a:xfrm>
        </p:spPr>
      </p:pic>
    </p:spTree>
    <p:extLst>
      <p:ext uri="{BB962C8B-B14F-4D97-AF65-F5344CB8AC3E}">
        <p14:creationId xmlns:p14="http://schemas.microsoft.com/office/powerpoint/2010/main" val="220342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964</Words>
  <Application>Microsoft Office PowerPoint</Application>
  <PresentationFormat>Presentazione su schermo (4:3)</PresentationFormat>
  <Paragraphs>133</Paragraphs>
  <Slides>20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Arial</vt:lpstr>
      <vt:lpstr>Open Sans</vt:lpstr>
      <vt:lpstr>Oswald</vt:lpstr>
      <vt:lpstr>Oberon template</vt:lpstr>
      <vt:lpstr>Quale formazione in nuovi contesti linguistici?</vt:lpstr>
      <vt:lpstr>Presentazione standard di PowerPoint</vt:lpstr>
      <vt:lpstr>Perché studiare arabo?</vt:lpstr>
      <vt:lpstr>Distribuzione geografica dell’arabo</vt:lpstr>
      <vt:lpstr>Diffusione della lingua araba nel mondo</vt:lpstr>
      <vt:lpstr>Da dove viene l’arabo?</vt:lpstr>
      <vt:lpstr>L’arabo, galassia linguistica</vt:lpstr>
      <vt:lpstr>Il Modern Standard Arabic (MSA)</vt:lpstr>
      <vt:lpstr>Serve studiare l’arabo?</vt:lpstr>
      <vt:lpstr>E il numero di studenti cresce…</vt:lpstr>
      <vt:lpstr>È difficile studiare l’arabo?</vt:lpstr>
      <vt:lpstr>E poi… già parlate arabo senza saperlo!</vt:lpstr>
      <vt:lpstr>Perché studiare arabo alla Cattolica?</vt:lpstr>
      <vt:lpstr>Un metodo di insegnamento moderno</vt:lpstr>
      <vt:lpstr>La didattica, un lavoro di gruppo</vt:lpstr>
      <vt:lpstr>Docenti straordinari</vt:lpstr>
      <vt:lpstr>Assistenza continuativa allo studio</vt:lpstr>
      <vt:lpstr>Non solo lezioni in classe…</vt:lpstr>
      <vt:lpstr>Il Festival  della lingua araba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58</cp:revision>
  <dcterms:modified xsi:type="dcterms:W3CDTF">2018-08-23T12:21:29Z</dcterms:modified>
</cp:coreProperties>
</file>