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docx" ContentType="application/vnd.openxmlformats-officedocument.wordprocessingml.document"/>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9"/>
  </p:notesMasterIdLst>
  <p:handoutMasterIdLst>
    <p:handoutMasterId r:id="rId30"/>
  </p:handoutMasterIdLst>
  <p:sldIdLst>
    <p:sldId id="286" r:id="rId2"/>
    <p:sldId id="287" r:id="rId3"/>
    <p:sldId id="260" r:id="rId4"/>
    <p:sldId id="297" r:id="rId5"/>
    <p:sldId id="259" r:id="rId6"/>
    <p:sldId id="293" r:id="rId7"/>
    <p:sldId id="262" r:id="rId8"/>
    <p:sldId id="272" r:id="rId9"/>
    <p:sldId id="294" r:id="rId10"/>
    <p:sldId id="304" r:id="rId11"/>
    <p:sldId id="292" r:id="rId12"/>
    <p:sldId id="311" r:id="rId13"/>
    <p:sldId id="295" r:id="rId14"/>
    <p:sldId id="298" r:id="rId15"/>
    <p:sldId id="263" r:id="rId16"/>
    <p:sldId id="264" r:id="rId17"/>
    <p:sldId id="299" r:id="rId18"/>
    <p:sldId id="302" r:id="rId19"/>
    <p:sldId id="310" r:id="rId20"/>
    <p:sldId id="305" r:id="rId21"/>
    <p:sldId id="306" r:id="rId22"/>
    <p:sldId id="303" r:id="rId23"/>
    <p:sldId id="307" r:id="rId24"/>
    <p:sldId id="309" r:id="rId25"/>
    <p:sldId id="308" r:id="rId26"/>
    <p:sldId id="279" r:id="rId27"/>
    <p:sldId id="313" r:id="rId28"/>
  </p:sldIdLst>
  <p:sldSz cx="9144000" cy="6858000" type="screen4x3"/>
  <p:notesSz cx="6858000" cy="9144000"/>
  <p:embeddedFontLst>
    <p:embeddedFont>
      <p:font typeface="Open Sans" panose="020B0604020202020204" charset="0"/>
      <p:regular r:id="rId31"/>
      <p:bold r:id="rId32"/>
      <p:italic r:id="rId33"/>
      <p:boldItalic r:id="rId34"/>
    </p:embeddedFont>
    <p:embeddedFont>
      <p:font typeface="Oswald"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loria Marchetti" initials="GM" lastIdx="0" clrIdx="0">
    <p:extLst>
      <p:ext uri="{19B8F6BF-5375-455C-9EA6-DF929625EA0E}">
        <p15:presenceInfo xmlns:p15="http://schemas.microsoft.com/office/powerpoint/2012/main" userId="607daf9ca40ba7e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80"/>
    <a:srgbClr val="212131"/>
    <a:srgbClr val="F62263"/>
    <a:srgbClr val="EC5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640DFA-2569-42E5-B38A-1A39FE260900}">
  <a:tblStyle styleId="{DC640DFA-2569-42E5-B38A-1A39FE260900}"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40" autoAdjust="0"/>
    <p:restoredTop sz="95274" autoAdjust="0"/>
  </p:normalViewPr>
  <p:slideViewPr>
    <p:cSldViewPr snapToGrid="0" showGuides="1">
      <p:cViewPr varScale="1">
        <p:scale>
          <a:sx n="82" d="100"/>
          <a:sy n="82" d="100"/>
        </p:scale>
        <p:origin x="1488"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238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5D31D4-1784-4418-B4D2-803133335A6E}"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it-IT"/>
        </a:p>
      </dgm:t>
    </dgm:pt>
    <dgm:pt modelId="{ED0702BB-8C8E-4235-8D0B-A6985F44CE24}">
      <dgm:prSet phldrT="[Testo]" custT="1"/>
      <dgm:spPr>
        <a:solidFill>
          <a:srgbClr val="007780"/>
        </a:solidFill>
        <a:ln>
          <a:solidFill>
            <a:srgbClr val="007780"/>
          </a:solidFill>
        </a:ln>
      </dgm:spPr>
      <dgm:t>
        <a:bodyPr/>
        <a:lstStyle/>
        <a:p>
          <a:r>
            <a:rPr lang="it-IT" sz="2400" dirty="0"/>
            <a:t>Finanziamento complessivo </a:t>
          </a:r>
        </a:p>
        <a:p>
          <a:r>
            <a:rPr lang="it-IT" sz="2400" dirty="0"/>
            <a:t>pari all’</a:t>
          </a:r>
          <a:r>
            <a:rPr lang="it-IT" sz="2400" b="1" dirty="0"/>
            <a:t>80% </a:t>
          </a:r>
          <a:r>
            <a:rPr lang="it-IT" sz="2400" dirty="0"/>
            <a:t>del programma di spesa</a:t>
          </a:r>
        </a:p>
      </dgm:t>
    </dgm:pt>
    <dgm:pt modelId="{A57DB507-96B7-41E9-A114-4583EDAA6EE8}" type="parTrans" cxnId="{13018FC2-33B3-4808-A134-7F1CF01F06C1}">
      <dgm:prSet/>
      <dgm:spPr/>
      <dgm:t>
        <a:bodyPr/>
        <a:lstStyle/>
        <a:p>
          <a:endParaRPr lang="it-IT"/>
        </a:p>
      </dgm:t>
    </dgm:pt>
    <dgm:pt modelId="{D804C886-5039-4889-9905-66FE61323EA1}" type="sibTrans" cxnId="{13018FC2-33B3-4808-A134-7F1CF01F06C1}">
      <dgm:prSet/>
      <dgm:spPr/>
      <dgm:t>
        <a:bodyPr/>
        <a:lstStyle/>
        <a:p>
          <a:endParaRPr lang="it-IT"/>
        </a:p>
      </dgm:t>
    </dgm:pt>
    <dgm:pt modelId="{0E137EB6-0E34-45CD-A3E3-F32299F5F438}">
      <dgm:prSet phldrT="[Testo]" custT="1"/>
      <dgm:spPr>
        <a:solidFill>
          <a:srgbClr val="007780"/>
        </a:solidFill>
      </dgm:spPr>
      <dgm:t>
        <a:bodyPr/>
        <a:lstStyle/>
        <a:p>
          <a:pPr marL="0" lvl="0" indent="0" algn="ctr" defTabSz="1066800">
            <a:lnSpc>
              <a:spcPct val="90000"/>
            </a:lnSpc>
            <a:spcBef>
              <a:spcPct val="0"/>
            </a:spcBef>
            <a:spcAft>
              <a:spcPct val="35000"/>
            </a:spcAft>
            <a:buNone/>
          </a:pPr>
          <a:r>
            <a:rPr lang="it-IT" sz="2000" b="1" kern="1200" dirty="0">
              <a:solidFill>
                <a:srgbClr val="FFFFFF"/>
              </a:solidFill>
              <a:latin typeface="Arial"/>
              <a:ea typeface="+mn-ea"/>
              <a:cs typeface="+mn-cs"/>
            </a:rPr>
            <a:t>Finanziamento agevolato </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pari al </a:t>
          </a:r>
          <a:r>
            <a:rPr lang="it-IT" sz="2000" b="1" kern="1200" dirty="0">
              <a:solidFill>
                <a:srgbClr val="FFFFFF"/>
              </a:solidFill>
              <a:latin typeface="Arial"/>
              <a:ea typeface="+mn-ea"/>
              <a:cs typeface="+mn-cs"/>
            </a:rPr>
            <a:t>70%</a:t>
          </a:r>
          <a:r>
            <a:rPr lang="it-IT" sz="2000" kern="1200" dirty="0">
              <a:solidFill>
                <a:srgbClr val="FFFFFF"/>
              </a:solidFill>
              <a:latin typeface="Arial"/>
              <a:ea typeface="+mn-ea"/>
              <a:cs typeface="+mn-cs"/>
            </a:rPr>
            <a:t> </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del finanziamento complessivo</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al tasso dello 0,5% annuo </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della durata massima di 15 </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con preammortamento di 4 anni</a:t>
          </a:r>
        </a:p>
      </dgm:t>
    </dgm:pt>
    <dgm:pt modelId="{9936F7D8-F26C-4093-8457-5FAE464B8E5A}" type="parTrans" cxnId="{FF411EC4-0F7C-4B8A-BB61-C6A8850C5E03}">
      <dgm:prSet/>
      <dgm:spPr/>
      <dgm:t>
        <a:bodyPr/>
        <a:lstStyle/>
        <a:p>
          <a:endParaRPr lang="it-IT"/>
        </a:p>
      </dgm:t>
    </dgm:pt>
    <dgm:pt modelId="{F933FF76-8578-469E-A478-229A0DBC458B}" type="sibTrans" cxnId="{FF411EC4-0F7C-4B8A-BB61-C6A8850C5E03}">
      <dgm:prSet/>
      <dgm:spPr/>
      <dgm:t>
        <a:bodyPr/>
        <a:lstStyle/>
        <a:p>
          <a:endParaRPr lang="it-IT"/>
        </a:p>
      </dgm:t>
    </dgm:pt>
    <dgm:pt modelId="{25CE6E45-A3A1-4D61-AA6C-E2A46A519CC9}">
      <dgm:prSet phldrT="[Testo]" custT="1"/>
      <dgm:spPr>
        <a:gradFill flip="none" rotWithShape="0">
          <a:gsLst>
            <a:gs pos="0">
              <a:srgbClr val="007780">
                <a:tint val="66000"/>
                <a:satMod val="160000"/>
              </a:srgbClr>
            </a:gs>
            <a:gs pos="50000">
              <a:srgbClr val="007780">
                <a:tint val="44500"/>
                <a:satMod val="160000"/>
              </a:srgbClr>
            </a:gs>
            <a:gs pos="100000">
              <a:srgbClr val="007780">
                <a:tint val="23500"/>
                <a:satMod val="160000"/>
              </a:srgbClr>
            </a:gs>
          </a:gsLst>
          <a:lin ang="13500000" scaled="1"/>
          <a:tileRect/>
        </a:gradFill>
      </dgm:spPr>
      <dgm:t>
        <a:bodyPr/>
        <a:lstStyle/>
        <a:p>
          <a:r>
            <a:rPr lang="it-IT" sz="2000" b="1" dirty="0"/>
            <a:t>Finanziamento bancario </a:t>
          </a:r>
        </a:p>
        <a:p>
          <a:r>
            <a:rPr lang="it-IT" sz="2000" dirty="0"/>
            <a:t>pari al </a:t>
          </a:r>
          <a:r>
            <a:rPr lang="it-IT" sz="2000" b="1" dirty="0"/>
            <a:t>30%</a:t>
          </a:r>
          <a:r>
            <a:rPr lang="it-IT" sz="2000" dirty="0"/>
            <a:t> del finanziamento complessivo </a:t>
          </a:r>
        </a:p>
        <a:p>
          <a:endParaRPr lang="it-IT" sz="2000" dirty="0"/>
        </a:p>
        <a:p>
          <a:endParaRPr lang="it-IT" sz="2000" dirty="0"/>
        </a:p>
      </dgm:t>
    </dgm:pt>
    <dgm:pt modelId="{A89384A5-1FFB-4092-A3E5-9E9432516DA9}" type="parTrans" cxnId="{C8E0F46B-BC46-4B56-A28C-8F28A2C28D4F}">
      <dgm:prSet/>
      <dgm:spPr/>
      <dgm:t>
        <a:bodyPr/>
        <a:lstStyle/>
        <a:p>
          <a:endParaRPr lang="it-IT"/>
        </a:p>
      </dgm:t>
    </dgm:pt>
    <dgm:pt modelId="{C9753482-2F30-4C8F-833C-A2138077FB14}" type="sibTrans" cxnId="{C8E0F46B-BC46-4B56-A28C-8F28A2C28D4F}">
      <dgm:prSet/>
      <dgm:spPr/>
      <dgm:t>
        <a:bodyPr/>
        <a:lstStyle/>
        <a:p>
          <a:endParaRPr lang="it-IT"/>
        </a:p>
      </dgm:t>
    </dgm:pt>
    <dgm:pt modelId="{D16AB471-2BF9-428E-A501-5D7FDD4B7722}">
      <dgm:prSet phldrT="[Testo]"/>
      <dgm:spPr>
        <a:solidFill>
          <a:srgbClr val="007780"/>
        </a:solidFill>
      </dgm:spPr>
      <dgm:t>
        <a:bodyPr/>
        <a:lstStyle/>
        <a:p>
          <a:r>
            <a:rPr lang="it-IT" b="1" dirty="0"/>
            <a:t>Contributo </a:t>
          </a:r>
        </a:p>
        <a:p>
          <a:r>
            <a:rPr lang="it-IT" b="1" dirty="0"/>
            <a:t>a fondo perduto</a:t>
          </a:r>
        </a:p>
        <a:p>
          <a:r>
            <a:rPr lang="it-IT" dirty="0"/>
            <a:t> pari al 5% delle spese solo per i programmi di investimento fino a 3 milioni di euro</a:t>
          </a:r>
        </a:p>
      </dgm:t>
    </dgm:pt>
    <dgm:pt modelId="{2379FC37-E74B-494F-9A9A-CB09C882D231}" type="parTrans" cxnId="{200FFCCF-A51B-4960-AFF6-FCCBE8625E63}">
      <dgm:prSet/>
      <dgm:spPr/>
      <dgm:t>
        <a:bodyPr/>
        <a:lstStyle/>
        <a:p>
          <a:endParaRPr lang="it-IT"/>
        </a:p>
      </dgm:t>
    </dgm:pt>
    <dgm:pt modelId="{EE74B223-D38D-474C-BBB8-8C9E2F37E109}" type="sibTrans" cxnId="{200FFCCF-A51B-4960-AFF6-FCCBE8625E63}">
      <dgm:prSet/>
      <dgm:spPr/>
      <dgm:t>
        <a:bodyPr/>
        <a:lstStyle/>
        <a:p>
          <a:endParaRPr lang="it-IT"/>
        </a:p>
      </dgm:t>
    </dgm:pt>
    <dgm:pt modelId="{E796B8D7-D834-47B5-9CB8-4E018DFB26E6}">
      <dgm:prSet phldrT="[Testo]"/>
      <dgm:spPr>
        <a:solidFill>
          <a:srgbClr val="007780"/>
        </a:solidFill>
      </dgm:spPr>
      <dgm:t>
        <a:bodyPr/>
        <a:lstStyle/>
        <a:p>
          <a:r>
            <a:rPr lang="it-IT" b="1" dirty="0"/>
            <a:t>56 % </a:t>
          </a:r>
        </a:p>
        <a:p>
          <a:r>
            <a:rPr lang="it-IT" b="1" dirty="0"/>
            <a:t>del programma di spesa </a:t>
          </a:r>
        </a:p>
      </dgm:t>
    </dgm:pt>
    <dgm:pt modelId="{4AFFD07B-1ADC-41FA-B598-379E4A3F2921}" type="sibTrans" cxnId="{F4C38D6D-F577-4ED2-A11E-C83E0960B485}">
      <dgm:prSet/>
      <dgm:spPr/>
      <dgm:t>
        <a:bodyPr/>
        <a:lstStyle/>
        <a:p>
          <a:endParaRPr lang="it-IT"/>
        </a:p>
      </dgm:t>
    </dgm:pt>
    <dgm:pt modelId="{93751377-419B-4BE0-91F8-A6232A9D97DC}" type="parTrans" cxnId="{F4C38D6D-F577-4ED2-A11E-C83E0960B485}">
      <dgm:prSet/>
      <dgm:spPr/>
      <dgm:t>
        <a:bodyPr/>
        <a:lstStyle/>
        <a:p>
          <a:endParaRPr lang="it-IT"/>
        </a:p>
      </dgm:t>
    </dgm:pt>
    <dgm:pt modelId="{75839356-BA9C-4714-A5E3-90523ED3AE44}">
      <dgm:prSet phldrT="[Testo]"/>
      <dgm:spPr>
        <a:solidFill>
          <a:srgbClr val="007780"/>
        </a:solidFill>
      </dgm:spPr>
      <dgm:t>
        <a:bodyPr/>
        <a:lstStyle/>
        <a:p>
          <a:r>
            <a:rPr lang="it-IT" b="1" dirty="0"/>
            <a:t>24% </a:t>
          </a:r>
        </a:p>
        <a:p>
          <a:r>
            <a:rPr lang="it-IT" b="1" dirty="0"/>
            <a:t>del programma di spesa</a:t>
          </a:r>
        </a:p>
      </dgm:t>
    </dgm:pt>
    <dgm:pt modelId="{5D62F962-1CCD-4CBE-BB90-D23B31891B4A}" type="sibTrans" cxnId="{A439DD5E-1D49-4E50-B06D-D6AB5EC08461}">
      <dgm:prSet/>
      <dgm:spPr/>
      <dgm:t>
        <a:bodyPr/>
        <a:lstStyle/>
        <a:p>
          <a:endParaRPr lang="it-IT"/>
        </a:p>
      </dgm:t>
    </dgm:pt>
    <dgm:pt modelId="{761F52A1-FCBA-45FF-A9CD-1FEBDFE43893}" type="parTrans" cxnId="{A439DD5E-1D49-4E50-B06D-D6AB5EC08461}">
      <dgm:prSet/>
      <dgm:spPr/>
      <dgm:t>
        <a:bodyPr/>
        <a:lstStyle/>
        <a:p>
          <a:endParaRPr lang="it-IT"/>
        </a:p>
      </dgm:t>
    </dgm:pt>
    <dgm:pt modelId="{8E1E882F-8FBF-4981-828C-6BCB43A44D89}" type="pres">
      <dgm:prSet presAssocID="{5D5D31D4-1784-4418-B4D2-803133335A6E}" presName="Name0" presStyleCnt="0">
        <dgm:presLayoutVars>
          <dgm:chPref val="1"/>
          <dgm:dir/>
          <dgm:animOne val="branch"/>
          <dgm:animLvl val="lvl"/>
          <dgm:resizeHandles/>
        </dgm:presLayoutVars>
      </dgm:prSet>
      <dgm:spPr/>
    </dgm:pt>
    <dgm:pt modelId="{8658E3C7-2DFC-4643-9416-F6E4EFB58F70}" type="pres">
      <dgm:prSet presAssocID="{ED0702BB-8C8E-4235-8D0B-A6985F44CE24}" presName="vertOne" presStyleCnt="0"/>
      <dgm:spPr/>
    </dgm:pt>
    <dgm:pt modelId="{E188BE20-58C9-4437-BC33-0AB65F4257BF}" type="pres">
      <dgm:prSet presAssocID="{ED0702BB-8C8E-4235-8D0B-A6985F44CE24}" presName="txOne" presStyleLbl="node0" presStyleIdx="0" presStyleCnt="2" custScaleX="94943" custScaleY="55757" custLinFactNeighborX="-2538">
        <dgm:presLayoutVars>
          <dgm:chPref val="3"/>
        </dgm:presLayoutVars>
      </dgm:prSet>
      <dgm:spPr/>
    </dgm:pt>
    <dgm:pt modelId="{3DC0DCAE-FB22-45E0-B450-82CCEACE3B92}" type="pres">
      <dgm:prSet presAssocID="{ED0702BB-8C8E-4235-8D0B-A6985F44CE24}" presName="parTransOne" presStyleCnt="0"/>
      <dgm:spPr/>
    </dgm:pt>
    <dgm:pt modelId="{EA625659-7C18-4341-B1D1-90E26B8CFAFA}" type="pres">
      <dgm:prSet presAssocID="{ED0702BB-8C8E-4235-8D0B-A6985F44CE24}" presName="horzOne" presStyleCnt="0"/>
      <dgm:spPr/>
    </dgm:pt>
    <dgm:pt modelId="{EDE2AA11-66CF-4A9F-8932-35AF83BB9BF5}" type="pres">
      <dgm:prSet presAssocID="{0E137EB6-0E34-45CD-A3E3-F32299F5F438}" presName="vertTwo" presStyleCnt="0"/>
      <dgm:spPr/>
    </dgm:pt>
    <dgm:pt modelId="{88A45004-9DD9-4A14-8E6D-7482FBF90C40}" type="pres">
      <dgm:prSet presAssocID="{0E137EB6-0E34-45CD-A3E3-F32299F5F438}" presName="txTwo" presStyleLbl="node2" presStyleIdx="0" presStyleCnt="2" custScaleX="92573" custScaleY="110600" custLinFactNeighborX="-12906" custLinFactNeighborY="-11808">
        <dgm:presLayoutVars>
          <dgm:chPref val="3"/>
        </dgm:presLayoutVars>
      </dgm:prSet>
      <dgm:spPr/>
    </dgm:pt>
    <dgm:pt modelId="{B1D151AB-694B-4127-B469-C2CD0DBDF964}" type="pres">
      <dgm:prSet presAssocID="{0E137EB6-0E34-45CD-A3E3-F32299F5F438}" presName="parTransTwo" presStyleCnt="0"/>
      <dgm:spPr/>
    </dgm:pt>
    <dgm:pt modelId="{374357F0-03E2-4B7F-9C51-B0439C430A66}" type="pres">
      <dgm:prSet presAssocID="{0E137EB6-0E34-45CD-A3E3-F32299F5F438}" presName="horzTwo" presStyleCnt="0"/>
      <dgm:spPr/>
    </dgm:pt>
    <dgm:pt modelId="{AAEFF3E2-62CD-4398-AAA0-B77DE457C045}" type="pres">
      <dgm:prSet presAssocID="{E796B8D7-D834-47B5-9CB8-4E018DFB26E6}" presName="vertThree" presStyleCnt="0"/>
      <dgm:spPr/>
    </dgm:pt>
    <dgm:pt modelId="{71F9DE9A-565B-4C8A-A2FD-09853A8A6B3C}" type="pres">
      <dgm:prSet presAssocID="{E796B8D7-D834-47B5-9CB8-4E018DFB26E6}" presName="txThree" presStyleLbl="node3" presStyleIdx="0" presStyleCnt="2" custScaleX="583034" custScaleY="39813" custLinFactNeighborX="63440" custLinFactNeighborY="-10887">
        <dgm:presLayoutVars>
          <dgm:chPref val="3"/>
        </dgm:presLayoutVars>
      </dgm:prSet>
      <dgm:spPr/>
    </dgm:pt>
    <dgm:pt modelId="{905A689F-ACA3-4C8D-A031-DB1CE55E457E}" type="pres">
      <dgm:prSet presAssocID="{E796B8D7-D834-47B5-9CB8-4E018DFB26E6}" presName="horzThree" presStyleCnt="0"/>
      <dgm:spPr/>
    </dgm:pt>
    <dgm:pt modelId="{BF796BA0-1CCF-4033-A3DF-0D28D995F60C}" type="pres">
      <dgm:prSet presAssocID="{4AFFD07B-1ADC-41FA-B598-379E4A3F2921}" presName="sibSpaceThree" presStyleCnt="0"/>
      <dgm:spPr/>
    </dgm:pt>
    <dgm:pt modelId="{C3AC1E90-ED32-4F0C-BA82-C1017AB39C61}" type="pres">
      <dgm:prSet presAssocID="{75839356-BA9C-4714-A5E3-90523ED3AE44}" presName="vertThree" presStyleCnt="0"/>
      <dgm:spPr/>
    </dgm:pt>
    <dgm:pt modelId="{E3C01DDD-69C5-4699-82AA-01EDFEA8A93F}" type="pres">
      <dgm:prSet presAssocID="{75839356-BA9C-4714-A5E3-90523ED3AE44}" presName="txThree" presStyleLbl="node3" presStyleIdx="1" presStyleCnt="2" custScaleX="170898" custScaleY="41208" custLinFactX="100000" custLinFactNeighborX="118859" custLinFactNeighborY="-12254">
        <dgm:presLayoutVars>
          <dgm:chPref val="3"/>
        </dgm:presLayoutVars>
      </dgm:prSet>
      <dgm:spPr/>
    </dgm:pt>
    <dgm:pt modelId="{79906ED7-F321-4E15-98AE-49F46DC0FB91}" type="pres">
      <dgm:prSet presAssocID="{75839356-BA9C-4714-A5E3-90523ED3AE44}" presName="horzThree" presStyleCnt="0"/>
      <dgm:spPr/>
    </dgm:pt>
    <dgm:pt modelId="{DF869B14-2363-4D25-89D2-150D6DA52F42}" type="pres">
      <dgm:prSet presAssocID="{F933FF76-8578-469E-A478-229A0DBC458B}" presName="sibSpaceTwo" presStyleCnt="0"/>
      <dgm:spPr/>
    </dgm:pt>
    <dgm:pt modelId="{EBAAD9F1-DFFD-4A4A-9160-7FCFFEB65297}" type="pres">
      <dgm:prSet presAssocID="{25CE6E45-A3A1-4D61-AA6C-E2A46A519CC9}" presName="vertTwo" presStyleCnt="0"/>
      <dgm:spPr/>
    </dgm:pt>
    <dgm:pt modelId="{F4C1344F-AE70-47AE-92AA-4696EE706A76}" type="pres">
      <dgm:prSet presAssocID="{25CE6E45-A3A1-4D61-AA6C-E2A46A519CC9}" presName="txTwo" presStyleLbl="node2" presStyleIdx="1" presStyleCnt="2" custScaleX="379490" custScaleY="109477" custLinFactNeighborX="-62540" custLinFactNeighborY="-2695">
        <dgm:presLayoutVars>
          <dgm:chPref val="3"/>
        </dgm:presLayoutVars>
      </dgm:prSet>
      <dgm:spPr/>
    </dgm:pt>
    <dgm:pt modelId="{9AD8BBD5-F3F9-4711-845F-F48827E9CE11}" type="pres">
      <dgm:prSet presAssocID="{25CE6E45-A3A1-4D61-AA6C-E2A46A519CC9}" presName="horzTwo" presStyleCnt="0"/>
      <dgm:spPr/>
    </dgm:pt>
    <dgm:pt modelId="{D6D69B2A-9F22-481B-9614-BE1074D6FE37}" type="pres">
      <dgm:prSet presAssocID="{D804C886-5039-4889-9905-66FE61323EA1}" presName="sibSpaceOne" presStyleCnt="0"/>
      <dgm:spPr/>
    </dgm:pt>
    <dgm:pt modelId="{969DA3D4-178F-4B77-82CB-68719AFEF619}" type="pres">
      <dgm:prSet presAssocID="{D16AB471-2BF9-428E-A501-5D7FDD4B7722}" presName="vertOne" presStyleCnt="0"/>
      <dgm:spPr/>
    </dgm:pt>
    <dgm:pt modelId="{898E1B0A-89C2-4006-BCCA-23C9A23AB544}" type="pres">
      <dgm:prSet presAssocID="{D16AB471-2BF9-428E-A501-5D7FDD4B7722}" presName="txOne" presStyleLbl="node0" presStyleIdx="1" presStyleCnt="2" custScaleX="232992" custScaleY="110300" custLinFactNeighborX="-29997" custLinFactNeighborY="63448">
        <dgm:presLayoutVars>
          <dgm:chPref val="3"/>
        </dgm:presLayoutVars>
      </dgm:prSet>
      <dgm:spPr/>
    </dgm:pt>
    <dgm:pt modelId="{038E8233-BD26-46B0-B34D-3A6A9D2246A2}" type="pres">
      <dgm:prSet presAssocID="{D16AB471-2BF9-428E-A501-5D7FDD4B7722}" presName="horzOne" presStyleCnt="0"/>
      <dgm:spPr/>
    </dgm:pt>
  </dgm:ptLst>
  <dgm:cxnLst>
    <dgm:cxn modelId="{3C2E0B1E-62BE-4196-BED8-861C0EC1A322}" type="presOf" srcId="{75839356-BA9C-4714-A5E3-90523ED3AE44}" destId="{E3C01DDD-69C5-4699-82AA-01EDFEA8A93F}" srcOrd="0" destOrd="0" presId="urn:microsoft.com/office/officeart/2005/8/layout/hierarchy4"/>
    <dgm:cxn modelId="{FE4F4626-7D00-44BC-AB1B-0AB70CD027F5}" type="presOf" srcId="{ED0702BB-8C8E-4235-8D0B-A6985F44CE24}" destId="{E188BE20-58C9-4437-BC33-0AB65F4257BF}" srcOrd="0" destOrd="0" presId="urn:microsoft.com/office/officeart/2005/8/layout/hierarchy4"/>
    <dgm:cxn modelId="{0146762A-7760-45CA-A8BF-F601503D6163}" type="presOf" srcId="{5D5D31D4-1784-4418-B4D2-803133335A6E}" destId="{8E1E882F-8FBF-4981-828C-6BCB43A44D89}" srcOrd="0" destOrd="0" presId="urn:microsoft.com/office/officeart/2005/8/layout/hierarchy4"/>
    <dgm:cxn modelId="{A439DD5E-1D49-4E50-B06D-D6AB5EC08461}" srcId="{0E137EB6-0E34-45CD-A3E3-F32299F5F438}" destId="{75839356-BA9C-4714-A5E3-90523ED3AE44}" srcOrd="1" destOrd="0" parTransId="{761F52A1-FCBA-45FF-A9CD-1FEBDFE43893}" sibTransId="{5D62F962-1CCD-4CBE-BB90-D23B31891B4A}"/>
    <dgm:cxn modelId="{C0AE4769-247C-45DE-BA2A-67A4DADED5C4}" type="presOf" srcId="{25CE6E45-A3A1-4D61-AA6C-E2A46A519CC9}" destId="{F4C1344F-AE70-47AE-92AA-4696EE706A76}" srcOrd="0" destOrd="0" presId="urn:microsoft.com/office/officeart/2005/8/layout/hierarchy4"/>
    <dgm:cxn modelId="{C8E0F46B-BC46-4B56-A28C-8F28A2C28D4F}" srcId="{ED0702BB-8C8E-4235-8D0B-A6985F44CE24}" destId="{25CE6E45-A3A1-4D61-AA6C-E2A46A519CC9}" srcOrd="1" destOrd="0" parTransId="{A89384A5-1FFB-4092-A3E5-9E9432516DA9}" sibTransId="{C9753482-2F30-4C8F-833C-A2138077FB14}"/>
    <dgm:cxn modelId="{F4C38D6D-F577-4ED2-A11E-C83E0960B485}" srcId="{0E137EB6-0E34-45CD-A3E3-F32299F5F438}" destId="{E796B8D7-D834-47B5-9CB8-4E018DFB26E6}" srcOrd="0" destOrd="0" parTransId="{93751377-419B-4BE0-91F8-A6232A9D97DC}" sibTransId="{4AFFD07B-1ADC-41FA-B598-379E4A3F2921}"/>
    <dgm:cxn modelId="{1572D54F-72A4-4458-B4BF-CD51FA488262}" type="presOf" srcId="{0E137EB6-0E34-45CD-A3E3-F32299F5F438}" destId="{88A45004-9DD9-4A14-8E6D-7482FBF90C40}" srcOrd="0" destOrd="0" presId="urn:microsoft.com/office/officeart/2005/8/layout/hierarchy4"/>
    <dgm:cxn modelId="{13018FC2-33B3-4808-A134-7F1CF01F06C1}" srcId="{5D5D31D4-1784-4418-B4D2-803133335A6E}" destId="{ED0702BB-8C8E-4235-8D0B-A6985F44CE24}" srcOrd="0" destOrd="0" parTransId="{A57DB507-96B7-41E9-A114-4583EDAA6EE8}" sibTransId="{D804C886-5039-4889-9905-66FE61323EA1}"/>
    <dgm:cxn modelId="{FF411EC4-0F7C-4B8A-BB61-C6A8850C5E03}" srcId="{ED0702BB-8C8E-4235-8D0B-A6985F44CE24}" destId="{0E137EB6-0E34-45CD-A3E3-F32299F5F438}" srcOrd="0" destOrd="0" parTransId="{9936F7D8-F26C-4093-8457-5FAE464B8E5A}" sibTransId="{F933FF76-8578-469E-A478-229A0DBC458B}"/>
    <dgm:cxn modelId="{B752E9C4-72F8-4392-BBA0-3B5CCFBD118D}" type="presOf" srcId="{D16AB471-2BF9-428E-A501-5D7FDD4B7722}" destId="{898E1B0A-89C2-4006-BCCA-23C9A23AB544}" srcOrd="0" destOrd="0" presId="urn:microsoft.com/office/officeart/2005/8/layout/hierarchy4"/>
    <dgm:cxn modelId="{200FFCCF-A51B-4960-AFF6-FCCBE8625E63}" srcId="{5D5D31D4-1784-4418-B4D2-803133335A6E}" destId="{D16AB471-2BF9-428E-A501-5D7FDD4B7722}" srcOrd="1" destOrd="0" parTransId="{2379FC37-E74B-494F-9A9A-CB09C882D231}" sibTransId="{EE74B223-D38D-474C-BBB8-8C9E2F37E109}"/>
    <dgm:cxn modelId="{CDAFFAD3-75A6-4796-9D6E-26ED43A332D9}" type="presOf" srcId="{E796B8D7-D834-47B5-9CB8-4E018DFB26E6}" destId="{71F9DE9A-565B-4C8A-A2FD-09853A8A6B3C}" srcOrd="0" destOrd="0" presId="urn:microsoft.com/office/officeart/2005/8/layout/hierarchy4"/>
    <dgm:cxn modelId="{873B7D20-865F-4D71-94D2-E62B7C91A3F5}" type="presParOf" srcId="{8E1E882F-8FBF-4981-828C-6BCB43A44D89}" destId="{8658E3C7-2DFC-4643-9416-F6E4EFB58F70}" srcOrd="0" destOrd="0" presId="urn:microsoft.com/office/officeart/2005/8/layout/hierarchy4"/>
    <dgm:cxn modelId="{55B294D2-9BD9-48AD-BCB6-22A93DE7AB9D}" type="presParOf" srcId="{8658E3C7-2DFC-4643-9416-F6E4EFB58F70}" destId="{E188BE20-58C9-4437-BC33-0AB65F4257BF}" srcOrd="0" destOrd="0" presId="urn:microsoft.com/office/officeart/2005/8/layout/hierarchy4"/>
    <dgm:cxn modelId="{EEDD6BA6-505C-4AF8-B39E-167674E3CAF4}" type="presParOf" srcId="{8658E3C7-2DFC-4643-9416-F6E4EFB58F70}" destId="{3DC0DCAE-FB22-45E0-B450-82CCEACE3B92}" srcOrd="1" destOrd="0" presId="urn:microsoft.com/office/officeart/2005/8/layout/hierarchy4"/>
    <dgm:cxn modelId="{95DA9059-AAF2-449F-A05E-44F2B4F2D089}" type="presParOf" srcId="{8658E3C7-2DFC-4643-9416-F6E4EFB58F70}" destId="{EA625659-7C18-4341-B1D1-90E26B8CFAFA}" srcOrd="2" destOrd="0" presId="urn:microsoft.com/office/officeart/2005/8/layout/hierarchy4"/>
    <dgm:cxn modelId="{DBED8ED7-FB30-4496-8AAB-DB706452AFB0}" type="presParOf" srcId="{EA625659-7C18-4341-B1D1-90E26B8CFAFA}" destId="{EDE2AA11-66CF-4A9F-8932-35AF83BB9BF5}" srcOrd="0" destOrd="0" presId="urn:microsoft.com/office/officeart/2005/8/layout/hierarchy4"/>
    <dgm:cxn modelId="{0BD1C087-0C7D-441E-A526-D0D5EFF9AC22}" type="presParOf" srcId="{EDE2AA11-66CF-4A9F-8932-35AF83BB9BF5}" destId="{88A45004-9DD9-4A14-8E6D-7482FBF90C40}" srcOrd="0" destOrd="0" presId="urn:microsoft.com/office/officeart/2005/8/layout/hierarchy4"/>
    <dgm:cxn modelId="{2B142872-0793-48C9-8022-BE2BCC5B9B1C}" type="presParOf" srcId="{EDE2AA11-66CF-4A9F-8932-35AF83BB9BF5}" destId="{B1D151AB-694B-4127-B469-C2CD0DBDF964}" srcOrd="1" destOrd="0" presId="urn:microsoft.com/office/officeart/2005/8/layout/hierarchy4"/>
    <dgm:cxn modelId="{F797E256-FC01-46BE-9610-DD363DE3AD9D}" type="presParOf" srcId="{EDE2AA11-66CF-4A9F-8932-35AF83BB9BF5}" destId="{374357F0-03E2-4B7F-9C51-B0439C430A66}" srcOrd="2" destOrd="0" presId="urn:microsoft.com/office/officeart/2005/8/layout/hierarchy4"/>
    <dgm:cxn modelId="{BA351155-491D-4AD1-8E02-020D1C6ED637}" type="presParOf" srcId="{374357F0-03E2-4B7F-9C51-B0439C430A66}" destId="{AAEFF3E2-62CD-4398-AAA0-B77DE457C045}" srcOrd="0" destOrd="0" presId="urn:microsoft.com/office/officeart/2005/8/layout/hierarchy4"/>
    <dgm:cxn modelId="{E7987B12-2CDC-4C4B-80AD-CB769DE9706B}" type="presParOf" srcId="{AAEFF3E2-62CD-4398-AAA0-B77DE457C045}" destId="{71F9DE9A-565B-4C8A-A2FD-09853A8A6B3C}" srcOrd="0" destOrd="0" presId="urn:microsoft.com/office/officeart/2005/8/layout/hierarchy4"/>
    <dgm:cxn modelId="{E77F7354-02E8-420A-9B68-DCB19BFC40D3}" type="presParOf" srcId="{AAEFF3E2-62CD-4398-AAA0-B77DE457C045}" destId="{905A689F-ACA3-4C8D-A031-DB1CE55E457E}" srcOrd="1" destOrd="0" presId="urn:microsoft.com/office/officeart/2005/8/layout/hierarchy4"/>
    <dgm:cxn modelId="{65568B58-EDF1-4FAB-839E-B70112133F94}" type="presParOf" srcId="{374357F0-03E2-4B7F-9C51-B0439C430A66}" destId="{BF796BA0-1CCF-4033-A3DF-0D28D995F60C}" srcOrd="1" destOrd="0" presId="urn:microsoft.com/office/officeart/2005/8/layout/hierarchy4"/>
    <dgm:cxn modelId="{FDBBD31C-22CE-45DA-88AD-0F4A05A76B39}" type="presParOf" srcId="{374357F0-03E2-4B7F-9C51-B0439C430A66}" destId="{C3AC1E90-ED32-4F0C-BA82-C1017AB39C61}" srcOrd="2" destOrd="0" presId="urn:microsoft.com/office/officeart/2005/8/layout/hierarchy4"/>
    <dgm:cxn modelId="{3990BF59-490D-4F88-87ED-097C026CF930}" type="presParOf" srcId="{C3AC1E90-ED32-4F0C-BA82-C1017AB39C61}" destId="{E3C01DDD-69C5-4699-82AA-01EDFEA8A93F}" srcOrd="0" destOrd="0" presId="urn:microsoft.com/office/officeart/2005/8/layout/hierarchy4"/>
    <dgm:cxn modelId="{7C8DAC65-D8B0-47A9-84E6-FD6C241F6645}" type="presParOf" srcId="{C3AC1E90-ED32-4F0C-BA82-C1017AB39C61}" destId="{79906ED7-F321-4E15-98AE-49F46DC0FB91}" srcOrd="1" destOrd="0" presId="urn:microsoft.com/office/officeart/2005/8/layout/hierarchy4"/>
    <dgm:cxn modelId="{A0D2D859-F9FC-4049-AA5F-BB20BED94DE6}" type="presParOf" srcId="{EA625659-7C18-4341-B1D1-90E26B8CFAFA}" destId="{DF869B14-2363-4D25-89D2-150D6DA52F42}" srcOrd="1" destOrd="0" presId="urn:microsoft.com/office/officeart/2005/8/layout/hierarchy4"/>
    <dgm:cxn modelId="{088D44BE-C034-46BD-BA2B-5537CC263FBB}" type="presParOf" srcId="{EA625659-7C18-4341-B1D1-90E26B8CFAFA}" destId="{EBAAD9F1-DFFD-4A4A-9160-7FCFFEB65297}" srcOrd="2" destOrd="0" presId="urn:microsoft.com/office/officeart/2005/8/layout/hierarchy4"/>
    <dgm:cxn modelId="{0AD7A739-DF9E-425C-AE6B-059641D8C88B}" type="presParOf" srcId="{EBAAD9F1-DFFD-4A4A-9160-7FCFFEB65297}" destId="{F4C1344F-AE70-47AE-92AA-4696EE706A76}" srcOrd="0" destOrd="0" presId="urn:microsoft.com/office/officeart/2005/8/layout/hierarchy4"/>
    <dgm:cxn modelId="{DA9A9DB7-4BBB-4400-8622-0D5CB2B5B70E}" type="presParOf" srcId="{EBAAD9F1-DFFD-4A4A-9160-7FCFFEB65297}" destId="{9AD8BBD5-F3F9-4711-845F-F48827E9CE11}" srcOrd="1" destOrd="0" presId="urn:microsoft.com/office/officeart/2005/8/layout/hierarchy4"/>
    <dgm:cxn modelId="{8B35ED55-BBDD-46EA-911F-4E5012237E00}" type="presParOf" srcId="{8E1E882F-8FBF-4981-828C-6BCB43A44D89}" destId="{D6D69B2A-9F22-481B-9614-BE1074D6FE37}" srcOrd="1" destOrd="0" presId="urn:microsoft.com/office/officeart/2005/8/layout/hierarchy4"/>
    <dgm:cxn modelId="{C1F596CF-5EB7-4344-AA05-D86D6FDC5B4B}" type="presParOf" srcId="{8E1E882F-8FBF-4981-828C-6BCB43A44D89}" destId="{969DA3D4-178F-4B77-82CB-68719AFEF619}" srcOrd="2" destOrd="0" presId="urn:microsoft.com/office/officeart/2005/8/layout/hierarchy4"/>
    <dgm:cxn modelId="{D56AEB1D-AB31-416B-B81E-475EA390EBC6}" type="presParOf" srcId="{969DA3D4-178F-4B77-82CB-68719AFEF619}" destId="{898E1B0A-89C2-4006-BCCA-23C9A23AB544}" srcOrd="0" destOrd="0" presId="urn:microsoft.com/office/officeart/2005/8/layout/hierarchy4"/>
    <dgm:cxn modelId="{0849C86F-B174-41CD-9533-5174663A93F0}" type="presParOf" srcId="{969DA3D4-178F-4B77-82CB-68719AFEF619}" destId="{038E8233-BD26-46B0-B34D-3A6A9D2246A2}" srcOrd="1" destOrd="0" presId="urn:microsoft.com/office/officeart/2005/8/layout/hierarchy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88BE20-58C9-4437-BC33-0AB65F4257BF}">
      <dsp:nvSpPr>
        <dsp:cNvPr id="0" name=""/>
        <dsp:cNvSpPr/>
      </dsp:nvSpPr>
      <dsp:spPr>
        <a:xfrm>
          <a:off x="0" y="106"/>
          <a:ext cx="6088154" cy="1102787"/>
        </a:xfrm>
        <a:prstGeom prst="roundRect">
          <a:avLst>
            <a:gd name="adj" fmla="val 10000"/>
          </a:avLst>
        </a:prstGeom>
        <a:solidFill>
          <a:srgbClr val="007780"/>
        </a:solidFill>
        <a:ln w="25400" cap="flat" cmpd="sng" algn="ctr">
          <a:solidFill>
            <a:srgbClr val="00778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Finanziamento complessivo </a:t>
          </a:r>
        </a:p>
        <a:p>
          <a:pPr marL="0" lvl="0" indent="0" algn="ctr" defTabSz="1066800">
            <a:lnSpc>
              <a:spcPct val="90000"/>
            </a:lnSpc>
            <a:spcBef>
              <a:spcPct val="0"/>
            </a:spcBef>
            <a:spcAft>
              <a:spcPct val="35000"/>
            </a:spcAft>
            <a:buNone/>
          </a:pPr>
          <a:r>
            <a:rPr lang="it-IT" sz="2400" kern="1200" dirty="0"/>
            <a:t>pari all’</a:t>
          </a:r>
          <a:r>
            <a:rPr lang="it-IT" sz="2400" b="1" kern="1200" dirty="0"/>
            <a:t>80% </a:t>
          </a:r>
          <a:r>
            <a:rPr lang="it-IT" sz="2400" kern="1200" dirty="0"/>
            <a:t>del programma di spesa</a:t>
          </a:r>
        </a:p>
      </dsp:txBody>
      <dsp:txXfrm>
        <a:off x="32300" y="32406"/>
        <a:ext cx="6023554" cy="1038187"/>
      </dsp:txXfrm>
    </dsp:sp>
    <dsp:sp modelId="{88A45004-9DD9-4A14-8E6D-7482FBF90C40}">
      <dsp:nvSpPr>
        <dsp:cNvPr id="0" name=""/>
        <dsp:cNvSpPr/>
      </dsp:nvSpPr>
      <dsp:spPr>
        <a:xfrm>
          <a:off x="0" y="1272747"/>
          <a:ext cx="3919315" cy="2187498"/>
        </a:xfrm>
        <a:prstGeom prst="roundRect">
          <a:avLst>
            <a:gd name="adj" fmla="val 10000"/>
          </a:avLst>
        </a:prstGeom>
        <a:solidFill>
          <a:srgbClr val="0077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066800">
            <a:lnSpc>
              <a:spcPct val="90000"/>
            </a:lnSpc>
            <a:spcBef>
              <a:spcPct val="0"/>
            </a:spcBef>
            <a:spcAft>
              <a:spcPct val="35000"/>
            </a:spcAft>
            <a:buNone/>
          </a:pPr>
          <a:r>
            <a:rPr lang="it-IT" sz="2000" b="1" kern="1200" dirty="0">
              <a:solidFill>
                <a:srgbClr val="FFFFFF"/>
              </a:solidFill>
              <a:latin typeface="Arial"/>
              <a:ea typeface="+mn-ea"/>
              <a:cs typeface="+mn-cs"/>
            </a:rPr>
            <a:t>Finanziamento agevolato </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pari al </a:t>
          </a:r>
          <a:r>
            <a:rPr lang="it-IT" sz="2000" b="1" kern="1200" dirty="0">
              <a:solidFill>
                <a:srgbClr val="FFFFFF"/>
              </a:solidFill>
              <a:latin typeface="Arial"/>
              <a:ea typeface="+mn-ea"/>
              <a:cs typeface="+mn-cs"/>
            </a:rPr>
            <a:t>70%</a:t>
          </a:r>
          <a:r>
            <a:rPr lang="it-IT" sz="2000" kern="1200" dirty="0">
              <a:solidFill>
                <a:srgbClr val="FFFFFF"/>
              </a:solidFill>
              <a:latin typeface="Arial"/>
              <a:ea typeface="+mn-ea"/>
              <a:cs typeface="+mn-cs"/>
            </a:rPr>
            <a:t> </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del finanziamento complessivo</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al tasso dello 0,5% annuo </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della durata massima di 15 </a:t>
          </a:r>
        </a:p>
        <a:p>
          <a:pPr marL="0" lvl="0" indent="0" algn="ctr" defTabSz="1066800">
            <a:lnSpc>
              <a:spcPct val="90000"/>
            </a:lnSpc>
            <a:spcBef>
              <a:spcPct val="0"/>
            </a:spcBef>
            <a:spcAft>
              <a:spcPct val="35000"/>
            </a:spcAft>
            <a:buNone/>
          </a:pPr>
          <a:r>
            <a:rPr lang="it-IT" sz="2000" kern="1200" dirty="0">
              <a:solidFill>
                <a:srgbClr val="FFFFFF"/>
              </a:solidFill>
              <a:latin typeface="Arial"/>
              <a:ea typeface="+mn-ea"/>
              <a:cs typeface="+mn-cs"/>
            </a:rPr>
            <a:t>con preammortamento di 4 anni</a:t>
          </a:r>
        </a:p>
      </dsp:txBody>
      <dsp:txXfrm>
        <a:off x="64070" y="1336817"/>
        <a:ext cx="3791175" cy="2059358"/>
      </dsp:txXfrm>
    </dsp:sp>
    <dsp:sp modelId="{71F9DE9A-565B-4C8A-A2FD-09853A8A6B3C}">
      <dsp:nvSpPr>
        <dsp:cNvPr id="0" name=""/>
        <dsp:cNvSpPr/>
      </dsp:nvSpPr>
      <dsp:spPr>
        <a:xfrm>
          <a:off x="359902" y="3460254"/>
          <a:ext cx="3255929" cy="787439"/>
        </a:xfrm>
        <a:prstGeom prst="roundRect">
          <a:avLst>
            <a:gd name="adj" fmla="val 10000"/>
          </a:avLst>
        </a:prstGeom>
        <a:solidFill>
          <a:srgbClr val="0077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b="1" kern="1200" dirty="0"/>
            <a:t>56 % </a:t>
          </a:r>
        </a:p>
        <a:p>
          <a:pPr marL="0" lvl="0" indent="0" algn="ctr" defTabSz="488950">
            <a:lnSpc>
              <a:spcPct val="90000"/>
            </a:lnSpc>
            <a:spcBef>
              <a:spcPct val="0"/>
            </a:spcBef>
            <a:spcAft>
              <a:spcPct val="35000"/>
            </a:spcAft>
            <a:buNone/>
          </a:pPr>
          <a:r>
            <a:rPr lang="it-IT" sz="1100" b="1" kern="1200" dirty="0"/>
            <a:t>del programma di spesa </a:t>
          </a:r>
        </a:p>
      </dsp:txBody>
      <dsp:txXfrm>
        <a:off x="382965" y="3483317"/>
        <a:ext cx="3209803" cy="741313"/>
      </dsp:txXfrm>
    </dsp:sp>
    <dsp:sp modelId="{E3C01DDD-69C5-4699-82AA-01EDFEA8A93F}">
      <dsp:nvSpPr>
        <dsp:cNvPr id="0" name=""/>
        <dsp:cNvSpPr/>
      </dsp:nvSpPr>
      <dsp:spPr>
        <a:xfrm>
          <a:off x="4507217" y="3433217"/>
          <a:ext cx="954372" cy="815030"/>
        </a:xfrm>
        <a:prstGeom prst="roundRect">
          <a:avLst>
            <a:gd name="adj" fmla="val 10000"/>
          </a:avLst>
        </a:prstGeom>
        <a:solidFill>
          <a:srgbClr val="0077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b="1" kern="1200" dirty="0"/>
            <a:t>24% </a:t>
          </a:r>
        </a:p>
        <a:p>
          <a:pPr marL="0" lvl="0" indent="0" algn="ctr" defTabSz="488950">
            <a:lnSpc>
              <a:spcPct val="90000"/>
            </a:lnSpc>
            <a:spcBef>
              <a:spcPct val="0"/>
            </a:spcBef>
            <a:spcAft>
              <a:spcPct val="35000"/>
            </a:spcAft>
            <a:buNone/>
          </a:pPr>
          <a:r>
            <a:rPr lang="it-IT" sz="1100" b="1" kern="1200" dirty="0"/>
            <a:t>del programma di spesa</a:t>
          </a:r>
        </a:p>
      </dsp:txBody>
      <dsp:txXfrm>
        <a:off x="4531088" y="3457088"/>
        <a:ext cx="906630" cy="767288"/>
      </dsp:txXfrm>
    </dsp:sp>
    <dsp:sp modelId="{F4C1344F-AE70-47AE-92AA-4696EE706A76}">
      <dsp:nvSpPr>
        <dsp:cNvPr id="0" name=""/>
        <dsp:cNvSpPr/>
      </dsp:nvSpPr>
      <dsp:spPr>
        <a:xfrm>
          <a:off x="3937038" y="1242186"/>
          <a:ext cx="2119246" cy="2165286"/>
        </a:xfrm>
        <a:prstGeom prst="roundRect">
          <a:avLst>
            <a:gd name="adj" fmla="val 10000"/>
          </a:avLst>
        </a:prstGeom>
        <a:gradFill flip="none" rotWithShape="0">
          <a:gsLst>
            <a:gs pos="0">
              <a:srgbClr val="007780">
                <a:tint val="66000"/>
                <a:satMod val="160000"/>
              </a:srgbClr>
            </a:gs>
            <a:gs pos="50000">
              <a:srgbClr val="007780">
                <a:tint val="44500"/>
                <a:satMod val="160000"/>
              </a:srgbClr>
            </a:gs>
            <a:gs pos="100000">
              <a:srgbClr val="007780">
                <a:tint val="23500"/>
                <a:satMod val="160000"/>
              </a:srgbClr>
            </a:gs>
          </a:gsLst>
          <a:lin ang="135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Finanziamento bancario </a:t>
          </a:r>
        </a:p>
        <a:p>
          <a:pPr marL="0" lvl="0" indent="0" algn="ctr" defTabSz="889000">
            <a:lnSpc>
              <a:spcPct val="90000"/>
            </a:lnSpc>
            <a:spcBef>
              <a:spcPct val="0"/>
            </a:spcBef>
            <a:spcAft>
              <a:spcPct val="35000"/>
            </a:spcAft>
            <a:buNone/>
          </a:pPr>
          <a:r>
            <a:rPr lang="it-IT" sz="2000" kern="1200" dirty="0"/>
            <a:t>pari al </a:t>
          </a:r>
          <a:r>
            <a:rPr lang="it-IT" sz="2000" b="1" kern="1200" dirty="0"/>
            <a:t>30%</a:t>
          </a:r>
          <a:r>
            <a:rPr lang="it-IT" sz="2000" kern="1200" dirty="0"/>
            <a:t> del finanziamento complessivo </a:t>
          </a:r>
        </a:p>
        <a:p>
          <a:pPr marL="0" lvl="0" indent="0" algn="ctr" defTabSz="889000">
            <a:lnSpc>
              <a:spcPct val="90000"/>
            </a:lnSpc>
            <a:spcBef>
              <a:spcPct val="0"/>
            </a:spcBef>
            <a:spcAft>
              <a:spcPct val="35000"/>
            </a:spcAft>
            <a:buNone/>
          </a:pPr>
          <a:endParaRPr lang="it-IT" sz="2000" kern="1200" dirty="0"/>
        </a:p>
        <a:p>
          <a:pPr marL="0" lvl="0" indent="0" algn="ctr" defTabSz="889000">
            <a:lnSpc>
              <a:spcPct val="90000"/>
            </a:lnSpc>
            <a:spcBef>
              <a:spcPct val="0"/>
            </a:spcBef>
            <a:spcAft>
              <a:spcPct val="35000"/>
            </a:spcAft>
            <a:buNone/>
          </a:pPr>
          <a:endParaRPr lang="it-IT" sz="2000" kern="1200" dirty="0"/>
        </a:p>
      </dsp:txBody>
      <dsp:txXfrm>
        <a:off x="3999109" y="1304257"/>
        <a:ext cx="1995104" cy="2041144"/>
      </dsp:txXfrm>
    </dsp:sp>
    <dsp:sp modelId="{898E1B0A-89C2-4006-BCCA-23C9A23AB544}">
      <dsp:nvSpPr>
        <dsp:cNvPr id="0" name=""/>
        <dsp:cNvSpPr/>
      </dsp:nvSpPr>
      <dsp:spPr>
        <a:xfrm>
          <a:off x="6331602" y="1255010"/>
          <a:ext cx="1303679" cy="2181564"/>
        </a:xfrm>
        <a:prstGeom prst="roundRect">
          <a:avLst>
            <a:gd name="adj" fmla="val 10000"/>
          </a:avLst>
        </a:prstGeom>
        <a:solidFill>
          <a:srgbClr val="0077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b="1" kern="1200" dirty="0"/>
            <a:t>Contributo </a:t>
          </a:r>
        </a:p>
        <a:p>
          <a:pPr marL="0" lvl="0" indent="0" algn="ctr" defTabSz="622300">
            <a:lnSpc>
              <a:spcPct val="90000"/>
            </a:lnSpc>
            <a:spcBef>
              <a:spcPct val="0"/>
            </a:spcBef>
            <a:spcAft>
              <a:spcPct val="35000"/>
            </a:spcAft>
            <a:buNone/>
          </a:pPr>
          <a:r>
            <a:rPr lang="it-IT" sz="1400" b="1" kern="1200" dirty="0"/>
            <a:t>a fondo perduto</a:t>
          </a:r>
        </a:p>
        <a:p>
          <a:pPr marL="0" lvl="0" indent="0" algn="ctr" defTabSz="622300">
            <a:lnSpc>
              <a:spcPct val="90000"/>
            </a:lnSpc>
            <a:spcBef>
              <a:spcPct val="0"/>
            </a:spcBef>
            <a:spcAft>
              <a:spcPct val="35000"/>
            </a:spcAft>
            <a:buNone/>
          </a:pPr>
          <a:r>
            <a:rPr lang="it-IT" sz="1400" kern="1200" dirty="0"/>
            <a:t> pari al 5% delle spese solo per i programmi di investimento fino a 3 milioni di euro</a:t>
          </a:r>
        </a:p>
      </dsp:txBody>
      <dsp:txXfrm>
        <a:off x="6369785" y="1293193"/>
        <a:ext cx="1227313" cy="210519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E712EF3A-FD6E-4F42-BFFE-BC56EC5E41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31FC1DBB-030F-4C1A-8D3C-75016D7495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3E46D6-E64B-4C26-985B-2B56E1ECD71B}" type="datetimeFigureOut">
              <a:rPr lang="it-IT" smtClean="0"/>
              <a:t>17/08/2018</a:t>
            </a:fld>
            <a:endParaRPr lang="it-IT"/>
          </a:p>
        </p:txBody>
      </p:sp>
      <p:sp>
        <p:nvSpPr>
          <p:cNvPr id="4" name="Segnaposto piè di pagina 3">
            <a:extLst>
              <a:ext uri="{FF2B5EF4-FFF2-40B4-BE49-F238E27FC236}">
                <a16:creationId xmlns:a16="http://schemas.microsoft.com/office/drawing/2014/main" id="{24D4D000-799B-49E2-B6CF-6BAEB34E6E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F3C43586-00E4-4CB8-9145-2E38AD2654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F1BCBC-613E-405B-865A-C35030756C29}" type="slidenum">
              <a:rPr lang="it-IT" smtClean="0"/>
              <a:t>‹N›</a:t>
            </a:fld>
            <a:endParaRPr lang="it-IT"/>
          </a:p>
        </p:txBody>
      </p:sp>
    </p:spTree>
    <p:extLst>
      <p:ext uri="{BB962C8B-B14F-4D97-AF65-F5344CB8AC3E}">
        <p14:creationId xmlns:p14="http://schemas.microsoft.com/office/powerpoint/2010/main" val="3339759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dirty="0"/>
          </a:p>
        </p:txBody>
      </p:sp>
      <p:sp>
        <p:nvSpPr>
          <p:cNvPr id="2" name="Segnaposto piè di pagina 1">
            <a:extLst>
              <a:ext uri="{FF2B5EF4-FFF2-40B4-BE49-F238E27FC236}">
                <a16:creationId xmlns:a16="http://schemas.microsoft.com/office/drawing/2014/main" id="{F34B1EA3-057E-46E1-BCAF-F8E33AF1F21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Tree>
    <p:extLst>
      <p:ext uri="{BB962C8B-B14F-4D97-AF65-F5344CB8AC3E}">
        <p14:creationId xmlns:p14="http://schemas.microsoft.com/office/powerpoint/2010/main" val="1468600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 name="Shape 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526693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4048784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250607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81657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42611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111480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536357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99141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158170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573352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4004329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234527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0558000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020518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107243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586967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346593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157805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95763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97447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884058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997121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74852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6" name="Shape 2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830675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429894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userDrawn="1">
  <p:cSld name="TITL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776975" y="665975"/>
            <a:ext cx="6255300" cy="5407200"/>
          </a:xfrm>
          <a:prstGeom prst="rect">
            <a:avLst/>
          </a:prstGeom>
        </p:spPr>
        <p:txBody>
          <a:bodyPr spcFirstLastPara="1" wrap="square" lIns="91425" tIns="91425" rIns="91425" bIns="91425" anchor="b" anchorCtr="0"/>
          <a:lstStyle>
            <a:lvl1pPr lvl="0">
              <a:spcBef>
                <a:spcPts val="0"/>
              </a:spcBef>
              <a:spcAft>
                <a:spcPts val="0"/>
              </a:spcAft>
              <a:buClr>
                <a:srgbClr val="39A6DE"/>
              </a:buClr>
              <a:buSzPts val="6000"/>
              <a:buNone/>
              <a:defRPr sz="6000" spc="-150">
                <a:solidFill>
                  <a:srgbClr val="007780"/>
                </a:solidFill>
                <a:latin typeface="+mj-lt"/>
              </a:defRPr>
            </a:lvl1pPr>
            <a:lvl2pPr lvl="1">
              <a:spcBef>
                <a:spcPts val="0"/>
              </a:spcBef>
              <a:spcAft>
                <a:spcPts val="0"/>
              </a:spcAft>
              <a:buClr>
                <a:srgbClr val="39A6DE"/>
              </a:buClr>
              <a:buSzPts val="6000"/>
              <a:buNone/>
              <a:defRPr sz="6000">
                <a:solidFill>
                  <a:srgbClr val="39A6DE"/>
                </a:solidFill>
              </a:defRPr>
            </a:lvl2pPr>
            <a:lvl3pPr lvl="2">
              <a:spcBef>
                <a:spcPts val="0"/>
              </a:spcBef>
              <a:spcAft>
                <a:spcPts val="0"/>
              </a:spcAft>
              <a:buClr>
                <a:srgbClr val="39A6DE"/>
              </a:buClr>
              <a:buSzPts val="6000"/>
              <a:buNone/>
              <a:defRPr sz="6000">
                <a:solidFill>
                  <a:srgbClr val="39A6DE"/>
                </a:solidFill>
              </a:defRPr>
            </a:lvl3pPr>
            <a:lvl4pPr lvl="3">
              <a:spcBef>
                <a:spcPts val="0"/>
              </a:spcBef>
              <a:spcAft>
                <a:spcPts val="0"/>
              </a:spcAft>
              <a:buClr>
                <a:srgbClr val="39A6DE"/>
              </a:buClr>
              <a:buSzPts val="6000"/>
              <a:buNone/>
              <a:defRPr sz="6000">
                <a:solidFill>
                  <a:srgbClr val="39A6DE"/>
                </a:solidFill>
              </a:defRPr>
            </a:lvl4pPr>
            <a:lvl5pPr lvl="4">
              <a:spcBef>
                <a:spcPts val="0"/>
              </a:spcBef>
              <a:spcAft>
                <a:spcPts val="0"/>
              </a:spcAft>
              <a:buClr>
                <a:srgbClr val="39A6DE"/>
              </a:buClr>
              <a:buSzPts val="6000"/>
              <a:buNone/>
              <a:defRPr sz="6000">
                <a:solidFill>
                  <a:srgbClr val="39A6DE"/>
                </a:solidFill>
              </a:defRPr>
            </a:lvl5pPr>
            <a:lvl6pPr lvl="5">
              <a:spcBef>
                <a:spcPts val="0"/>
              </a:spcBef>
              <a:spcAft>
                <a:spcPts val="0"/>
              </a:spcAft>
              <a:buClr>
                <a:srgbClr val="39A6DE"/>
              </a:buClr>
              <a:buSzPts val="6000"/>
              <a:buNone/>
              <a:defRPr sz="6000">
                <a:solidFill>
                  <a:srgbClr val="39A6DE"/>
                </a:solidFill>
              </a:defRPr>
            </a:lvl6pPr>
            <a:lvl7pPr lvl="6">
              <a:spcBef>
                <a:spcPts val="0"/>
              </a:spcBef>
              <a:spcAft>
                <a:spcPts val="0"/>
              </a:spcAft>
              <a:buClr>
                <a:srgbClr val="39A6DE"/>
              </a:buClr>
              <a:buSzPts val="6000"/>
              <a:buNone/>
              <a:defRPr sz="6000">
                <a:solidFill>
                  <a:srgbClr val="39A6DE"/>
                </a:solidFill>
              </a:defRPr>
            </a:lvl7pPr>
            <a:lvl8pPr lvl="7">
              <a:spcBef>
                <a:spcPts val="0"/>
              </a:spcBef>
              <a:spcAft>
                <a:spcPts val="0"/>
              </a:spcAft>
              <a:buClr>
                <a:srgbClr val="39A6DE"/>
              </a:buClr>
              <a:buSzPts val="6000"/>
              <a:buNone/>
              <a:defRPr sz="6000">
                <a:solidFill>
                  <a:srgbClr val="39A6DE"/>
                </a:solidFill>
              </a:defRPr>
            </a:lvl8pPr>
            <a:lvl9pPr lvl="8">
              <a:spcBef>
                <a:spcPts val="0"/>
              </a:spcBef>
              <a:spcAft>
                <a:spcPts val="0"/>
              </a:spcAft>
              <a:buClr>
                <a:srgbClr val="39A6DE"/>
              </a:buClr>
              <a:buSzPts val="6000"/>
              <a:buNone/>
              <a:defRPr sz="6000">
                <a:solidFill>
                  <a:srgbClr val="39A6DE"/>
                </a:solidFill>
              </a:defRPr>
            </a:lvl9pPr>
          </a:lstStyle>
          <a:p>
            <a:endParaRPr dirty="0"/>
          </a:p>
        </p:txBody>
      </p:sp>
      <p:sp>
        <p:nvSpPr>
          <p:cNvPr id="2" name="Segnaposto piè di pagina 1">
            <a:extLst>
              <a:ext uri="{FF2B5EF4-FFF2-40B4-BE49-F238E27FC236}">
                <a16:creationId xmlns:a16="http://schemas.microsoft.com/office/drawing/2014/main" id="{4F8C7533-6EB9-4E0E-8148-65AFAD61D840}"/>
              </a:ext>
            </a:extLst>
          </p:cNvPr>
          <p:cNvSpPr>
            <a:spLocks noGrp="1"/>
          </p:cNvSpPr>
          <p:nvPr>
            <p:ph type="ftr" sz="quarter" idx="10"/>
          </p:nvPr>
        </p:nvSpPr>
        <p:spPr/>
        <p:txBody>
          <a:bodyPr/>
          <a:lstStyle/>
          <a:p>
            <a:r>
              <a:rPr lang="it-IT"/>
              <a:t>Maria Teresa Marchetti - Invitalia - Economia sociale e lavoro </a:t>
            </a:r>
            <a:endParaRPr lang="it-IT" dirty="0"/>
          </a:p>
        </p:txBody>
      </p:sp>
      <p:sp>
        <p:nvSpPr>
          <p:cNvPr id="3" name="Segnaposto numero diapositiva 2">
            <a:extLst>
              <a:ext uri="{FF2B5EF4-FFF2-40B4-BE49-F238E27FC236}">
                <a16:creationId xmlns:a16="http://schemas.microsoft.com/office/drawing/2014/main" id="{C5255DF8-FF4D-4C4A-8732-2EECE360A45E}"/>
              </a:ext>
            </a:extLst>
          </p:cNvPr>
          <p:cNvSpPr>
            <a:spLocks noGrp="1"/>
          </p:cNvSpPr>
          <p:nvPr>
            <p:ph type="sldNum" idx="11"/>
          </p:nvPr>
        </p:nvSpPr>
        <p:spPr/>
        <p:txBody>
          <a:bodyPr/>
          <a:lstStyle/>
          <a:p>
            <a:fld id="{00000000-1234-1234-1234-123412341234}"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userDrawn="1">
  <p:cSld name="TITLE_1">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lstStyle>
            <a:lvl1pPr lvl="0" rtl="0">
              <a:spcBef>
                <a:spcPts val="0"/>
              </a:spcBef>
              <a:spcAft>
                <a:spcPts val="0"/>
              </a:spcAft>
              <a:buClr>
                <a:srgbClr val="774E92"/>
              </a:buClr>
              <a:buSzPts val="4800"/>
              <a:buNone/>
              <a:defRPr sz="4800" spc="-150">
                <a:solidFill>
                  <a:srgbClr val="007780"/>
                </a:solidFill>
                <a:latin typeface="+mj-lt"/>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dirty="0"/>
          </a:p>
        </p:txBody>
      </p:sp>
      <p:sp>
        <p:nvSpPr>
          <p:cNvPr id="14" name="Shape 14"/>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lstStyle>
            <a:lvl1pPr lvl="0" rtl="0">
              <a:spcBef>
                <a:spcPts val="0"/>
              </a:spcBef>
              <a:spcAft>
                <a:spcPts val="0"/>
              </a:spcAft>
              <a:buSzPts val="3000"/>
              <a:buFont typeface="Oswald"/>
              <a:buNone/>
              <a:defRPr spc="-150">
                <a:latin typeface="+mj-lt"/>
                <a:ea typeface="Oswald"/>
                <a:cs typeface="Oswald"/>
                <a:sym typeface="Oswald"/>
              </a:defRPr>
            </a:lvl1pPr>
            <a:lvl2pPr lvl="1" rtl="0">
              <a:spcBef>
                <a:spcPts val="0"/>
              </a:spcBef>
              <a:spcAft>
                <a:spcPts val="0"/>
              </a:spcAft>
              <a:buSzPts val="3000"/>
              <a:buFont typeface="Oswald"/>
              <a:buNone/>
              <a:defRPr sz="3000">
                <a:latin typeface="Oswald"/>
                <a:ea typeface="Oswald"/>
                <a:cs typeface="Oswald"/>
                <a:sym typeface="Oswald"/>
              </a:defRPr>
            </a:lvl2pPr>
            <a:lvl3pPr lvl="2" rtl="0">
              <a:spcBef>
                <a:spcPts val="0"/>
              </a:spcBef>
              <a:spcAft>
                <a:spcPts val="0"/>
              </a:spcAft>
              <a:buSzPts val="3000"/>
              <a:buFont typeface="Oswald"/>
              <a:buNone/>
              <a:defRPr sz="3000">
                <a:latin typeface="Oswald"/>
                <a:ea typeface="Oswald"/>
                <a:cs typeface="Oswald"/>
                <a:sym typeface="Oswald"/>
              </a:defRPr>
            </a:lvl3pPr>
            <a:lvl4pPr lvl="3" rtl="0">
              <a:spcBef>
                <a:spcPts val="0"/>
              </a:spcBef>
              <a:spcAft>
                <a:spcPts val="0"/>
              </a:spcAft>
              <a:buSzPts val="3000"/>
              <a:buFont typeface="Oswald"/>
              <a:buNone/>
              <a:defRPr sz="3000">
                <a:latin typeface="Oswald"/>
                <a:ea typeface="Oswald"/>
                <a:cs typeface="Oswald"/>
                <a:sym typeface="Oswald"/>
              </a:defRPr>
            </a:lvl4pPr>
            <a:lvl5pPr lvl="4" rtl="0">
              <a:spcBef>
                <a:spcPts val="0"/>
              </a:spcBef>
              <a:spcAft>
                <a:spcPts val="0"/>
              </a:spcAft>
              <a:buSzPts val="3000"/>
              <a:buFont typeface="Oswald"/>
              <a:buNone/>
              <a:defRPr sz="3000">
                <a:latin typeface="Oswald"/>
                <a:ea typeface="Oswald"/>
                <a:cs typeface="Oswald"/>
                <a:sym typeface="Oswald"/>
              </a:defRPr>
            </a:lvl5pPr>
            <a:lvl6pPr lvl="5" rtl="0">
              <a:spcBef>
                <a:spcPts val="0"/>
              </a:spcBef>
              <a:spcAft>
                <a:spcPts val="0"/>
              </a:spcAft>
              <a:buSzPts val="3000"/>
              <a:buFont typeface="Oswald"/>
              <a:buNone/>
              <a:defRPr sz="3000">
                <a:latin typeface="Oswald"/>
                <a:ea typeface="Oswald"/>
                <a:cs typeface="Oswald"/>
                <a:sym typeface="Oswald"/>
              </a:defRPr>
            </a:lvl6pPr>
            <a:lvl7pPr lvl="6" rtl="0">
              <a:spcBef>
                <a:spcPts val="0"/>
              </a:spcBef>
              <a:spcAft>
                <a:spcPts val="0"/>
              </a:spcAft>
              <a:buSzPts val="3000"/>
              <a:buFont typeface="Oswald"/>
              <a:buNone/>
              <a:defRPr sz="3000">
                <a:latin typeface="Oswald"/>
                <a:ea typeface="Oswald"/>
                <a:cs typeface="Oswald"/>
                <a:sym typeface="Oswald"/>
              </a:defRPr>
            </a:lvl7pPr>
            <a:lvl8pPr lvl="7" rtl="0">
              <a:spcBef>
                <a:spcPts val="0"/>
              </a:spcBef>
              <a:spcAft>
                <a:spcPts val="0"/>
              </a:spcAft>
              <a:buSzPts val="3000"/>
              <a:buFont typeface="Oswald"/>
              <a:buNone/>
              <a:defRPr sz="3000">
                <a:latin typeface="Oswald"/>
                <a:ea typeface="Oswald"/>
                <a:cs typeface="Oswald"/>
                <a:sym typeface="Oswald"/>
              </a:defRPr>
            </a:lvl8pPr>
            <a:lvl9pPr lvl="8" rtl="0">
              <a:spcBef>
                <a:spcPts val="0"/>
              </a:spcBef>
              <a:spcAft>
                <a:spcPts val="0"/>
              </a:spcAft>
              <a:buSzPts val="3000"/>
              <a:buFont typeface="Oswald"/>
              <a:buNone/>
              <a:defRPr sz="3000">
                <a:latin typeface="Oswald"/>
                <a:ea typeface="Oswald"/>
                <a:cs typeface="Oswald"/>
                <a:sym typeface="Oswald"/>
              </a:defRPr>
            </a:lvl9pPr>
          </a:lstStyle>
          <a:p>
            <a:endParaRPr dirty="0"/>
          </a:p>
        </p:txBody>
      </p:sp>
      <p:sp>
        <p:nvSpPr>
          <p:cNvPr id="15" name="Shape 15"/>
          <p:cNvSpPr txBox="1">
            <a:spLocks noGrp="1"/>
          </p:cNvSpPr>
          <p:nvPr>
            <p:ph type="sldNum" idx="12"/>
          </p:nvPr>
        </p:nvSpPr>
        <p:spPr>
          <a:xfrm>
            <a:off x="8480575" y="6352859"/>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id="{6075F7D9-F1D8-4187-83C7-F865D648C192}"/>
              </a:ext>
            </a:extLst>
          </p:cNvPr>
          <p:cNvSpPr>
            <a:spLocks noGrp="1"/>
          </p:cNvSpPr>
          <p:nvPr>
            <p:ph type="ftr" sz="quarter" idx="13"/>
          </p:nvPr>
        </p:nvSpPr>
        <p:spPr/>
        <p:txBody>
          <a:bodyPr/>
          <a:lstStyle/>
          <a:p>
            <a:r>
              <a:rPr lang="it-IT"/>
              <a:t>Maria Teresa Marchetti - Invitalia - Economia sociale e lavoro </a:t>
            </a:r>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userDrawn="1">
  <p:cSld name="TITLE_1_1">
    <p:spTree>
      <p:nvGrpSpPr>
        <p:cNvPr id="1" name="Shape 16"/>
        <p:cNvGrpSpPr/>
        <p:nvPr/>
      </p:nvGrpSpPr>
      <p:grpSpPr>
        <a:xfrm>
          <a:off x="0" y="0"/>
          <a:ext cx="0" cy="0"/>
          <a:chOff x="0" y="0"/>
          <a:chExt cx="0" cy="0"/>
        </a:xfrm>
      </p:grpSpPr>
      <p:sp>
        <p:nvSpPr>
          <p:cNvPr id="17" name="Shape 17"/>
          <p:cNvSpPr txBox="1">
            <a:spLocks noGrp="1"/>
          </p:cNvSpPr>
          <p:nvPr>
            <p:ph type="body" idx="1"/>
          </p:nvPr>
        </p:nvSpPr>
        <p:spPr>
          <a:xfrm>
            <a:off x="810450" y="2730000"/>
            <a:ext cx="6093300" cy="1093200"/>
          </a:xfrm>
          <a:prstGeom prst="rect">
            <a:avLst/>
          </a:prstGeom>
        </p:spPr>
        <p:txBody>
          <a:bodyPr spcFirstLastPara="1" wrap="square" lIns="91425" tIns="91425" rIns="91425" bIns="91425" anchor="t" anchorCtr="0"/>
          <a:lstStyle>
            <a:lvl1pPr marL="457200" lvl="0" indent="-457200" rtl="0">
              <a:spcBef>
                <a:spcPts val="600"/>
              </a:spcBef>
              <a:spcAft>
                <a:spcPts val="0"/>
              </a:spcAft>
              <a:buSzPts val="3600"/>
              <a:buFont typeface="Oswald"/>
              <a:buChar char="◇"/>
              <a:defRPr sz="3600" spc="-150">
                <a:latin typeface="+mj-lt"/>
                <a:ea typeface="Oswald"/>
                <a:cs typeface="Oswald"/>
                <a:sym typeface="Oswald"/>
              </a:defRPr>
            </a:lvl1pPr>
            <a:lvl2pPr marL="914400" lvl="1" indent="-457200" rtl="0">
              <a:spcBef>
                <a:spcPts val="0"/>
              </a:spcBef>
              <a:spcAft>
                <a:spcPts val="0"/>
              </a:spcAft>
              <a:buSzPts val="3600"/>
              <a:buFont typeface="Oswald"/>
              <a:buChar char="○"/>
              <a:defRPr sz="3600">
                <a:latin typeface="Oswald"/>
                <a:ea typeface="Oswald"/>
                <a:cs typeface="Oswald"/>
                <a:sym typeface="Oswald"/>
              </a:defRPr>
            </a:lvl2pPr>
            <a:lvl3pPr marL="1371600" lvl="2" indent="-457200" rtl="0">
              <a:spcBef>
                <a:spcPts val="0"/>
              </a:spcBef>
              <a:spcAft>
                <a:spcPts val="0"/>
              </a:spcAft>
              <a:buSzPts val="3600"/>
              <a:buFont typeface="Oswald"/>
              <a:buChar char="■"/>
              <a:defRPr sz="3600">
                <a:latin typeface="Oswald"/>
                <a:ea typeface="Oswald"/>
                <a:cs typeface="Oswald"/>
                <a:sym typeface="Oswald"/>
              </a:defRPr>
            </a:lvl3pPr>
            <a:lvl4pPr marL="1828800" lvl="3" indent="-457200" rtl="0">
              <a:spcBef>
                <a:spcPts val="0"/>
              </a:spcBef>
              <a:spcAft>
                <a:spcPts val="0"/>
              </a:spcAft>
              <a:buSzPts val="3600"/>
              <a:buFont typeface="Oswald"/>
              <a:buChar char="●"/>
              <a:defRPr sz="3600">
                <a:latin typeface="Oswald"/>
                <a:ea typeface="Oswald"/>
                <a:cs typeface="Oswald"/>
                <a:sym typeface="Oswald"/>
              </a:defRPr>
            </a:lvl4pPr>
            <a:lvl5pPr marL="2286000" lvl="4" indent="-457200" rtl="0">
              <a:spcBef>
                <a:spcPts val="0"/>
              </a:spcBef>
              <a:spcAft>
                <a:spcPts val="0"/>
              </a:spcAft>
              <a:buSzPts val="3600"/>
              <a:buFont typeface="Oswald"/>
              <a:buChar char="○"/>
              <a:defRPr sz="3600">
                <a:latin typeface="Oswald"/>
                <a:ea typeface="Oswald"/>
                <a:cs typeface="Oswald"/>
                <a:sym typeface="Oswald"/>
              </a:defRPr>
            </a:lvl5pPr>
            <a:lvl6pPr marL="2743200" lvl="5" indent="-457200" rtl="0">
              <a:spcBef>
                <a:spcPts val="0"/>
              </a:spcBef>
              <a:spcAft>
                <a:spcPts val="0"/>
              </a:spcAft>
              <a:buSzPts val="3600"/>
              <a:buFont typeface="Oswald"/>
              <a:buChar char="■"/>
              <a:defRPr sz="3600">
                <a:latin typeface="Oswald"/>
                <a:ea typeface="Oswald"/>
                <a:cs typeface="Oswald"/>
                <a:sym typeface="Oswald"/>
              </a:defRPr>
            </a:lvl6pPr>
            <a:lvl7pPr marL="3200400" lvl="6" indent="-457200" rtl="0">
              <a:spcBef>
                <a:spcPts val="0"/>
              </a:spcBef>
              <a:spcAft>
                <a:spcPts val="0"/>
              </a:spcAft>
              <a:buSzPts val="3600"/>
              <a:buFont typeface="Oswald"/>
              <a:buChar char="●"/>
              <a:defRPr sz="3600">
                <a:latin typeface="Oswald"/>
                <a:ea typeface="Oswald"/>
                <a:cs typeface="Oswald"/>
                <a:sym typeface="Oswald"/>
              </a:defRPr>
            </a:lvl7pPr>
            <a:lvl8pPr marL="3657600" lvl="7" indent="-457200" rtl="0">
              <a:spcBef>
                <a:spcPts val="0"/>
              </a:spcBef>
              <a:spcAft>
                <a:spcPts val="0"/>
              </a:spcAft>
              <a:buSzPts val="3600"/>
              <a:buFont typeface="Oswald"/>
              <a:buChar char="○"/>
              <a:defRPr sz="3600">
                <a:latin typeface="Oswald"/>
                <a:ea typeface="Oswald"/>
                <a:cs typeface="Oswald"/>
                <a:sym typeface="Oswald"/>
              </a:defRPr>
            </a:lvl8pPr>
            <a:lvl9pPr marL="4114800" lvl="8" indent="-457200">
              <a:spcBef>
                <a:spcPts val="0"/>
              </a:spcBef>
              <a:spcAft>
                <a:spcPts val="0"/>
              </a:spcAft>
              <a:buSzPts val="3600"/>
              <a:buFont typeface="Oswald"/>
              <a:buChar char="■"/>
              <a:defRPr sz="3600">
                <a:latin typeface="Oswald"/>
                <a:ea typeface="Oswald"/>
                <a:cs typeface="Oswald"/>
                <a:sym typeface="Oswald"/>
              </a:defRPr>
            </a:lvl9pPr>
          </a:lstStyle>
          <a:p>
            <a:endParaRPr dirty="0"/>
          </a:p>
        </p:txBody>
      </p:sp>
      <p:sp>
        <p:nvSpPr>
          <p:cNvPr id="18" name="Shape 18"/>
          <p:cNvSpPr/>
          <p:nvPr/>
        </p:nvSpPr>
        <p:spPr>
          <a:xfrm>
            <a:off x="5374772" y="843525"/>
            <a:ext cx="2963200" cy="2740650"/>
          </a:xfrm>
          <a:prstGeom prst="rect">
            <a:avLst/>
          </a:prstGeom>
        </p:spPr>
        <p:txBody>
          <a:bodyPr>
            <a:prstTxWarp prst="textPlain">
              <a:avLst/>
            </a:prstTxWarp>
          </a:bodyPr>
          <a:lstStyle/>
          <a:p>
            <a:pPr lvl="0" algn="ctr"/>
            <a:r>
              <a:rPr b="0" i="0">
                <a:ln>
                  <a:noFill/>
                </a:ln>
                <a:solidFill>
                  <a:srgbClr val="FFFFFF">
                    <a:alpha val="26920"/>
                  </a:srgbClr>
                </a:solidFill>
                <a:latin typeface="Arial"/>
              </a:rPr>
              <a:t>”</a:t>
            </a:r>
          </a:p>
        </p:txBody>
      </p:sp>
      <p:sp>
        <p:nvSpPr>
          <p:cNvPr id="19" name="Shape 19"/>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atin typeface="+mj-lt"/>
                <a:ea typeface="Oswald"/>
                <a:cs typeface="Oswald"/>
                <a:sym typeface="Oswald"/>
              </a:defRPr>
            </a:lvl1pPr>
            <a:lvl2pPr lvl="1">
              <a:buNone/>
              <a:defRPr>
                <a:latin typeface="Oswald"/>
                <a:ea typeface="Oswald"/>
                <a:cs typeface="Oswald"/>
                <a:sym typeface="Oswald"/>
              </a:defRPr>
            </a:lvl2pPr>
            <a:lvl3pPr lvl="2">
              <a:buNone/>
              <a:defRPr>
                <a:latin typeface="Oswald"/>
                <a:ea typeface="Oswald"/>
                <a:cs typeface="Oswald"/>
                <a:sym typeface="Oswald"/>
              </a:defRPr>
            </a:lvl3pPr>
            <a:lvl4pPr lvl="3">
              <a:buNone/>
              <a:defRPr>
                <a:latin typeface="Oswald"/>
                <a:ea typeface="Oswald"/>
                <a:cs typeface="Oswald"/>
                <a:sym typeface="Oswald"/>
              </a:defRPr>
            </a:lvl4pPr>
            <a:lvl5pPr lvl="4">
              <a:buNone/>
              <a:defRPr>
                <a:latin typeface="Oswald"/>
                <a:ea typeface="Oswald"/>
                <a:cs typeface="Oswald"/>
                <a:sym typeface="Oswald"/>
              </a:defRPr>
            </a:lvl5pPr>
            <a:lvl6pPr lvl="5">
              <a:buNone/>
              <a:defRPr>
                <a:latin typeface="Oswald"/>
                <a:ea typeface="Oswald"/>
                <a:cs typeface="Oswald"/>
                <a:sym typeface="Oswald"/>
              </a:defRPr>
            </a:lvl6pPr>
            <a:lvl7pPr lvl="6">
              <a:buNone/>
              <a:defRPr>
                <a:latin typeface="Oswald"/>
                <a:ea typeface="Oswald"/>
                <a:cs typeface="Oswald"/>
                <a:sym typeface="Oswald"/>
              </a:defRPr>
            </a:lvl7pPr>
            <a:lvl8pPr lvl="7">
              <a:buNone/>
              <a:defRPr>
                <a:latin typeface="Oswald"/>
                <a:ea typeface="Oswald"/>
                <a:cs typeface="Oswald"/>
                <a:sym typeface="Oswald"/>
              </a:defRPr>
            </a:lvl8pPr>
            <a:lvl9pPr lvl="8">
              <a:buNone/>
              <a:defRPr>
                <a:latin typeface="Oswald"/>
                <a:ea typeface="Oswald"/>
                <a:cs typeface="Oswald"/>
                <a:sym typeface="Oswald"/>
              </a:defRPr>
            </a:lvl9pPr>
          </a:lstStyle>
          <a:p>
            <a:fld id="{00000000-1234-1234-1234-123412341234}" type="slidenum">
              <a:rPr lang="it-IT" smtClean="0"/>
              <a:pPr/>
              <a:t>‹N›</a:t>
            </a:fld>
            <a:endParaRPr lang="it-IT" dirty="0"/>
          </a:p>
        </p:txBody>
      </p:sp>
      <p:sp>
        <p:nvSpPr>
          <p:cNvPr id="2" name="Segnaposto piè di pagina 1">
            <a:extLst>
              <a:ext uri="{FF2B5EF4-FFF2-40B4-BE49-F238E27FC236}">
                <a16:creationId xmlns:a16="http://schemas.microsoft.com/office/drawing/2014/main" id="{3F58038C-B9E4-47C7-8C67-41EDAE401F08}"/>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 1 column" type="tx">
  <p:cSld name="TITLE_AND_BODY">
    <p:bg>
      <p:bgPr>
        <a:solidFill>
          <a:schemeClr val="bg1"/>
        </a:solidFill>
        <a:effectLst/>
      </p:bgPr>
    </p:bg>
    <p:spTree>
      <p:nvGrpSpPr>
        <p:cNvPr id="1" name="Shape 20"/>
        <p:cNvGrpSpPr/>
        <p:nvPr/>
      </p:nvGrpSpPr>
      <p:grpSpPr>
        <a:xfrm>
          <a:off x="0" y="0"/>
          <a:ext cx="0" cy="0"/>
          <a:chOff x="0" y="0"/>
          <a:chExt cx="0" cy="0"/>
        </a:xfrm>
      </p:grpSpPr>
      <p:sp>
        <p:nvSpPr>
          <p:cNvPr id="9" name="Rettangolo 8">
            <a:extLst>
              <a:ext uri="{FF2B5EF4-FFF2-40B4-BE49-F238E27FC236}">
                <a16:creationId xmlns:a16="http://schemas.microsoft.com/office/drawing/2014/main" id="{3E3055AE-801B-461A-916F-C4A278EDBD22}"/>
              </a:ext>
            </a:extLst>
          </p:cNvPr>
          <p:cNvSpPr/>
          <p:nvPr userDrawn="1"/>
        </p:nvSpPr>
        <p:spPr>
          <a:xfrm>
            <a:off x="0" y="6356351"/>
            <a:ext cx="9144000" cy="501650"/>
          </a:xfrm>
          <a:prstGeom prst="rect">
            <a:avLst/>
          </a:prstGeom>
          <a:solidFill>
            <a:srgbClr val="00778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Shape 21"/>
          <p:cNvSpPr txBox="1">
            <a:spLocks noGrp="1"/>
          </p:cNvSpPr>
          <p:nvPr>
            <p:ph type="title" hasCustomPrompt="1"/>
          </p:nvPr>
        </p:nvSpPr>
        <p:spPr>
          <a:xfrm>
            <a:off x="827250" y="788425"/>
            <a:ext cx="4109400" cy="935400"/>
          </a:xfrm>
          <a:prstGeom prst="rect">
            <a:avLst/>
          </a:prstGeom>
        </p:spPr>
        <p:txBody>
          <a:bodyPr spcFirstLastPara="1" wrap="square" lIns="91425" tIns="91425" rIns="91425" bIns="91425" anchor="t" anchorCtr="0"/>
          <a:lstStyle>
            <a:lvl1pPr lvl="0" rtl="0">
              <a:spcBef>
                <a:spcPts val="0"/>
              </a:spcBef>
              <a:spcAft>
                <a:spcPts val="0"/>
              </a:spcAft>
              <a:buClr>
                <a:srgbClr val="9BDED2"/>
              </a:buClr>
              <a:buSzPts val="2400"/>
              <a:buFont typeface="Oswald"/>
              <a:buNone/>
              <a:defRPr sz="2400">
                <a:solidFill>
                  <a:schemeClr val="bg1"/>
                </a:solidFill>
                <a:highlight>
                  <a:srgbClr val="007780"/>
                </a:highlight>
                <a:latin typeface="+mj-lt"/>
                <a:ea typeface="Oswald"/>
                <a:cs typeface="Oswald"/>
                <a:sym typeface="Oswald"/>
              </a:defRPr>
            </a:lvl1pPr>
            <a:lvl2pPr lvl="1"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2pPr>
            <a:lvl3pPr lvl="2"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3pPr>
            <a:lvl4pPr lvl="3"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4pPr>
            <a:lvl5pPr lvl="4"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5pPr>
            <a:lvl6pPr lvl="5"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6pPr>
            <a:lvl7pPr lvl="6"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7pPr>
            <a:lvl8pPr lvl="7"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8pPr>
            <a:lvl9pPr lvl="8"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9pPr>
          </a:lstStyle>
          <a:p>
            <a:r>
              <a:rPr lang="it-IT" dirty="0"/>
              <a:t>Inserire un titolo</a:t>
            </a:r>
            <a:endParaRPr dirty="0"/>
          </a:p>
        </p:txBody>
      </p:sp>
      <p:sp>
        <p:nvSpPr>
          <p:cNvPr id="22" name="Shape 22"/>
          <p:cNvSpPr txBox="1">
            <a:spLocks noGrp="1"/>
          </p:cNvSpPr>
          <p:nvPr>
            <p:ph type="body" idx="1"/>
          </p:nvPr>
        </p:nvSpPr>
        <p:spPr>
          <a:xfrm>
            <a:off x="827250" y="1600200"/>
            <a:ext cx="7489500" cy="4756149"/>
          </a:xfrm>
          <a:prstGeom prst="rect">
            <a:avLst/>
          </a:prstGeom>
        </p:spPr>
        <p:txBody>
          <a:bodyPr spcFirstLastPara="1" wrap="square" lIns="91425" tIns="91425" rIns="91425" bIns="91425" anchor="t" anchorCtr="0"/>
          <a:lstStyle>
            <a:lvl1pPr marL="38100" lvl="0" indent="0" rtl="0">
              <a:spcBef>
                <a:spcPts val="600"/>
              </a:spcBef>
              <a:spcAft>
                <a:spcPts val="0"/>
              </a:spcAft>
              <a:buClr>
                <a:srgbClr val="FFFFFF"/>
              </a:buClr>
              <a:buSzPts val="3000"/>
              <a:buFont typeface="Open Sans"/>
              <a:buNone/>
              <a:defRPr lang="it-IT" sz="2400" b="0" i="0" smtClean="0">
                <a:solidFill>
                  <a:srgbClr val="212131"/>
                </a:solidFill>
                <a:effectLst/>
              </a:defRPr>
            </a:lvl1pPr>
            <a:lvl2pPr marL="914400" lvl="1" indent="-381000" rtl="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2pPr>
            <a:lvl3pPr marL="1371600" lvl="2" indent="-381000" rtl="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3pPr>
            <a:lvl4pPr marL="1828800" lvl="3"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4pPr>
            <a:lvl5pPr marL="2286000" lvl="4"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5pPr>
            <a:lvl6pPr marL="2743200" lvl="5"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6pPr>
            <a:lvl7pPr marL="3200400" lvl="6"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7pPr>
            <a:lvl8pPr marL="3657600" lvl="7"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8pPr>
            <a:lvl9pPr marL="4114800" lvl="8"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9pPr>
          </a:lstStyle>
          <a:p>
            <a:endParaRPr dirty="0"/>
          </a:p>
        </p:txBody>
      </p:sp>
      <p:sp>
        <p:nvSpPr>
          <p:cNvPr id="23" name="Shape 23"/>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dirty="0"/>
          </a:p>
        </p:txBody>
      </p:sp>
      <p:sp>
        <p:nvSpPr>
          <p:cNvPr id="2" name="Segnaposto piè di pagina 1">
            <a:extLst>
              <a:ext uri="{FF2B5EF4-FFF2-40B4-BE49-F238E27FC236}">
                <a16:creationId xmlns:a16="http://schemas.microsoft.com/office/drawing/2014/main" id="{1CA7407D-C859-4206-924A-4385B9598ED9}"/>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pic>
        <p:nvPicPr>
          <p:cNvPr id="10" name="Immagine 9">
            <a:extLst>
              <a:ext uri="{FF2B5EF4-FFF2-40B4-BE49-F238E27FC236}">
                <a16:creationId xmlns:a16="http://schemas.microsoft.com/office/drawing/2014/main" id="{5423E973-FAB3-4C0F-B7E7-95F9C73B5060}"/>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 2 columns" type="twoColTx">
  <p:cSld name="TITLE_AND_TWO_COLUMNS">
    <p:bg>
      <p:bgPr>
        <a:solidFill>
          <a:schemeClr val="bg1"/>
        </a:solidFill>
        <a:effectLst/>
      </p:bgPr>
    </p:bg>
    <p:spTree>
      <p:nvGrpSpPr>
        <p:cNvPr id="1" name="Shape 24"/>
        <p:cNvGrpSpPr/>
        <p:nvPr/>
      </p:nvGrpSpPr>
      <p:grpSpPr>
        <a:xfrm>
          <a:off x="0" y="0"/>
          <a:ext cx="0" cy="0"/>
          <a:chOff x="0" y="0"/>
          <a:chExt cx="0" cy="0"/>
        </a:xfrm>
      </p:grpSpPr>
      <p:sp>
        <p:nvSpPr>
          <p:cNvPr id="25" name="Shape 25"/>
          <p:cNvSpPr txBox="1">
            <a:spLocks noGrp="1"/>
          </p:cNvSpPr>
          <p:nvPr>
            <p:ph type="title" hasCustomPrompt="1"/>
          </p:nvPr>
        </p:nvSpPr>
        <p:spPr>
          <a:xfrm>
            <a:off x="827250" y="788425"/>
            <a:ext cx="7429876" cy="811774"/>
          </a:xfrm>
          <a:prstGeom prst="rect">
            <a:avLst/>
          </a:prstGeom>
        </p:spPr>
        <p:txBody>
          <a:bodyPr spcFirstLastPara="1" wrap="square" lIns="91425" tIns="91425" rIns="91425" bIns="91425" anchor="t" anchorCtr="0"/>
          <a:lstStyle>
            <a:lvl1pPr lvl="0">
              <a:spcBef>
                <a:spcPts val="0"/>
              </a:spcBef>
              <a:spcAft>
                <a:spcPts val="0"/>
              </a:spcAft>
              <a:buSzPts val="2400"/>
              <a:buNone/>
              <a:defRPr>
                <a:solidFill>
                  <a:schemeClr val="bg1"/>
                </a:solidFill>
                <a:highlight>
                  <a:srgbClr val="007780"/>
                </a:highlight>
                <a:latin typeface="+mj-l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it-IT" dirty="0"/>
              <a:t>Fare click per inserire un titolo</a:t>
            </a:r>
            <a:endParaRPr dirty="0"/>
          </a:p>
        </p:txBody>
      </p:sp>
      <p:sp>
        <p:nvSpPr>
          <p:cNvPr id="26" name="Shape 26"/>
          <p:cNvSpPr txBox="1">
            <a:spLocks noGrp="1"/>
          </p:cNvSpPr>
          <p:nvPr>
            <p:ph type="body" idx="1"/>
          </p:nvPr>
        </p:nvSpPr>
        <p:spPr>
          <a:xfrm>
            <a:off x="827250" y="1600200"/>
            <a:ext cx="3606300" cy="4756150"/>
          </a:xfrm>
          <a:prstGeom prst="rect">
            <a:avLst/>
          </a:prstGeom>
        </p:spPr>
        <p:txBody>
          <a:bodyPr spcFirstLastPara="1" wrap="square" lIns="91425" tIns="91425" rIns="91425" bIns="91425" anchor="t" anchorCtr="0"/>
          <a:lstStyle>
            <a:lvl1pPr marL="457200" lvl="0" indent="-393700">
              <a:spcBef>
                <a:spcPts val="600"/>
              </a:spcBef>
              <a:spcAft>
                <a:spcPts val="0"/>
              </a:spcAft>
              <a:buSzPts val="2600"/>
              <a:buChar char="◇"/>
              <a:defRPr sz="2600">
                <a:solidFill>
                  <a:srgbClr val="212131"/>
                </a:solidFill>
                <a:latin typeface="+mj-lt"/>
              </a:defRPr>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dirty="0"/>
          </a:p>
        </p:txBody>
      </p:sp>
      <p:sp>
        <p:nvSpPr>
          <p:cNvPr id="27" name="Shape 27"/>
          <p:cNvSpPr txBox="1">
            <a:spLocks noGrp="1"/>
          </p:cNvSpPr>
          <p:nvPr>
            <p:ph type="body" idx="2"/>
          </p:nvPr>
        </p:nvSpPr>
        <p:spPr>
          <a:xfrm>
            <a:off x="4650826" y="1600200"/>
            <a:ext cx="3606300" cy="4756150"/>
          </a:xfrm>
          <a:prstGeom prst="rect">
            <a:avLst/>
          </a:prstGeom>
        </p:spPr>
        <p:txBody>
          <a:bodyPr spcFirstLastPara="1" wrap="square" lIns="91425" tIns="91425" rIns="91425" bIns="91425" anchor="t" anchorCtr="0"/>
          <a:lstStyle>
            <a:lvl1pPr marL="457200" lvl="0" indent="-393700">
              <a:spcBef>
                <a:spcPts val="600"/>
              </a:spcBef>
              <a:spcAft>
                <a:spcPts val="0"/>
              </a:spcAft>
              <a:buSzPts val="2600"/>
              <a:buChar char="◇"/>
              <a:defRPr sz="2600">
                <a:solidFill>
                  <a:srgbClr val="212131"/>
                </a:solidFill>
                <a:latin typeface="+mj-lt"/>
              </a:defRPr>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dirty="0"/>
          </a:p>
        </p:txBody>
      </p:sp>
      <p:sp>
        <p:nvSpPr>
          <p:cNvPr id="7" name="Rettangolo 6">
            <a:extLst>
              <a:ext uri="{FF2B5EF4-FFF2-40B4-BE49-F238E27FC236}">
                <a16:creationId xmlns:a16="http://schemas.microsoft.com/office/drawing/2014/main" id="{7C1E8E30-357B-4D70-A030-A2D21029F287}"/>
              </a:ext>
            </a:extLst>
          </p:cNvPr>
          <p:cNvSpPr/>
          <p:nvPr userDrawn="1"/>
        </p:nvSpPr>
        <p:spPr>
          <a:xfrm>
            <a:off x="0" y="6356351"/>
            <a:ext cx="9144000" cy="501650"/>
          </a:xfrm>
          <a:prstGeom prst="rect">
            <a:avLst/>
          </a:prstGeom>
          <a:solidFill>
            <a:srgbClr val="00778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Shape 28"/>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id="{FCD8F80A-CD81-49CC-8AD7-828D44690436}"/>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pic>
        <p:nvPicPr>
          <p:cNvPr id="8" name="Immagine 7">
            <a:extLst>
              <a:ext uri="{FF2B5EF4-FFF2-40B4-BE49-F238E27FC236}">
                <a16:creationId xmlns:a16="http://schemas.microsoft.com/office/drawing/2014/main" id="{55D3A31D-F454-4F9C-90B0-B169789AE041}"/>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 3 columns">
  <p:cSld name="Title + 3 columns">
    <p:bg>
      <p:bgPr>
        <a:solidFill>
          <a:schemeClr val="bg1"/>
        </a:solidFill>
        <a:effectLst/>
      </p:bgPr>
    </p:bg>
    <p:spTree>
      <p:nvGrpSpPr>
        <p:cNvPr id="1" name="Shape 29"/>
        <p:cNvGrpSpPr/>
        <p:nvPr/>
      </p:nvGrpSpPr>
      <p:grpSpPr>
        <a:xfrm>
          <a:off x="0" y="0"/>
          <a:ext cx="0" cy="0"/>
          <a:chOff x="0" y="0"/>
          <a:chExt cx="0" cy="0"/>
        </a:xfrm>
      </p:grpSpPr>
      <p:sp>
        <p:nvSpPr>
          <p:cNvPr id="3" name="Rettangolo 2">
            <a:extLst>
              <a:ext uri="{FF2B5EF4-FFF2-40B4-BE49-F238E27FC236}">
                <a16:creationId xmlns:a16="http://schemas.microsoft.com/office/drawing/2014/main" id="{A6EE25BB-7DC6-4D0E-B19E-C64EDD03692B}"/>
              </a:ext>
            </a:extLst>
          </p:cNvPr>
          <p:cNvSpPr/>
          <p:nvPr userDrawn="1"/>
        </p:nvSpPr>
        <p:spPr>
          <a:xfrm>
            <a:off x="0" y="6356351"/>
            <a:ext cx="9144000" cy="501650"/>
          </a:xfrm>
          <a:prstGeom prst="rect">
            <a:avLst/>
          </a:prstGeom>
          <a:solidFill>
            <a:srgbClr val="00778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0" name="Shape 30"/>
          <p:cNvSpPr txBox="1">
            <a:spLocks noGrp="1"/>
          </p:cNvSpPr>
          <p:nvPr>
            <p:ph type="title" hasCustomPrompt="1"/>
          </p:nvPr>
        </p:nvSpPr>
        <p:spPr>
          <a:xfrm>
            <a:off x="827250" y="788425"/>
            <a:ext cx="4109400" cy="811675"/>
          </a:xfrm>
          <a:prstGeom prst="rect">
            <a:avLst/>
          </a:prstGeom>
        </p:spPr>
        <p:txBody>
          <a:bodyPr spcFirstLastPara="1" wrap="square" lIns="91425" tIns="91425" rIns="91425" bIns="91425" anchor="t" anchorCtr="0"/>
          <a:lstStyle>
            <a:lvl1pPr lvl="0" rtl="0">
              <a:spcBef>
                <a:spcPts val="0"/>
              </a:spcBef>
              <a:spcAft>
                <a:spcPts val="0"/>
              </a:spcAft>
              <a:buSzPts val="2400"/>
              <a:buNone/>
              <a:defRPr>
                <a:solidFill>
                  <a:schemeClr val="bg1"/>
                </a:solidFill>
                <a:highlight>
                  <a:srgbClr val="007780"/>
                </a:highlight>
                <a:latin typeface="+mj-l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it-IT" dirty="0"/>
              <a:t>Fare click per inserire un titolo</a:t>
            </a:r>
            <a:endParaRPr dirty="0"/>
          </a:p>
        </p:txBody>
      </p:sp>
      <p:sp>
        <p:nvSpPr>
          <p:cNvPr id="31" name="Shape 31"/>
          <p:cNvSpPr txBox="1">
            <a:spLocks noGrp="1"/>
          </p:cNvSpPr>
          <p:nvPr>
            <p:ph type="body" idx="1"/>
          </p:nvPr>
        </p:nvSpPr>
        <p:spPr>
          <a:xfrm>
            <a:off x="827250" y="1600200"/>
            <a:ext cx="2493300" cy="475615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spc="-150">
                <a:solidFill>
                  <a:srgbClr val="212131"/>
                </a:solidFill>
                <a:latin typeface="+mj-lt"/>
              </a:defRPr>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dirty="0"/>
          </a:p>
        </p:txBody>
      </p:sp>
      <p:sp>
        <p:nvSpPr>
          <p:cNvPr id="32" name="Shape 32"/>
          <p:cNvSpPr txBox="1">
            <a:spLocks noGrp="1"/>
          </p:cNvSpPr>
          <p:nvPr>
            <p:ph type="body" idx="2"/>
          </p:nvPr>
        </p:nvSpPr>
        <p:spPr>
          <a:xfrm>
            <a:off x="3448447" y="1600200"/>
            <a:ext cx="2493300" cy="475615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spc="-150">
                <a:solidFill>
                  <a:srgbClr val="212131"/>
                </a:solidFill>
                <a:latin typeface="+mj-lt"/>
              </a:defRPr>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dirty="0"/>
          </a:p>
        </p:txBody>
      </p:sp>
      <p:sp>
        <p:nvSpPr>
          <p:cNvPr id="33" name="Shape 33"/>
          <p:cNvSpPr txBox="1">
            <a:spLocks noGrp="1"/>
          </p:cNvSpPr>
          <p:nvPr>
            <p:ph type="body" idx="3"/>
          </p:nvPr>
        </p:nvSpPr>
        <p:spPr>
          <a:xfrm>
            <a:off x="6069645" y="1600200"/>
            <a:ext cx="2493300" cy="475615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spc="-150">
                <a:solidFill>
                  <a:srgbClr val="212131"/>
                </a:solidFill>
                <a:latin typeface="+mj-lt"/>
              </a:defRPr>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dirty="0"/>
          </a:p>
        </p:txBody>
      </p:sp>
      <p:sp>
        <p:nvSpPr>
          <p:cNvPr id="11" name="Shape 40">
            <a:extLst>
              <a:ext uri="{FF2B5EF4-FFF2-40B4-BE49-F238E27FC236}">
                <a16:creationId xmlns:a16="http://schemas.microsoft.com/office/drawing/2014/main" id="{865A9ED1-ED02-4317-A97B-700FE210F8A6}"/>
              </a:ext>
            </a:extLst>
          </p:cNvPr>
          <p:cNvSpPr txBox="1">
            <a:spLocks noGrp="1"/>
          </p:cNvSpPr>
          <p:nvPr>
            <p:ph type="sldNum" idx="12"/>
          </p:nvPr>
        </p:nvSpPr>
        <p:spPr>
          <a:xfrm>
            <a:off x="8480574" y="6356350"/>
            <a:ext cx="548700" cy="461700"/>
          </a:xfrm>
          <a:prstGeom prst="rect">
            <a:avLst/>
          </a:prstGeom>
        </p:spPr>
        <p:txBody>
          <a:bodyPr spcFirstLastPara="1" wrap="square" lIns="91425" tIns="91425" rIns="91425" bIns="91425" anchor="t" anchorCtr="0">
            <a:noAutofit/>
          </a:bodyPr>
          <a:lstStyle>
            <a:lvl1pPr lvl="0">
              <a:buNone/>
              <a:defRPr>
                <a:solidFill>
                  <a:schemeClr val="bg1"/>
                </a:solidFill>
                <a:latin typeface="+mj-lt"/>
                <a:ea typeface="Oswald"/>
                <a:cs typeface="Oswald"/>
                <a:sym typeface="Oswald"/>
              </a:defRPr>
            </a:lvl1pPr>
            <a:lvl2pPr lvl="1">
              <a:buNone/>
              <a:defRPr>
                <a:solidFill>
                  <a:srgbClr val="39A6DE"/>
                </a:solidFill>
                <a:latin typeface="Oswald"/>
                <a:ea typeface="Oswald"/>
                <a:cs typeface="Oswald"/>
                <a:sym typeface="Oswald"/>
              </a:defRPr>
            </a:lvl2pPr>
            <a:lvl3pPr lvl="2">
              <a:buNone/>
              <a:defRPr>
                <a:solidFill>
                  <a:srgbClr val="39A6DE"/>
                </a:solidFill>
                <a:latin typeface="Oswald"/>
                <a:ea typeface="Oswald"/>
                <a:cs typeface="Oswald"/>
                <a:sym typeface="Oswald"/>
              </a:defRPr>
            </a:lvl3pPr>
            <a:lvl4pPr lvl="3">
              <a:buNone/>
              <a:defRPr>
                <a:solidFill>
                  <a:srgbClr val="39A6DE"/>
                </a:solidFill>
                <a:latin typeface="Oswald"/>
                <a:ea typeface="Oswald"/>
                <a:cs typeface="Oswald"/>
                <a:sym typeface="Oswald"/>
              </a:defRPr>
            </a:lvl4pPr>
            <a:lvl5pPr lvl="4">
              <a:buNone/>
              <a:defRPr>
                <a:solidFill>
                  <a:srgbClr val="39A6DE"/>
                </a:solidFill>
                <a:latin typeface="Oswald"/>
                <a:ea typeface="Oswald"/>
                <a:cs typeface="Oswald"/>
                <a:sym typeface="Oswald"/>
              </a:defRPr>
            </a:lvl5pPr>
            <a:lvl6pPr lvl="5">
              <a:buNone/>
              <a:defRPr>
                <a:solidFill>
                  <a:srgbClr val="39A6DE"/>
                </a:solidFill>
                <a:latin typeface="Oswald"/>
                <a:ea typeface="Oswald"/>
                <a:cs typeface="Oswald"/>
                <a:sym typeface="Oswald"/>
              </a:defRPr>
            </a:lvl6pPr>
            <a:lvl7pPr lvl="6">
              <a:buNone/>
              <a:defRPr>
                <a:solidFill>
                  <a:srgbClr val="39A6DE"/>
                </a:solidFill>
                <a:latin typeface="Oswald"/>
                <a:ea typeface="Oswald"/>
                <a:cs typeface="Oswald"/>
                <a:sym typeface="Oswald"/>
              </a:defRPr>
            </a:lvl7pPr>
            <a:lvl8pPr lvl="7">
              <a:buNone/>
              <a:defRPr>
                <a:solidFill>
                  <a:srgbClr val="39A6DE"/>
                </a:solidFill>
                <a:latin typeface="Oswald"/>
                <a:ea typeface="Oswald"/>
                <a:cs typeface="Oswald"/>
                <a:sym typeface="Oswald"/>
              </a:defRPr>
            </a:lvl8pPr>
            <a:lvl9pPr lvl="8">
              <a:buNone/>
              <a:defRPr>
                <a:solidFill>
                  <a:srgbClr val="39A6DE"/>
                </a:solidFill>
                <a:latin typeface="Oswald"/>
                <a:ea typeface="Oswald"/>
                <a:cs typeface="Oswald"/>
                <a:sym typeface="Oswald"/>
              </a:defRPr>
            </a:lvl9pPr>
          </a:lstStyle>
          <a:p>
            <a:fld id="{00000000-1234-1234-1234-123412341234}" type="slidenum">
              <a:rPr lang="it-IT" smtClean="0"/>
              <a:pPr/>
              <a:t>‹N›</a:t>
            </a:fld>
            <a:endParaRPr lang="it-IT" dirty="0"/>
          </a:p>
        </p:txBody>
      </p:sp>
      <p:sp>
        <p:nvSpPr>
          <p:cNvPr id="12" name="Segnaposto piè di pagina 1">
            <a:extLst>
              <a:ext uri="{FF2B5EF4-FFF2-40B4-BE49-F238E27FC236}">
                <a16:creationId xmlns:a16="http://schemas.microsoft.com/office/drawing/2014/main" id="{FD52A56B-8194-418B-ABF1-9A8B13265E7E}"/>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pic>
        <p:nvPicPr>
          <p:cNvPr id="13" name="Immagine 12">
            <a:extLst>
              <a:ext uri="{FF2B5EF4-FFF2-40B4-BE49-F238E27FC236}">
                <a16:creationId xmlns:a16="http://schemas.microsoft.com/office/drawing/2014/main" id="{7A337F81-9D96-4B81-8F2B-61831A0F0B48}"/>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
        <p:nvSpPr>
          <p:cNvPr id="42" name="Shape 42"/>
          <p:cNvSpPr txBox="1">
            <a:spLocks noGrp="1"/>
          </p:cNvSpPr>
          <p:nvPr>
            <p:ph type="sldNum" idx="12"/>
          </p:nvPr>
        </p:nvSpPr>
        <p:spPr>
          <a:xfrm>
            <a:off x="8480574" y="6356350"/>
            <a:ext cx="548700" cy="461700"/>
          </a:xfrm>
          <a:prstGeom prst="rect">
            <a:avLst/>
          </a:prstGeom>
        </p:spPr>
        <p:txBody>
          <a:bodyPr spcFirstLastPara="1" wrap="square" lIns="91425" tIns="91425" rIns="91425" bIns="91425" anchor="t" anchorCtr="0">
            <a:noAutofit/>
          </a:bodyPr>
          <a:lstStyle>
            <a:lvl1pPr lvl="0" algn="ctr">
              <a:lnSpc>
                <a:spcPct val="150000"/>
              </a:lnSpc>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dirty="0"/>
          </a:p>
        </p:txBody>
      </p:sp>
      <p:sp>
        <p:nvSpPr>
          <p:cNvPr id="2" name="Segnaposto piè di pagina 1">
            <a:extLst>
              <a:ext uri="{FF2B5EF4-FFF2-40B4-BE49-F238E27FC236}">
                <a16:creationId xmlns:a16="http://schemas.microsoft.com/office/drawing/2014/main" id="{5CD096E5-2E08-418B-835F-034FE9E1F301}"/>
              </a:ext>
            </a:extLst>
          </p:cNvPr>
          <p:cNvSpPr>
            <a:spLocks noGrp="1"/>
          </p:cNvSpPr>
          <p:nvPr>
            <p:ph type="ftr" sz="quarter" idx="13"/>
          </p:nvPr>
        </p:nvSpPr>
        <p:spPr/>
        <p:txBody>
          <a:bodyPr/>
          <a:lstStyle/>
          <a:p>
            <a:r>
              <a:rPr lang="it-IT"/>
              <a:t>Maria Teresa Marchetti - Invitalia - Economia sociale e lavoro </a:t>
            </a:r>
            <a:endParaRPr lang="it-IT"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flip="none" rotWithShape="1">
          <a:gsLst>
            <a:gs pos="0">
              <a:srgbClr val="007780"/>
            </a:gs>
            <a:gs pos="100000">
              <a:srgbClr val="007780"/>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11" name="Rettangolo 10">
            <a:extLst>
              <a:ext uri="{FF2B5EF4-FFF2-40B4-BE49-F238E27FC236}">
                <a16:creationId xmlns:a16="http://schemas.microsoft.com/office/drawing/2014/main" id="{238E382B-2F3B-4530-A638-9A7CD0036061}"/>
              </a:ext>
            </a:extLst>
          </p:cNvPr>
          <p:cNvSpPr/>
          <p:nvPr userDrawn="1"/>
        </p:nvSpPr>
        <p:spPr>
          <a:xfrm>
            <a:off x="0" y="6356351"/>
            <a:ext cx="9144000" cy="501650"/>
          </a:xfrm>
          <a:prstGeom prst="rect">
            <a:avLst/>
          </a:prstGeom>
          <a:solidFill>
            <a:srgbClr val="00778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hape 6"/>
          <p:cNvSpPr/>
          <p:nvPr userDrawn="1"/>
        </p:nvSpPr>
        <p:spPr>
          <a:xfrm>
            <a:off x="0" y="100"/>
            <a:ext cx="9143999" cy="6356249"/>
          </a:xfrm>
          <a:prstGeom prst="rect">
            <a:avLst/>
          </a:prstGeom>
          <a:gradFill flip="none" rotWithShape="1">
            <a:gsLst>
              <a:gs pos="0">
                <a:srgbClr val="073763">
                  <a:alpha val="0"/>
                </a:srgbClr>
              </a:gs>
              <a:gs pos="100000">
                <a:srgbClr val="010B15">
                  <a:alpha val="28235"/>
                </a:srgbClr>
              </a:gs>
            </a:gsLst>
            <a:path path="circle">
              <a:fillToRect l="50000" t="50000" r="50000" b="50000"/>
            </a:path>
            <a:tileRect/>
          </a:gradFill>
          <a:ln>
            <a:noFill/>
          </a:ln>
        </p:spPr>
        <p:txBody>
          <a:bodyPr spcFirstLastPara="1" wrap="square" lIns="91425" tIns="91425" rIns="91425" bIns="91425" anchor="ctr" anchorCtr="0">
            <a:noAutofit/>
          </a:bodyPr>
          <a:lstStyle/>
          <a:p>
            <a:endParaRPr lang="it-IT" dirty="0"/>
          </a:p>
        </p:txBody>
      </p:sp>
      <p:sp>
        <p:nvSpPr>
          <p:cNvPr id="7" name="Shape 7"/>
          <p:cNvSpPr txBox="1">
            <a:spLocks noGrp="1"/>
          </p:cNvSpPr>
          <p:nvPr>
            <p:ph type="title"/>
          </p:nvPr>
        </p:nvSpPr>
        <p:spPr>
          <a:xfrm>
            <a:off x="827250" y="788425"/>
            <a:ext cx="4109400" cy="935400"/>
          </a:xfrm>
          <a:prstGeom prst="rect">
            <a:avLst/>
          </a:prstGeom>
          <a:noFill/>
          <a:ln>
            <a:noFill/>
          </a:ln>
        </p:spPr>
        <p:txBody>
          <a:bodyPr spcFirstLastPara="1" wrap="square" lIns="91425" tIns="91425" rIns="91425" bIns="91425" anchor="t" anchorCtr="0"/>
          <a:lstStyle>
            <a:lvl1pPr lv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1pPr>
            <a:lvl2pPr lvl="1">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2pPr>
            <a:lvl3pPr lvl="2">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3pPr>
            <a:lvl4pPr lvl="3">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4pPr>
            <a:lvl5pPr lvl="4">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5pPr>
            <a:lvl6pPr lvl="5">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6pPr>
            <a:lvl7pPr lvl="6">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7pPr>
            <a:lvl8pPr lvl="7">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8pPr>
            <a:lvl9pPr lvl="8">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9pPr>
          </a:lstStyle>
          <a:p>
            <a:endParaRPr dirty="0"/>
          </a:p>
        </p:txBody>
      </p:sp>
      <p:sp>
        <p:nvSpPr>
          <p:cNvPr id="8" name="Shape 8"/>
          <p:cNvSpPr txBox="1">
            <a:spLocks noGrp="1"/>
          </p:cNvSpPr>
          <p:nvPr>
            <p:ph type="body" idx="1"/>
          </p:nvPr>
        </p:nvSpPr>
        <p:spPr>
          <a:xfrm>
            <a:off x="827250" y="1600200"/>
            <a:ext cx="7489500" cy="475615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FFFF"/>
              </a:buClr>
              <a:buSzPts val="3000"/>
              <a:buFont typeface="Open Sans"/>
              <a:buChar char="◇"/>
              <a:defRPr sz="3000">
                <a:solidFill>
                  <a:srgbClr val="FFFFFF"/>
                </a:solidFill>
                <a:latin typeface="Open Sans"/>
                <a:ea typeface="Open Sans"/>
                <a:cs typeface="Open Sans"/>
                <a:sym typeface="Open Sans"/>
              </a:defRPr>
            </a:lvl1pPr>
            <a:lvl2pPr marL="914400" lvl="1"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2pPr>
            <a:lvl3pPr marL="1371600" lvl="2"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3pPr>
            <a:lvl4pPr marL="1828800" lvl="3"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4pPr>
            <a:lvl5pPr marL="2286000" lvl="4"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5pPr>
            <a:lvl6pPr marL="2743200" lvl="5"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6pPr>
            <a:lvl7pPr marL="3200400" lvl="6"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7pPr>
            <a:lvl8pPr marL="3657600" lvl="7"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8pPr>
            <a:lvl9pPr marL="4114800" lvl="8"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9pPr>
          </a:lstStyle>
          <a:p>
            <a:endParaRPr dirty="0"/>
          </a:p>
        </p:txBody>
      </p:sp>
      <p:sp>
        <p:nvSpPr>
          <p:cNvPr id="9" name="Shape 9"/>
          <p:cNvSpPr txBox="1">
            <a:spLocks noGrp="1"/>
          </p:cNvSpPr>
          <p:nvPr>
            <p:ph type="sldNum" idx="12"/>
          </p:nvPr>
        </p:nvSpPr>
        <p:spPr>
          <a:xfrm>
            <a:off x="8480575" y="6356351"/>
            <a:ext cx="548700" cy="461700"/>
          </a:xfrm>
          <a:prstGeom prst="rect">
            <a:avLst/>
          </a:prstGeom>
          <a:noFill/>
          <a:ln>
            <a:noFill/>
          </a:ln>
        </p:spPr>
        <p:txBody>
          <a:bodyPr spcFirstLastPara="1" wrap="square" lIns="91425" tIns="91425" rIns="91425" bIns="91425" anchor="t" anchorCtr="0">
            <a:noAutofit/>
          </a:bodyPr>
          <a:lstStyle>
            <a:lvl1pPr lvl="0" algn="ctr">
              <a:lnSpc>
                <a:spcPct val="150000"/>
              </a:lnSpc>
              <a:buNone/>
              <a:defRPr sz="1200">
                <a:solidFill>
                  <a:srgbClr val="FFFFFF"/>
                </a:solidFill>
                <a:latin typeface="+mj-lt"/>
                <a:ea typeface="Oswald"/>
                <a:cs typeface="Oswald"/>
                <a:sym typeface="Oswald"/>
              </a:defRPr>
            </a:lvl1pPr>
            <a:lvl2pPr lvl="1" algn="r">
              <a:buNone/>
              <a:defRPr sz="1200">
                <a:solidFill>
                  <a:srgbClr val="FFFFFF"/>
                </a:solidFill>
                <a:latin typeface="Oswald"/>
                <a:ea typeface="Oswald"/>
                <a:cs typeface="Oswald"/>
                <a:sym typeface="Oswald"/>
              </a:defRPr>
            </a:lvl2pPr>
            <a:lvl3pPr lvl="2" algn="r">
              <a:buNone/>
              <a:defRPr sz="1200">
                <a:solidFill>
                  <a:srgbClr val="FFFFFF"/>
                </a:solidFill>
                <a:latin typeface="Oswald"/>
                <a:ea typeface="Oswald"/>
                <a:cs typeface="Oswald"/>
                <a:sym typeface="Oswald"/>
              </a:defRPr>
            </a:lvl3pPr>
            <a:lvl4pPr lvl="3" algn="r">
              <a:buNone/>
              <a:defRPr sz="1200">
                <a:solidFill>
                  <a:srgbClr val="FFFFFF"/>
                </a:solidFill>
                <a:latin typeface="Oswald"/>
                <a:ea typeface="Oswald"/>
                <a:cs typeface="Oswald"/>
                <a:sym typeface="Oswald"/>
              </a:defRPr>
            </a:lvl4pPr>
            <a:lvl5pPr lvl="4" algn="r">
              <a:buNone/>
              <a:defRPr sz="1200">
                <a:solidFill>
                  <a:srgbClr val="FFFFFF"/>
                </a:solidFill>
                <a:latin typeface="Oswald"/>
                <a:ea typeface="Oswald"/>
                <a:cs typeface="Oswald"/>
                <a:sym typeface="Oswald"/>
              </a:defRPr>
            </a:lvl5pPr>
            <a:lvl6pPr lvl="5" algn="r">
              <a:buNone/>
              <a:defRPr sz="1200">
                <a:solidFill>
                  <a:srgbClr val="FFFFFF"/>
                </a:solidFill>
                <a:latin typeface="Oswald"/>
                <a:ea typeface="Oswald"/>
                <a:cs typeface="Oswald"/>
                <a:sym typeface="Oswald"/>
              </a:defRPr>
            </a:lvl6pPr>
            <a:lvl7pPr lvl="6" algn="r">
              <a:buNone/>
              <a:defRPr sz="1200">
                <a:solidFill>
                  <a:srgbClr val="FFFFFF"/>
                </a:solidFill>
                <a:latin typeface="Oswald"/>
                <a:ea typeface="Oswald"/>
                <a:cs typeface="Oswald"/>
                <a:sym typeface="Oswald"/>
              </a:defRPr>
            </a:lvl7pPr>
            <a:lvl8pPr lvl="7" algn="r">
              <a:buNone/>
              <a:defRPr sz="1200">
                <a:solidFill>
                  <a:srgbClr val="FFFFFF"/>
                </a:solidFill>
                <a:latin typeface="Oswald"/>
                <a:ea typeface="Oswald"/>
                <a:cs typeface="Oswald"/>
                <a:sym typeface="Oswald"/>
              </a:defRPr>
            </a:lvl8pPr>
            <a:lvl9pPr lvl="8" algn="r">
              <a:buNone/>
              <a:defRPr sz="1200">
                <a:solidFill>
                  <a:srgbClr val="FFFFFF"/>
                </a:solidFill>
                <a:latin typeface="Oswald"/>
                <a:ea typeface="Oswald"/>
                <a:cs typeface="Oswald"/>
                <a:sym typeface="Oswald"/>
              </a:defRPr>
            </a:lvl9pPr>
          </a:lstStyle>
          <a:p>
            <a:fld id="{00000000-1234-1234-1234-123412341234}" type="slidenum">
              <a:rPr lang="it-IT" smtClean="0"/>
              <a:pPr/>
              <a:t>‹N›</a:t>
            </a:fld>
            <a:endParaRPr lang="it-IT" dirty="0"/>
          </a:p>
        </p:txBody>
      </p:sp>
      <p:pic>
        <p:nvPicPr>
          <p:cNvPr id="10" name="Immagine 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673195" y="-282513"/>
            <a:ext cx="1809391" cy="1809391"/>
          </a:xfrm>
          <a:prstGeom prst="rect">
            <a:avLst/>
          </a:prstGeom>
        </p:spPr>
      </p:pic>
      <p:sp>
        <p:nvSpPr>
          <p:cNvPr id="2" name="Segnaposto piè di pagina 1">
            <a:extLst>
              <a:ext uri="{FF2B5EF4-FFF2-40B4-BE49-F238E27FC236}">
                <a16:creationId xmlns:a16="http://schemas.microsoft.com/office/drawing/2014/main" id="{93E5B250-0D09-424B-804F-4E070EBBF526}"/>
              </a:ext>
            </a:extLst>
          </p:cNvPr>
          <p:cNvSpPr>
            <a:spLocks noGrp="1"/>
          </p:cNvSpPr>
          <p:nvPr>
            <p:ph type="ftr" sz="quarter" idx="3"/>
          </p:nvPr>
        </p:nvSpPr>
        <p:spPr>
          <a:xfrm>
            <a:off x="827249" y="6356350"/>
            <a:ext cx="7653325" cy="461700"/>
          </a:xfrm>
          <a:prstGeom prst="rect">
            <a:avLst/>
          </a:prstGeom>
        </p:spPr>
        <p:txBody>
          <a:bodyPr vert="horz" lIns="91440" tIns="45720" rIns="91440" bIns="45720" rtlCol="0" anchor="ctr"/>
          <a:lstStyle>
            <a:lvl1pPr algn="ctr">
              <a:defRPr sz="1200" b="1" i="0">
                <a:solidFill>
                  <a:schemeClr val="bg1"/>
                </a:solidFill>
              </a:defRPr>
            </a:lvl1pPr>
          </a:lstStyle>
          <a:p>
            <a:r>
              <a:rPr lang="it-IT"/>
              <a:t>Maria Teresa Marchetti - Invitalia - Economia sociale e lavoro </a:t>
            </a:r>
            <a:endParaRPr lang="it-IT"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6" r:id="rId7"/>
  </p:sldLayoutIdLst>
  <p:transition>
    <p:fade thruBlk="1"/>
  </p:transition>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150">
          <a:solidFill>
            <a:srgbClr val="F62263"/>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tif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hyperlink" Target="mailto:es.imprese@pec.mise.gov.it"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package" Target="../embeddings/Microsoft_Word_Document.docx"/></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economiasociale@postacert.invitalia.it"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pic>
        <p:nvPicPr>
          <p:cNvPr id="2" name="Immagine 1"/>
          <p:cNvPicPr>
            <a:picLocks noChangeAspect="1"/>
          </p:cNvPicPr>
          <p:nvPr/>
        </p:nvPicPr>
        <p:blipFill rotWithShape="1">
          <a:blip r:embed="rId3"/>
          <a:srcRect l="11082" r="6955"/>
          <a:stretch/>
        </p:blipFill>
        <p:spPr>
          <a:xfrm>
            <a:off x="4929580" y="0"/>
            <a:ext cx="4214420" cy="6858000"/>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141" y="-97365"/>
            <a:ext cx="2819884" cy="2819884"/>
          </a:xfrm>
          <a:prstGeom prst="rect">
            <a:avLst/>
          </a:prstGeom>
        </p:spPr>
      </p:pic>
      <p:sp>
        <p:nvSpPr>
          <p:cNvPr id="47" name="Shape 47"/>
          <p:cNvSpPr txBox="1">
            <a:spLocks noGrp="1"/>
          </p:cNvSpPr>
          <p:nvPr>
            <p:ph type="ctrTitle"/>
          </p:nvPr>
        </p:nvSpPr>
        <p:spPr>
          <a:xfrm>
            <a:off x="266872" y="1885394"/>
            <a:ext cx="4305127" cy="2061088"/>
          </a:xfrm>
          <a:prstGeom prst="rect">
            <a:avLst/>
          </a:prstGeom>
        </p:spPr>
        <p:txBody>
          <a:bodyPr spcFirstLastPara="1" wrap="square" lIns="91425" tIns="91425" rIns="91425" bIns="91425" anchor="b" anchorCtr="0">
            <a:noAutofit/>
          </a:bodyPr>
          <a:lstStyle/>
          <a:p>
            <a:pPr lvl="0"/>
            <a:r>
              <a:rPr lang="it-IT" sz="3600" b="1" spc="-300" dirty="0">
                <a:latin typeface="+mn-lt"/>
              </a:rPr>
              <a:t>ECONOMIA SOCIALE E LAVORO</a:t>
            </a:r>
            <a:endParaRPr sz="3600" b="1" spc="-300" dirty="0">
              <a:latin typeface="+mn-lt"/>
            </a:endParaRPr>
          </a:p>
        </p:txBody>
      </p:sp>
      <p:sp>
        <p:nvSpPr>
          <p:cNvPr id="8" name="Shape 121">
            <a:extLst>
              <a:ext uri="{FF2B5EF4-FFF2-40B4-BE49-F238E27FC236}">
                <a16:creationId xmlns:a16="http://schemas.microsoft.com/office/drawing/2014/main" id="{3E42F58E-2CFC-4C6E-BEF4-F58DD96D4400}"/>
              </a:ext>
            </a:extLst>
          </p:cNvPr>
          <p:cNvSpPr txBox="1">
            <a:spLocks/>
          </p:cNvSpPr>
          <p:nvPr/>
        </p:nvSpPr>
        <p:spPr>
          <a:xfrm>
            <a:off x="250026" y="5092117"/>
            <a:ext cx="4321973" cy="14308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buFont typeface="Open Sans"/>
              <a:buNone/>
            </a:pPr>
            <a:r>
              <a:rPr lang="en-US" sz="2400" b="1" i="1" dirty="0">
                <a:latin typeface="+mj-lt"/>
              </a:rPr>
              <a:t>Fare impresa, </a:t>
            </a:r>
            <a:r>
              <a:rPr lang="en-US" sz="2400" b="1" i="1" dirty="0" err="1">
                <a:latin typeface="+mj-lt"/>
              </a:rPr>
              <a:t>produrre</a:t>
            </a:r>
            <a:r>
              <a:rPr lang="en-US" sz="2400" b="1" i="1" dirty="0">
                <a:latin typeface="+mj-lt"/>
              </a:rPr>
              <a:t> </a:t>
            </a:r>
            <a:r>
              <a:rPr lang="en-US" sz="2400" b="1" i="1" dirty="0" err="1">
                <a:latin typeface="+mj-lt"/>
              </a:rPr>
              <a:t>utilità</a:t>
            </a:r>
            <a:r>
              <a:rPr lang="en-US" sz="2400" b="1" i="1" dirty="0">
                <a:latin typeface="+mj-lt"/>
              </a:rPr>
              <a:t> </a:t>
            </a:r>
            <a:r>
              <a:rPr lang="en-US" sz="2400" b="1" i="1" dirty="0" err="1">
                <a:latin typeface="+mj-lt"/>
              </a:rPr>
              <a:t>sociale</a:t>
            </a:r>
            <a:r>
              <a:rPr lang="en-US" sz="2400" b="1" i="1" dirty="0">
                <a:latin typeface="+mj-lt"/>
              </a:rPr>
              <a:t>, </a:t>
            </a:r>
            <a:r>
              <a:rPr lang="en-US" sz="2400" b="1" i="1" dirty="0" err="1">
                <a:latin typeface="+mj-lt"/>
              </a:rPr>
              <a:t>creare</a:t>
            </a:r>
            <a:r>
              <a:rPr lang="en-US" sz="2400" b="1" i="1" dirty="0">
                <a:latin typeface="+mj-lt"/>
              </a:rPr>
              <a:t> </a:t>
            </a:r>
            <a:r>
              <a:rPr lang="en-US" sz="2400" b="1" i="1" dirty="0" err="1">
                <a:latin typeface="+mj-lt"/>
              </a:rPr>
              <a:t>lavoro</a:t>
            </a:r>
            <a:endParaRPr lang="en-US" sz="2400" b="1" i="1" dirty="0">
              <a:latin typeface="+mj-lt"/>
            </a:endParaRPr>
          </a:p>
          <a:p>
            <a:pPr marL="0" indent="0">
              <a:buFont typeface="Open Sans"/>
              <a:buNone/>
            </a:pPr>
            <a:endParaRPr lang="en-US" sz="1800" dirty="0">
              <a:latin typeface="+mj-lt"/>
            </a:endParaRPr>
          </a:p>
          <a:p>
            <a:pPr marL="0" indent="0">
              <a:buNone/>
            </a:pPr>
            <a:r>
              <a:rPr lang="en-US" sz="1800" dirty="0">
                <a:latin typeface="+mj-lt"/>
              </a:rPr>
              <a:t> </a:t>
            </a:r>
          </a:p>
        </p:txBody>
      </p:sp>
      <p:pic>
        <p:nvPicPr>
          <p:cNvPr id="6" name="Immagine 5">
            <a:extLst>
              <a:ext uri="{FF2B5EF4-FFF2-40B4-BE49-F238E27FC236}">
                <a16:creationId xmlns:a16="http://schemas.microsoft.com/office/drawing/2014/main" id="{B5A04991-936E-44D6-9803-36991F820892}"/>
              </a:ext>
            </a:extLst>
          </p:cNvPr>
          <p:cNvPicPr>
            <a:picLocks noChangeAspect="1"/>
          </p:cNvPicPr>
          <p:nvPr/>
        </p:nvPicPr>
        <p:blipFill rotWithShape="1">
          <a:blip r:embed="rId5"/>
          <a:srcRect l="5531" r="5531"/>
          <a:stretch/>
        </p:blipFill>
        <p:spPr>
          <a:xfrm>
            <a:off x="4929580" y="0"/>
            <a:ext cx="4214420" cy="6858000"/>
          </a:xfrm>
          <a:prstGeom prst="rect">
            <a:avLst/>
          </a:prstGeom>
        </p:spPr>
      </p:pic>
    </p:spTree>
    <p:extLst>
      <p:ext uri="{BB962C8B-B14F-4D97-AF65-F5344CB8AC3E}">
        <p14:creationId xmlns:p14="http://schemas.microsoft.com/office/powerpoint/2010/main" val="4196829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969000" y="2206375"/>
            <a:ext cx="8060274" cy="1546500"/>
          </a:xfrm>
          <a:prstGeom prst="rect">
            <a:avLst/>
          </a:prstGeom>
        </p:spPr>
        <p:txBody>
          <a:bodyPr spcFirstLastPara="1" wrap="square" lIns="91425" tIns="91425" rIns="91425" bIns="91425" anchor="t" anchorCtr="0">
            <a:noAutofit/>
          </a:bodyPr>
          <a:lstStyle/>
          <a:p>
            <a:r>
              <a:rPr lang="it-IT" sz="2800" dirty="0">
                <a:solidFill>
                  <a:srgbClr val="007780"/>
                </a:solidFill>
                <a:latin typeface="+mj-lt"/>
              </a:rPr>
              <a:t>Gli obiettivi sono sfidanti non solo per gli specifici contenuti – lavoro, inclusione, ambiente, servizi – ma  anche in quanto le potenziali ricadute positive di tipo socio/ambientale del programma di investimento, rispetto ad uno o più degli stessi obiettivi, devono essere verificate ex ante</a:t>
            </a:r>
            <a:br>
              <a:rPr lang="it-IT" sz="2800" dirty="0">
                <a:solidFill>
                  <a:srgbClr val="007780"/>
                </a:solidFill>
                <a:latin typeface="+mj-lt"/>
              </a:rPr>
            </a:br>
            <a:br>
              <a:rPr lang="it-IT" sz="2800" dirty="0">
                <a:solidFill>
                  <a:srgbClr val="007780"/>
                </a:solidFill>
                <a:latin typeface="+mj-lt"/>
              </a:rPr>
            </a:br>
            <a:r>
              <a:rPr lang="it-IT" sz="2800" dirty="0">
                <a:solidFill>
                  <a:srgbClr val="007780"/>
                </a:solidFill>
                <a:latin typeface="+mj-lt"/>
              </a:rPr>
              <a:t>La valutazione di impatto socio/ambientale diventa parte integrante della valutazione istruttoria</a:t>
            </a:r>
            <a:br>
              <a:rPr lang="it-IT" sz="2800" dirty="0">
                <a:solidFill>
                  <a:srgbClr val="007780"/>
                </a:solidFill>
                <a:latin typeface="+mj-lt"/>
              </a:rPr>
            </a:br>
            <a:br>
              <a:rPr lang="it-IT" dirty="0">
                <a:solidFill>
                  <a:srgbClr val="007780"/>
                </a:solidFill>
                <a:latin typeface="+mj-lt"/>
              </a:rPr>
            </a:br>
            <a:br>
              <a:rPr lang="it-IT" dirty="0">
                <a:solidFill>
                  <a:srgbClr val="007780"/>
                </a:solidFill>
                <a:latin typeface="+mj-lt"/>
              </a:rPr>
            </a:br>
            <a:br>
              <a:rPr lang="it-IT" dirty="0">
                <a:solidFill>
                  <a:srgbClr val="007780"/>
                </a:solidFill>
                <a:latin typeface="+mj-lt"/>
              </a:rPr>
            </a:br>
            <a:endParaRPr dirty="0">
              <a:solidFill>
                <a:srgbClr val="007780"/>
              </a:solidFill>
              <a:latin typeface="+mj-lt"/>
            </a:endParaRPr>
          </a:p>
        </p:txBody>
      </p:sp>
      <p:grpSp>
        <p:nvGrpSpPr>
          <p:cNvPr id="92" name="Shape 92"/>
          <p:cNvGrpSpPr/>
          <p:nvPr/>
        </p:nvGrpSpPr>
        <p:grpSpPr>
          <a:xfrm>
            <a:off x="1007705" y="-2485"/>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id="{5139AEE1-8D79-44FD-959D-458E4429FFF3}"/>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11" name="CasellaDiTesto 10">
            <a:extLst>
              <a:ext uri="{FF2B5EF4-FFF2-40B4-BE49-F238E27FC236}">
                <a16:creationId xmlns:a16="http://schemas.microsoft.com/office/drawing/2014/main" id="{B893AC18-8D6D-44E2-87AF-0E70D04CFBC3}"/>
              </a:ext>
            </a:extLst>
          </p:cNvPr>
          <p:cNvSpPr txBox="1"/>
          <p:nvPr/>
        </p:nvSpPr>
        <p:spPr>
          <a:xfrm>
            <a:off x="2915515" y="1621600"/>
            <a:ext cx="6228485" cy="584775"/>
          </a:xfrm>
          <a:prstGeom prst="rect">
            <a:avLst/>
          </a:prstGeom>
          <a:noFill/>
        </p:spPr>
        <p:txBody>
          <a:bodyPr wrap="square" rtlCol="0">
            <a:spAutoFit/>
          </a:bodyPr>
          <a:lstStyle/>
          <a:p>
            <a:r>
              <a:rPr lang="it-IT" sz="3200" b="1" dirty="0">
                <a:solidFill>
                  <a:schemeClr val="bg1"/>
                </a:solidFill>
              </a:rPr>
              <a:t>OBIETTIVI SOCIO/AMBIENTALI</a:t>
            </a:r>
          </a:p>
        </p:txBody>
      </p:sp>
    </p:spTree>
    <p:extLst>
      <p:ext uri="{BB962C8B-B14F-4D97-AF65-F5344CB8AC3E}">
        <p14:creationId xmlns:p14="http://schemas.microsoft.com/office/powerpoint/2010/main" val="3096914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5906764"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CHI PUO’ PRESENTARE UN PROGETTO</a:t>
            </a:r>
            <a:endParaRPr dirty="0"/>
          </a:p>
        </p:txBody>
      </p:sp>
      <p:sp>
        <p:nvSpPr>
          <p:cNvPr id="84" name="Shape 84"/>
          <p:cNvSpPr txBox="1">
            <a:spLocks noGrp="1"/>
          </p:cNvSpPr>
          <p:nvPr>
            <p:ph type="body" idx="4294967295"/>
          </p:nvPr>
        </p:nvSpPr>
        <p:spPr>
          <a:xfrm>
            <a:off x="726750" y="1592451"/>
            <a:ext cx="7690500" cy="4967700"/>
          </a:xfrm>
          <a:prstGeom prst="rect">
            <a:avLst/>
          </a:prstGeom>
        </p:spPr>
        <p:txBody>
          <a:bodyPr spcFirstLastPara="1" wrap="square" lIns="91425" tIns="91425" rIns="91425" bIns="91425" anchor="t" anchorCtr="0">
            <a:noAutofit/>
          </a:bodyPr>
          <a:lstStyle/>
          <a:p>
            <a:pPr marL="38100" lvl="0" indent="0" rtl="0">
              <a:spcBef>
                <a:spcPts val="0"/>
              </a:spcBef>
              <a:spcAft>
                <a:spcPts val="0"/>
              </a:spcAft>
              <a:buClr>
                <a:srgbClr val="007780"/>
              </a:buClr>
              <a:buSzPts val="3000"/>
              <a:buNone/>
            </a:pPr>
            <a:r>
              <a:rPr lang="it-IT" sz="2400" spc="-150" dirty="0">
                <a:solidFill>
                  <a:srgbClr val="212131"/>
                </a:solidFill>
                <a:latin typeface="+mn-lt"/>
              </a:rPr>
              <a:t>L’intervento è operativo su tutto il territorio nazionale ed è diretto a: </a:t>
            </a:r>
          </a:p>
          <a:p>
            <a:pPr marL="38100" lvl="0" indent="0" rtl="0">
              <a:spcBef>
                <a:spcPts val="0"/>
              </a:spcBef>
              <a:spcAft>
                <a:spcPts val="0"/>
              </a:spcAft>
              <a:buClr>
                <a:srgbClr val="007780"/>
              </a:buClr>
              <a:buSzPts val="3000"/>
              <a:buNone/>
            </a:pPr>
            <a:endParaRPr lang="it-IT" sz="2400" spc="-150" dirty="0">
              <a:solidFill>
                <a:srgbClr val="212131"/>
              </a:solidFill>
              <a:latin typeface="+mn-lt"/>
            </a:endParaRPr>
          </a:p>
          <a:p>
            <a:pPr lvl="0" rtl="0">
              <a:spcBef>
                <a:spcPts val="0"/>
              </a:spcBef>
              <a:spcAft>
                <a:spcPts val="0"/>
              </a:spcAft>
              <a:buClr>
                <a:srgbClr val="007780"/>
              </a:buClr>
              <a:buSzPts val="3000"/>
              <a:buFont typeface="Wingdings" panose="05000000000000000000" pitchFamily="2" charset="2"/>
              <a:buChar char="q"/>
            </a:pPr>
            <a:r>
              <a:rPr lang="it-IT" sz="2400" spc="-150" dirty="0">
                <a:solidFill>
                  <a:srgbClr val="212131"/>
                </a:solidFill>
                <a:latin typeface="+mn-lt"/>
              </a:rPr>
              <a:t>imprese sociali di cui al </a:t>
            </a:r>
            <a:r>
              <a:rPr lang="it-IT" sz="2400" spc="-150" dirty="0" err="1">
                <a:solidFill>
                  <a:srgbClr val="212131"/>
                </a:solidFill>
                <a:latin typeface="+mn-lt"/>
              </a:rPr>
              <a:t>d.lgs.vo</a:t>
            </a:r>
            <a:r>
              <a:rPr lang="it-IT" sz="2400" spc="-150" dirty="0">
                <a:solidFill>
                  <a:srgbClr val="212131"/>
                </a:solidFill>
                <a:latin typeface="+mn-lt"/>
              </a:rPr>
              <a:t> 112/2017 e </a:t>
            </a:r>
            <a:r>
              <a:rPr lang="it-IT" sz="2400" spc="-150" dirty="0" err="1">
                <a:solidFill>
                  <a:srgbClr val="212131"/>
                </a:solidFill>
                <a:latin typeface="+mn-lt"/>
              </a:rPr>
              <a:t>ss.mm.ii</a:t>
            </a:r>
            <a:r>
              <a:rPr lang="it-IT" sz="2400" spc="-150" dirty="0">
                <a:solidFill>
                  <a:srgbClr val="212131"/>
                </a:solidFill>
                <a:latin typeface="+mn-lt"/>
              </a:rPr>
              <a:t>, costituite in forma di società </a:t>
            </a:r>
          </a:p>
          <a:p>
            <a:pPr lvl="0" rtl="0">
              <a:spcBef>
                <a:spcPts val="0"/>
              </a:spcBef>
              <a:spcAft>
                <a:spcPts val="0"/>
              </a:spcAft>
              <a:buClr>
                <a:srgbClr val="007780"/>
              </a:buClr>
              <a:buSzPts val="3000"/>
              <a:buFont typeface="Wingdings" panose="05000000000000000000" pitchFamily="2" charset="2"/>
              <a:buChar char="q"/>
            </a:pPr>
            <a:r>
              <a:rPr lang="it-IT" sz="2400" spc="-150" dirty="0">
                <a:solidFill>
                  <a:srgbClr val="212131"/>
                </a:solidFill>
                <a:latin typeface="+mn-lt"/>
              </a:rPr>
              <a:t>cooperative sociali di cui alla L. 381/1991 e </a:t>
            </a:r>
            <a:r>
              <a:rPr lang="it-IT" sz="2400" spc="-150" dirty="0" err="1">
                <a:solidFill>
                  <a:srgbClr val="212131"/>
                </a:solidFill>
                <a:latin typeface="+mn-lt"/>
              </a:rPr>
              <a:t>ss.mm.ii</a:t>
            </a:r>
            <a:r>
              <a:rPr lang="it-IT" sz="2400" spc="-150" dirty="0">
                <a:solidFill>
                  <a:srgbClr val="212131"/>
                </a:solidFill>
                <a:latin typeface="+mn-lt"/>
              </a:rPr>
              <a:t> e relativi consorzi </a:t>
            </a:r>
          </a:p>
          <a:p>
            <a:pPr lvl="0">
              <a:spcBef>
                <a:spcPts val="0"/>
              </a:spcBef>
              <a:buClr>
                <a:srgbClr val="007780"/>
              </a:buClr>
              <a:buFont typeface="Wingdings" panose="05000000000000000000" pitchFamily="2" charset="2"/>
              <a:buChar char="q"/>
            </a:pPr>
            <a:r>
              <a:rPr lang="it-IT" sz="2400" spc="-150" dirty="0">
                <a:solidFill>
                  <a:srgbClr val="212131"/>
                </a:solidFill>
                <a:latin typeface="+mn-lt"/>
              </a:rPr>
              <a:t>società cooperative aventi qualifica di ONLUS ai sensi del </a:t>
            </a:r>
            <a:r>
              <a:rPr lang="it-IT" sz="2400" spc="-150" dirty="0" err="1">
                <a:solidFill>
                  <a:srgbClr val="212131"/>
                </a:solidFill>
                <a:latin typeface="+mn-lt"/>
              </a:rPr>
              <a:t>d.lgs.vo</a:t>
            </a:r>
            <a:r>
              <a:rPr lang="it-IT" sz="2400" spc="-150" dirty="0">
                <a:solidFill>
                  <a:srgbClr val="212131"/>
                </a:solidFill>
                <a:latin typeface="+mn-lt"/>
              </a:rPr>
              <a:t> 460/1997 e </a:t>
            </a:r>
            <a:r>
              <a:rPr lang="it-IT" sz="2400" spc="-150" dirty="0" err="1">
                <a:solidFill>
                  <a:srgbClr val="212131"/>
                </a:solidFill>
                <a:latin typeface="+mn-lt"/>
              </a:rPr>
              <a:t>ss.mm.ii</a:t>
            </a:r>
            <a:endParaRPr lang="it-IT" sz="2400" spc="-150" dirty="0">
              <a:solidFill>
                <a:srgbClr val="212131"/>
              </a:solidFill>
              <a:latin typeface="+mn-lt"/>
            </a:endParaRPr>
          </a:p>
          <a:p>
            <a:pPr lvl="0" rtl="0">
              <a:spcBef>
                <a:spcPts val="0"/>
              </a:spcBef>
              <a:spcAft>
                <a:spcPts val="0"/>
              </a:spcAft>
              <a:buClr>
                <a:srgbClr val="007780"/>
              </a:buClr>
              <a:buSzPts val="3000"/>
              <a:buFont typeface="Wingdings" panose="05000000000000000000" pitchFamily="2" charset="2"/>
              <a:buChar char="q"/>
            </a:pPr>
            <a:endParaRPr lang="it-IT" sz="2400" spc="-150" dirty="0">
              <a:solidFill>
                <a:srgbClr val="212131"/>
              </a:solidFill>
              <a:latin typeface="+mn-lt"/>
            </a:endParaRPr>
          </a:p>
          <a:p>
            <a:pPr marL="38100" lvl="0" indent="0" rtl="0">
              <a:spcBef>
                <a:spcPts val="0"/>
              </a:spcBef>
              <a:spcAft>
                <a:spcPts val="0"/>
              </a:spcAft>
              <a:buClr>
                <a:srgbClr val="007780"/>
              </a:buClr>
              <a:buSzPts val="3000"/>
              <a:buNone/>
            </a:pPr>
            <a:r>
              <a:rPr lang="it-IT" sz="2400" spc="-150" dirty="0">
                <a:solidFill>
                  <a:srgbClr val="212131"/>
                </a:solidFill>
                <a:latin typeface="+mn-lt"/>
              </a:rPr>
              <a:t>Le imprese devono essere regolarmente costituite ed iscritte al Registro delle imprese nonché in regime di contabilità ordinaria </a:t>
            </a:r>
          </a:p>
          <a:p>
            <a:pPr marL="38100" lvl="0" indent="0" rtl="0">
              <a:spcBef>
                <a:spcPts val="0"/>
              </a:spcBef>
              <a:spcAft>
                <a:spcPts val="0"/>
              </a:spcAft>
              <a:buClr>
                <a:srgbClr val="007780"/>
              </a:buClr>
              <a:buSzPts val="3000"/>
              <a:buNone/>
            </a:pPr>
            <a:endParaRPr lang="it-IT" sz="2400" spc="-150" dirty="0">
              <a:solidFill>
                <a:srgbClr val="212131"/>
              </a:solidFill>
              <a:latin typeface="+mn-lt"/>
            </a:endParaRPr>
          </a:p>
        </p:txBody>
      </p:sp>
      <p:sp>
        <p:nvSpPr>
          <p:cNvPr id="2"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3303760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827249" y="3389695"/>
            <a:ext cx="8060274" cy="1546500"/>
          </a:xfrm>
          <a:prstGeom prst="rect">
            <a:avLst/>
          </a:prstGeom>
        </p:spPr>
        <p:txBody>
          <a:bodyPr spcFirstLastPara="1" wrap="square" lIns="91425" tIns="91425" rIns="91425" bIns="91425" anchor="t" anchorCtr="0">
            <a:noAutofit/>
          </a:bodyPr>
          <a:lstStyle/>
          <a:p>
            <a:r>
              <a:rPr lang="it-IT" sz="3200" dirty="0">
                <a:solidFill>
                  <a:srgbClr val="007780"/>
                </a:solidFill>
                <a:latin typeface="+mn-lt"/>
              </a:rPr>
              <a:t>L’art. 2 del </a:t>
            </a:r>
            <a:r>
              <a:rPr lang="it-IT" sz="3200" dirty="0" err="1">
                <a:solidFill>
                  <a:srgbClr val="007780"/>
                </a:solidFill>
                <a:latin typeface="+mn-lt"/>
              </a:rPr>
              <a:t>d.lgs.vo</a:t>
            </a:r>
            <a:r>
              <a:rPr lang="it-IT" sz="3200" dirty="0">
                <a:solidFill>
                  <a:srgbClr val="007780"/>
                </a:solidFill>
                <a:latin typeface="+mn-lt"/>
              </a:rPr>
              <a:t> 112/2017 definisce l’attività dell’impresa sociale come  </a:t>
            </a:r>
            <a:br>
              <a:rPr lang="it-IT" sz="3200" dirty="0">
                <a:solidFill>
                  <a:srgbClr val="007780"/>
                </a:solidFill>
                <a:latin typeface="+mn-lt"/>
              </a:rPr>
            </a:br>
            <a:r>
              <a:rPr lang="it-IT" sz="4400" dirty="0">
                <a:solidFill>
                  <a:srgbClr val="007780"/>
                </a:solidFill>
                <a:latin typeface="+mn-lt"/>
              </a:rPr>
              <a:t>‘</a:t>
            </a:r>
            <a:r>
              <a:rPr lang="it-IT" sz="3200" dirty="0">
                <a:solidFill>
                  <a:srgbClr val="007780"/>
                </a:solidFill>
                <a:latin typeface="+mn-lt"/>
              </a:rPr>
              <a:t>Attività di </a:t>
            </a:r>
            <a:r>
              <a:rPr lang="it-IT" sz="3200" b="1" dirty="0">
                <a:solidFill>
                  <a:srgbClr val="007780"/>
                </a:solidFill>
                <a:latin typeface="+mn-lt"/>
              </a:rPr>
              <a:t>impresa </a:t>
            </a:r>
            <a:r>
              <a:rPr lang="it-IT" sz="3200" dirty="0">
                <a:solidFill>
                  <a:srgbClr val="007780"/>
                </a:solidFill>
                <a:latin typeface="+mn-lt"/>
              </a:rPr>
              <a:t>di interesse generale</a:t>
            </a:r>
            <a:r>
              <a:rPr lang="it-IT" sz="4400" dirty="0">
                <a:solidFill>
                  <a:srgbClr val="007780"/>
                </a:solidFill>
                <a:latin typeface="+mn-lt"/>
              </a:rPr>
              <a:t>’</a:t>
            </a:r>
            <a:r>
              <a:rPr lang="it-IT" sz="3200" dirty="0">
                <a:solidFill>
                  <a:srgbClr val="007780"/>
                </a:solidFill>
                <a:latin typeface="+mn-lt"/>
              </a:rPr>
              <a:t> </a:t>
            </a:r>
            <a:br>
              <a:rPr lang="it-IT" sz="3200" dirty="0">
                <a:solidFill>
                  <a:srgbClr val="007780"/>
                </a:solidFill>
                <a:latin typeface="+mn-lt"/>
              </a:rPr>
            </a:br>
            <a:r>
              <a:rPr lang="it-IT" sz="3200" dirty="0">
                <a:solidFill>
                  <a:srgbClr val="007780"/>
                </a:solidFill>
                <a:latin typeface="+mn-lt"/>
              </a:rPr>
              <a:t>per il perseguimento di finalità civiche, solidaristiche e di utilità sociale</a:t>
            </a:r>
            <a:br>
              <a:rPr lang="it-IT" sz="3200" dirty="0">
                <a:solidFill>
                  <a:srgbClr val="007780"/>
                </a:solidFill>
                <a:latin typeface="+mn-lt"/>
              </a:rPr>
            </a:br>
            <a:br>
              <a:rPr lang="it-IT" sz="3200" dirty="0">
                <a:solidFill>
                  <a:srgbClr val="007780"/>
                </a:solidFill>
                <a:latin typeface="+mn-lt"/>
              </a:rPr>
            </a:br>
            <a:br>
              <a:rPr lang="it-IT" dirty="0">
                <a:solidFill>
                  <a:srgbClr val="007780"/>
                </a:solidFill>
                <a:latin typeface="+mj-lt"/>
              </a:rPr>
            </a:br>
            <a:endParaRPr dirty="0">
              <a:solidFill>
                <a:srgbClr val="007780"/>
              </a:solidFill>
              <a:latin typeface="+mj-lt"/>
            </a:endParaRPr>
          </a:p>
        </p:txBody>
      </p:sp>
      <p:grpSp>
        <p:nvGrpSpPr>
          <p:cNvPr id="92" name="Shape 92"/>
          <p:cNvGrpSpPr/>
          <p:nvPr/>
        </p:nvGrpSpPr>
        <p:grpSpPr>
          <a:xfrm>
            <a:off x="1007705" y="-2485"/>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id="{5139AEE1-8D79-44FD-959D-458E4429FFF3}"/>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10" name="CasellaDiTesto 9">
            <a:extLst>
              <a:ext uri="{FF2B5EF4-FFF2-40B4-BE49-F238E27FC236}">
                <a16:creationId xmlns:a16="http://schemas.microsoft.com/office/drawing/2014/main" id="{0E6815ED-8D9E-42EA-9B3B-B6731018A887}"/>
              </a:ext>
            </a:extLst>
          </p:cNvPr>
          <p:cNvSpPr txBox="1"/>
          <p:nvPr/>
        </p:nvSpPr>
        <p:spPr>
          <a:xfrm>
            <a:off x="2915515" y="1621600"/>
            <a:ext cx="6228485" cy="1569660"/>
          </a:xfrm>
          <a:prstGeom prst="rect">
            <a:avLst/>
          </a:prstGeom>
          <a:noFill/>
        </p:spPr>
        <p:txBody>
          <a:bodyPr wrap="square" rtlCol="0">
            <a:spAutoFit/>
          </a:bodyPr>
          <a:lstStyle/>
          <a:p>
            <a:r>
              <a:rPr lang="it-IT" sz="3200" b="1" dirty="0">
                <a:solidFill>
                  <a:schemeClr val="bg1"/>
                </a:solidFill>
              </a:rPr>
              <a:t>LA ‘NUOVA’ ATTIVITA’ DI IMPRESA DI INTERESSE GENERALE</a:t>
            </a:r>
          </a:p>
        </p:txBody>
      </p:sp>
    </p:spTree>
    <p:extLst>
      <p:ext uri="{BB962C8B-B14F-4D97-AF65-F5344CB8AC3E}">
        <p14:creationId xmlns:p14="http://schemas.microsoft.com/office/powerpoint/2010/main" val="1873862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Il PROGRAMMA DI SPESA </a:t>
            </a:r>
            <a:endParaRPr dirty="0"/>
          </a:p>
        </p:txBody>
      </p:sp>
      <p:sp>
        <p:nvSpPr>
          <p:cNvPr id="84" name="Shape 84"/>
          <p:cNvSpPr txBox="1">
            <a:spLocks noGrp="1"/>
          </p:cNvSpPr>
          <p:nvPr>
            <p:ph type="body" idx="4294967295"/>
          </p:nvPr>
        </p:nvSpPr>
        <p:spPr>
          <a:xfrm>
            <a:off x="726750" y="1394331"/>
            <a:ext cx="7690500" cy="4967700"/>
          </a:xfrm>
          <a:prstGeom prst="rect">
            <a:avLst/>
          </a:prstGeom>
        </p:spPr>
        <p:txBody>
          <a:bodyPr spcFirstLastPara="1" wrap="square" lIns="91425" tIns="91425" rIns="91425" bIns="91425" anchor="t" anchorCtr="0">
            <a:noAutofit/>
          </a:bodyPr>
          <a:lstStyle/>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Suolo e sue sistemazioni (</a:t>
            </a:r>
            <a:r>
              <a:rPr lang="it-IT" sz="2400" spc="-150" dirty="0" err="1">
                <a:solidFill>
                  <a:srgbClr val="212131"/>
                </a:solidFill>
                <a:latin typeface="+mn-lt"/>
              </a:rPr>
              <a:t>max</a:t>
            </a:r>
            <a:r>
              <a:rPr lang="it-IT" sz="2400" spc="-150" dirty="0">
                <a:solidFill>
                  <a:srgbClr val="212131"/>
                </a:solidFill>
                <a:latin typeface="+mn-lt"/>
              </a:rPr>
              <a:t> 10% del totale complessivo)</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Fabbricati, opere murarie, ristrutturazioni (da sole queste spese non costituiscono un programma organico e funzionale)</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Macchinari, impianti ed attrezzature nuovi di fabbrica (no veicoli, esclusi laboratori mobili)</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Programmi informatici</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Brevetti, licenze e marchi</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Formazione specialistica dei soci e dei dipendenti</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Consulenze specialistiche</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Oneri concessori e collaudi</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Certificazioni ambientali e di qualità</a:t>
            </a:r>
          </a:p>
          <a:p>
            <a:pPr marL="495300" lvl="0" indent="-457200" rtl="0">
              <a:spcBef>
                <a:spcPts val="0"/>
              </a:spcBef>
              <a:spcAft>
                <a:spcPts val="0"/>
              </a:spcAft>
              <a:buClr>
                <a:srgbClr val="007780"/>
              </a:buClr>
              <a:buSzPts val="3000"/>
              <a:buFont typeface="+mj-lt"/>
              <a:buAutoNum type="alphaLcParenR"/>
            </a:pPr>
            <a:r>
              <a:rPr lang="it-IT" sz="2400" spc="-150" dirty="0">
                <a:solidFill>
                  <a:srgbClr val="212131"/>
                </a:solidFill>
                <a:latin typeface="+mn-lt"/>
              </a:rPr>
              <a:t>Spese generali attività d’impresa (</a:t>
            </a:r>
            <a:r>
              <a:rPr lang="it-IT" sz="2400" spc="-150" dirty="0" err="1">
                <a:solidFill>
                  <a:srgbClr val="212131"/>
                </a:solidFill>
                <a:latin typeface="+mn-lt"/>
              </a:rPr>
              <a:t>max</a:t>
            </a:r>
            <a:r>
              <a:rPr lang="it-IT" sz="2400" spc="-150" dirty="0">
                <a:solidFill>
                  <a:srgbClr val="212131"/>
                </a:solidFill>
                <a:latin typeface="+mn-lt"/>
              </a:rPr>
              <a:t> 20% totale altre voci)</a:t>
            </a:r>
          </a:p>
        </p:txBody>
      </p:sp>
      <p:sp>
        <p:nvSpPr>
          <p:cNvPr id="2"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1380439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779600" y="2778495"/>
            <a:ext cx="7748622" cy="1546500"/>
          </a:xfrm>
          <a:prstGeom prst="rect">
            <a:avLst/>
          </a:prstGeom>
        </p:spPr>
        <p:txBody>
          <a:bodyPr spcFirstLastPara="1" wrap="square" lIns="91425" tIns="91425" rIns="91425" bIns="91425" anchor="t" anchorCtr="0">
            <a:noAutofit/>
          </a:bodyPr>
          <a:lstStyle/>
          <a:p>
            <a:r>
              <a:rPr lang="it-IT" sz="3600" dirty="0">
                <a:solidFill>
                  <a:srgbClr val="007780"/>
                </a:solidFill>
                <a:latin typeface="+mj-lt"/>
              </a:rPr>
              <a:t>Relativamente ai costi ammissibili, il tentativo effettuato nella stesura della normativa è stato quello di declinarli, codificandoli attentamente ex ante</a:t>
            </a:r>
            <a:endParaRPr sz="3600" dirty="0">
              <a:solidFill>
                <a:srgbClr val="007780"/>
              </a:solidFill>
              <a:latin typeface="+mj-lt"/>
            </a:endParaRPr>
          </a:p>
        </p:txBody>
      </p:sp>
      <p:grpSp>
        <p:nvGrpSpPr>
          <p:cNvPr id="92" name="Shape 92"/>
          <p:cNvGrpSpPr/>
          <p:nvPr/>
        </p:nvGrpSpPr>
        <p:grpSpPr>
          <a:xfrm>
            <a:off x="1007705" y="321615"/>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id="{140E2F80-E854-4AA1-9CC1-FC13DDEB8B6D}"/>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11" name="CasellaDiTesto 10">
            <a:extLst>
              <a:ext uri="{FF2B5EF4-FFF2-40B4-BE49-F238E27FC236}">
                <a16:creationId xmlns:a16="http://schemas.microsoft.com/office/drawing/2014/main" id="{2BB004C1-7116-4CAA-A229-09338D4C4485}"/>
              </a:ext>
            </a:extLst>
          </p:cNvPr>
          <p:cNvSpPr txBox="1"/>
          <p:nvPr/>
        </p:nvSpPr>
        <p:spPr>
          <a:xfrm>
            <a:off x="2915515" y="2050808"/>
            <a:ext cx="6228485" cy="584775"/>
          </a:xfrm>
          <a:prstGeom prst="rect">
            <a:avLst/>
          </a:prstGeom>
          <a:noFill/>
        </p:spPr>
        <p:txBody>
          <a:bodyPr wrap="square" rtlCol="0">
            <a:spAutoFit/>
          </a:bodyPr>
          <a:lstStyle/>
          <a:p>
            <a:r>
              <a:rPr lang="it-IT" sz="3200" b="1" dirty="0">
                <a:solidFill>
                  <a:schemeClr val="bg1"/>
                </a:solidFill>
              </a:rPr>
              <a:t>I CAPITOLI DI SPESA</a:t>
            </a:r>
          </a:p>
        </p:txBody>
      </p:sp>
    </p:spTree>
    <p:extLst>
      <p:ext uri="{BB962C8B-B14F-4D97-AF65-F5344CB8AC3E}">
        <p14:creationId xmlns:p14="http://schemas.microsoft.com/office/powerpoint/2010/main" val="1048595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4" name="Shape 104"/>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IL FINAZIAMENTO </a:t>
            </a:r>
            <a:br>
              <a:rPr lang="it-IT" dirty="0"/>
            </a:br>
            <a:endParaRPr dirty="0"/>
          </a:p>
        </p:txBody>
      </p:sp>
      <p:sp>
        <p:nvSpPr>
          <p:cNvPr id="2" name="Segnaposto piè di pagina 1">
            <a:extLst>
              <a:ext uri="{FF2B5EF4-FFF2-40B4-BE49-F238E27FC236}">
                <a16:creationId xmlns:a16="http://schemas.microsoft.com/office/drawing/2014/main" id="{A5488D71-26ED-45E7-A43E-0475925253C8}"/>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7" name="Shape 104">
            <a:extLst>
              <a:ext uri="{FF2B5EF4-FFF2-40B4-BE49-F238E27FC236}">
                <a16:creationId xmlns:a16="http://schemas.microsoft.com/office/drawing/2014/main" id="{8A3BE71A-3CFD-4E3C-95CC-C0E258E11764}"/>
              </a:ext>
            </a:extLst>
          </p:cNvPr>
          <p:cNvSpPr txBox="1">
            <a:spLocks/>
          </p:cNvSpPr>
          <p:nvPr/>
        </p:nvSpPr>
        <p:spPr>
          <a:xfrm>
            <a:off x="827249" y="788425"/>
            <a:ext cx="4109400" cy="9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BDED2"/>
              </a:buClr>
              <a:buSzPts val="2400"/>
              <a:buFont typeface="Oswald"/>
              <a:buNone/>
              <a:defRPr sz="2400" b="0" i="0" u="none" strike="noStrike" cap="none" spc="-150">
                <a:solidFill>
                  <a:schemeClr val="bg1"/>
                </a:solidFill>
                <a:highlight>
                  <a:srgbClr val="007780"/>
                </a:highlight>
                <a:latin typeface="+mj-lt"/>
                <a:ea typeface="Oswald"/>
                <a:cs typeface="Oswald"/>
                <a:sym typeface="Oswald"/>
              </a:defRPr>
            </a:lvl1pPr>
            <a:lvl2pPr marR="0" lvl="1"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2pPr>
            <a:lvl3pPr marR="0" lvl="2"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3pPr>
            <a:lvl4pPr marR="0" lvl="3"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4pPr>
            <a:lvl5pPr marR="0" lvl="4"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5pPr>
            <a:lvl6pPr marR="0" lvl="5"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6pPr>
            <a:lvl7pPr marR="0" lvl="6"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7pPr>
            <a:lvl8pPr marR="0" lvl="7"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8pPr>
            <a:lvl9pPr marR="0" lvl="8"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9pPr>
          </a:lstStyle>
          <a:p>
            <a:r>
              <a:rPr lang="it-IT" dirty="0"/>
              <a:t>IL FINANZIAMENTO </a:t>
            </a:r>
            <a:br>
              <a:rPr lang="it-IT" dirty="0"/>
            </a:br>
            <a:endParaRPr lang="it-IT" dirty="0"/>
          </a:p>
        </p:txBody>
      </p:sp>
      <p:graphicFrame>
        <p:nvGraphicFramePr>
          <p:cNvPr id="8" name="Diagramma 7">
            <a:extLst>
              <a:ext uri="{FF2B5EF4-FFF2-40B4-BE49-F238E27FC236}">
                <a16:creationId xmlns:a16="http://schemas.microsoft.com/office/drawing/2014/main" id="{3EE61643-6849-40D2-B845-06E2B3CCBA5F}"/>
              </a:ext>
            </a:extLst>
          </p:cNvPr>
          <p:cNvGraphicFramePr/>
          <p:nvPr>
            <p:extLst>
              <p:ext uri="{D42A27DB-BD31-4B8C-83A1-F6EECF244321}">
                <p14:modId xmlns:p14="http://schemas.microsoft.com/office/powerpoint/2010/main" val="1893449684"/>
              </p:ext>
            </p:extLst>
          </p:nvPr>
        </p:nvGraphicFramePr>
        <p:xfrm>
          <a:off x="607295" y="1578855"/>
          <a:ext cx="7808751" cy="449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827249" y="777274"/>
            <a:ext cx="5551249" cy="935400"/>
          </a:xfrm>
          <a:prstGeom prst="rect">
            <a:avLst/>
          </a:prstGeom>
        </p:spPr>
        <p:txBody>
          <a:bodyPr spcFirstLastPara="1" wrap="square" lIns="91425" tIns="91425" rIns="91425" bIns="91425" anchor="t" anchorCtr="0">
            <a:noAutofit/>
          </a:bodyPr>
          <a:lstStyle/>
          <a:p>
            <a:r>
              <a:rPr lang="it-IT" dirty="0">
                <a:latin typeface="Arial" charset="0"/>
                <a:cs typeface="Arial" charset="0"/>
              </a:rPr>
              <a:t>COME SI PRESENTA UN PROGETTO</a:t>
            </a:r>
            <a:br>
              <a:rPr lang="it-IT" b="1" dirty="0">
                <a:latin typeface="Arial" charset="0"/>
                <a:cs typeface="Arial" charset="0"/>
              </a:rPr>
            </a:br>
            <a:br>
              <a:rPr lang="it-IT" b="1" dirty="0">
                <a:latin typeface="Arial" charset="0"/>
                <a:cs typeface="Arial" charset="0"/>
              </a:rPr>
            </a:br>
            <a:endParaRPr dirty="0"/>
          </a:p>
        </p:txBody>
      </p:sp>
      <p:sp>
        <p:nvSpPr>
          <p:cNvPr id="112" name="Shape 112"/>
          <p:cNvSpPr txBox="1">
            <a:spLocks noGrp="1"/>
          </p:cNvSpPr>
          <p:nvPr>
            <p:ph type="body" idx="1"/>
          </p:nvPr>
        </p:nvSpPr>
        <p:spPr>
          <a:xfrm>
            <a:off x="690073" y="1473901"/>
            <a:ext cx="7927675" cy="935401"/>
          </a:xfrm>
          <a:prstGeom prst="rect">
            <a:avLst/>
          </a:prstGeom>
        </p:spPr>
        <p:txBody>
          <a:bodyPr spcFirstLastPara="1" wrap="square" lIns="91425" tIns="91425" rIns="91425" bIns="91425" anchor="t" anchorCtr="0">
            <a:noAutofit/>
          </a:bodyPr>
          <a:lstStyle/>
          <a:p>
            <a:pPr algn="ctr"/>
            <a:r>
              <a:rPr lang="it-IT" sz="2400" dirty="0">
                <a:latin typeface="Arial" panose="020B0604020202020204" pitchFamily="34" charset="0"/>
                <a:cs typeface="Arial" panose="020B0604020202020204" pitchFamily="34" charset="0"/>
              </a:rPr>
              <a:t>La domanda deve essere inviata al MISE, </a:t>
            </a:r>
          </a:p>
          <a:p>
            <a:pPr algn="ctr"/>
            <a:r>
              <a:rPr lang="it-IT" sz="2400" dirty="0">
                <a:latin typeface="Arial" panose="020B0604020202020204" pitchFamily="34" charset="0"/>
                <a:cs typeface="Arial" panose="020B0604020202020204" pitchFamily="34" charset="0"/>
              </a:rPr>
              <a:t>esclusivamente via PEC, all’indirizzo </a:t>
            </a:r>
          </a:p>
          <a:p>
            <a:pPr algn="ctr"/>
            <a:r>
              <a:rPr lang="it-IT" sz="2400" dirty="0">
                <a:solidFill>
                  <a:srgbClr val="00B0F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es.imprese@pec.mise.gov.it</a:t>
            </a:r>
            <a:r>
              <a:rPr lang="it-IT" sz="2400" dirty="0">
                <a:solidFill>
                  <a:srgbClr val="00B0F0"/>
                </a:solidFill>
                <a:latin typeface="Arial" panose="020B0604020202020204" pitchFamily="34" charset="0"/>
                <a:cs typeface="Arial" panose="020B0604020202020204" pitchFamily="34" charset="0"/>
              </a:rPr>
              <a:t>,</a:t>
            </a:r>
          </a:p>
          <a:p>
            <a:pPr algn="ctr"/>
            <a:r>
              <a:rPr lang="it-IT" sz="2400" dirty="0">
                <a:latin typeface="Arial" panose="020B0604020202020204" pitchFamily="34" charset="0"/>
                <a:cs typeface="Arial" panose="020B0604020202020204" pitchFamily="34" charset="0"/>
              </a:rPr>
              <a:t>utilizzando la </a:t>
            </a:r>
            <a:r>
              <a:rPr lang="it-IT" sz="2400" b="1" dirty="0">
                <a:latin typeface="Arial" panose="020B0604020202020204" pitchFamily="34" charset="0"/>
                <a:cs typeface="Arial" panose="020B0604020202020204" pitchFamily="34" charset="0"/>
              </a:rPr>
              <a:t>modulistica</a:t>
            </a:r>
            <a:r>
              <a:rPr lang="it-IT" sz="2400" dirty="0">
                <a:latin typeface="Arial" panose="020B0604020202020204" pitchFamily="34" charset="0"/>
                <a:cs typeface="Arial" panose="020B0604020202020204" pitchFamily="34" charset="0"/>
              </a:rPr>
              <a:t> resa disponibile </a:t>
            </a:r>
          </a:p>
          <a:p>
            <a:pPr algn="ctr"/>
            <a:r>
              <a:rPr lang="it-IT" sz="2400" dirty="0">
                <a:latin typeface="Arial" panose="020B0604020202020204" pitchFamily="34" charset="0"/>
                <a:cs typeface="Arial" panose="020B0604020202020204" pitchFamily="34" charset="0"/>
              </a:rPr>
              <a:t>sul sito del Ministero dello Sviluppo Economico</a:t>
            </a:r>
          </a:p>
          <a:p>
            <a:pPr marL="101600" indent="0" algn="just">
              <a:buNone/>
            </a:pPr>
            <a:endParaRPr lang="it-IT" sz="2400" dirty="0">
              <a:latin typeface="Arial" panose="020B0604020202020204" pitchFamily="34" charset="0"/>
              <a:cs typeface="Arial" panose="020B0604020202020204" pitchFamily="34" charset="0"/>
            </a:endParaRPr>
          </a:p>
          <a:p>
            <a:pPr marL="101600" indent="0" algn="just">
              <a:buNone/>
            </a:pPr>
            <a:r>
              <a:rPr lang="it-IT" dirty="0">
                <a:latin typeface="Arial" panose="020B0604020202020204" pitchFamily="34" charset="0"/>
                <a:cs typeface="Arial" panose="020B0604020202020204" pitchFamily="34" charset="0"/>
              </a:rPr>
              <a:t>Il procedimento di valutazione è ‘a </a:t>
            </a:r>
            <a:r>
              <a:rPr lang="it-IT" dirty="0" err="1">
                <a:latin typeface="Arial" panose="020B0604020202020204" pitchFamily="34" charset="0"/>
                <a:cs typeface="Arial" panose="020B0604020202020204" pitchFamily="34" charset="0"/>
              </a:rPr>
              <a:t>sportello’</a:t>
            </a:r>
            <a:r>
              <a:rPr lang="it-IT" dirty="0">
                <a:latin typeface="Arial" panose="020B0604020202020204" pitchFamily="34" charset="0"/>
                <a:cs typeface="Arial" panose="020B0604020202020204" pitchFamily="34" charset="0"/>
              </a:rPr>
              <a:t>, le domande vengono esaminate, in ordine cronologico di arrivo, entro </a:t>
            </a:r>
            <a:r>
              <a:rPr lang="it-IT" b="1" dirty="0">
                <a:latin typeface="Arial" panose="020B0604020202020204" pitchFamily="34" charset="0"/>
                <a:cs typeface="Arial" panose="020B0604020202020204" pitchFamily="34" charset="0"/>
              </a:rPr>
              <a:t>60 giorni </a:t>
            </a:r>
            <a:r>
              <a:rPr lang="it-IT" dirty="0">
                <a:latin typeface="Arial" panose="020B0604020202020204" pitchFamily="34" charset="0"/>
                <a:cs typeface="Arial" panose="020B0604020202020204" pitchFamily="34" charset="0"/>
              </a:rPr>
              <a:t>dalla data di presentazione, salvo eventuali richieste di integrazione documentale o progettuale</a:t>
            </a:r>
          </a:p>
          <a:p>
            <a:pPr marL="101600" indent="0" algn="just">
              <a:buNone/>
            </a:pPr>
            <a:endParaRPr lang="it-IT" dirty="0">
              <a:latin typeface="Arial" panose="020B0604020202020204" pitchFamily="34" charset="0"/>
              <a:cs typeface="Arial" panose="020B0604020202020204" pitchFamily="34" charset="0"/>
            </a:endParaRPr>
          </a:p>
          <a:p>
            <a:pPr marL="101600" indent="0" algn="just">
              <a:buNone/>
            </a:pPr>
            <a:r>
              <a:rPr lang="it-IT" dirty="0">
                <a:latin typeface="Arial" panose="020B0604020202020204" pitchFamily="34" charset="0"/>
                <a:cs typeface="Arial" panose="020B0604020202020204" pitchFamily="34" charset="0"/>
              </a:rPr>
              <a:t>Le agevolazioni sono concesse in regime di aiuti </a:t>
            </a:r>
            <a:r>
              <a:rPr lang="it-IT" i="1" dirty="0">
                <a:latin typeface="Arial" panose="020B0604020202020204" pitchFamily="34" charset="0"/>
                <a:cs typeface="Arial" panose="020B0604020202020204" pitchFamily="34" charset="0"/>
              </a:rPr>
              <a:t>de </a:t>
            </a:r>
            <a:r>
              <a:rPr lang="it-IT" i="1" dirty="0" err="1">
                <a:latin typeface="Arial" panose="020B0604020202020204" pitchFamily="34" charset="0"/>
                <a:cs typeface="Arial" panose="020B0604020202020204" pitchFamily="34" charset="0"/>
              </a:rPr>
              <a:t>minimis</a:t>
            </a:r>
            <a:r>
              <a:rPr lang="it-IT" dirty="0">
                <a:latin typeface="Arial" panose="020B0604020202020204" pitchFamily="34" charset="0"/>
                <a:cs typeface="Arial" panose="020B0604020202020204" pitchFamily="34" charset="0"/>
              </a:rPr>
              <a:t>  ed erogate dalle Banche finanziatrici</a:t>
            </a:r>
          </a:p>
          <a:p>
            <a:pPr algn="just"/>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a:t>
            </a:r>
          </a:p>
        </p:txBody>
      </p:sp>
      <p:sp>
        <p:nvSpPr>
          <p:cNvPr id="8" name="Segnaposto piè di pagina 1">
            <a:extLst>
              <a:ext uri="{FF2B5EF4-FFF2-40B4-BE49-F238E27FC236}">
                <a16:creationId xmlns:a16="http://schemas.microsoft.com/office/drawing/2014/main" id="{BA88C4DA-A72F-40A2-9A3B-E5A0C0E7FFE5}"/>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779599" y="2367790"/>
            <a:ext cx="7883953" cy="1546500"/>
          </a:xfrm>
          <a:prstGeom prst="rect">
            <a:avLst/>
          </a:prstGeom>
        </p:spPr>
        <p:txBody>
          <a:bodyPr spcFirstLastPara="1" wrap="square" lIns="91425" tIns="91425" rIns="91425" bIns="91425" anchor="t" anchorCtr="0">
            <a:noAutofit/>
          </a:bodyPr>
          <a:lstStyle/>
          <a:p>
            <a:pPr marL="101600"/>
            <a:r>
              <a:rPr lang="it-IT" dirty="0">
                <a:solidFill>
                  <a:srgbClr val="007780"/>
                </a:solidFill>
                <a:latin typeface="+mj-lt"/>
              </a:rPr>
              <a:t>Prerequisito per la presentazione della domanda è disporre di una delibera di finanziamento bancario rilasciata da una Banca finanziatrice scelta tra quelle accreditate</a:t>
            </a:r>
          </a:p>
        </p:txBody>
      </p:sp>
      <p:grpSp>
        <p:nvGrpSpPr>
          <p:cNvPr id="92" name="Shape 92"/>
          <p:cNvGrpSpPr/>
          <p:nvPr/>
        </p:nvGrpSpPr>
        <p:grpSpPr>
          <a:xfrm>
            <a:off x="1015454" y="73646"/>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id="{140E2F80-E854-4AA1-9CC1-FC13DDEB8B6D}"/>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11" name="Shape 90">
            <a:extLst>
              <a:ext uri="{FF2B5EF4-FFF2-40B4-BE49-F238E27FC236}">
                <a16:creationId xmlns:a16="http://schemas.microsoft.com/office/drawing/2014/main" id="{78F95D2C-74AE-42E3-B4BF-5CF5B12433CA}"/>
              </a:ext>
            </a:extLst>
          </p:cNvPr>
          <p:cNvSpPr txBox="1">
            <a:spLocks/>
          </p:cNvSpPr>
          <p:nvPr/>
        </p:nvSpPr>
        <p:spPr>
          <a:xfrm>
            <a:off x="779600" y="4211547"/>
            <a:ext cx="7748622" cy="1546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BDED2"/>
              </a:buClr>
              <a:buSzPts val="2400"/>
              <a:buFont typeface="Oswald"/>
              <a:buNone/>
              <a:defRPr sz="2400" b="0" i="0" u="none" strike="noStrike" cap="none" spc="-150">
                <a:solidFill>
                  <a:srgbClr val="9BDED2"/>
                </a:solidFill>
                <a:highlight>
                  <a:srgbClr val="FFFFFF"/>
                </a:highlight>
                <a:latin typeface="Oswald"/>
                <a:ea typeface="Oswald"/>
                <a:cs typeface="Oswald"/>
                <a:sym typeface="Oswald"/>
              </a:defRPr>
            </a:lvl1pPr>
            <a:lvl2pPr marR="0" lvl="1"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2pPr>
            <a:lvl3pPr marR="0" lvl="2"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3pPr>
            <a:lvl4pPr marR="0" lvl="3"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4pPr>
            <a:lvl5pPr marR="0" lvl="4"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5pPr>
            <a:lvl6pPr marR="0" lvl="5"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6pPr>
            <a:lvl7pPr marR="0" lvl="6"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7pPr>
            <a:lvl8pPr marR="0" lvl="7"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8pPr>
            <a:lvl9pPr marR="0" lvl="8" algn="l" rtl="0">
              <a:lnSpc>
                <a:spcPct val="100000"/>
              </a:lnSpc>
              <a:spcBef>
                <a:spcPts val="0"/>
              </a:spcBef>
              <a:spcAft>
                <a:spcPts val="0"/>
              </a:spcAft>
              <a:buClr>
                <a:srgbClr val="9BDED2"/>
              </a:buClr>
              <a:buSzPts val="2400"/>
              <a:buFont typeface="Oswald"/>
              <a:buNone/>
              <a:defRPr sz="2400" b="0" i="0" u="none" strike="noStrike" cap="none">
                <a:solidFill>
                  <a:srgbClr val="9BDED2"/>
                </a:solidFill>
                <a:highlight>
                  <a:srgbClr val="FFFFFF"/>
                </a:highlight>
                <a:latin typeface="Oswald"/>
                <a:ea typeface="Oswald"/>
                <a:cs typeface="Oswald"/>
                <a:sym typeface="Oswald"/>
              </a:defRPr>
            </a:lvl9pPr>
          </a:lstStyle>
          <a:p>
            <a:pPr marL="101600" algn="just"/>
            <a:r>
              <a:rPr lang="it-IT" dirty="0">
                <a:solidFill>
                  <a:srgbClr val="007780"/>
                </a:solidFill>
                <a:latin typeface="+mj-lt"/>
              </a:rPr>
              <a:t>La domanda deve essere obbligatoriamente corredata da: </a:t>
            </a:r>
          </a:p>
          <a:p>
            <a:pPr marL="101600" algn="just"/>
            <a:r>
              <a:rPr lang="it-IT" dirty="0">
                <a:solidFill>
                  <a:srgbClr val="007780"/>
                </a:solidFill>
                <a:latin typeface="+mj-lt"/>
              </a:rPr>
              <a:t>- sintesi  di delibera bancaria attestante il merito del credito</a:t>
            </a:r>
            <a:br>
              <a:rPr lang="it-IT" dirty="0">
                <a:solidFill>
                  <a:srgbClr val="007780"/>
                </a:solidFill>
                <a:latin typeface="+mj-lt"/>
              </a:rPr>
            </a:br>
            <a:r>
              <a:rPr lang="it-IT" dirty="0">
                <a:solidFill>
                  <a:srgbClr val="007780"/>
                </a:solidFill>
                <a:latin typeface="+mj-lt"/>
              </a:rPr>
              <a:t>- allegato tecnico alla sintesi di delibera attestante l’impatto socio/ambientale</a:t>
            </a:r>
          </a:p>
        </p:txBody>
      </p:sp>
      <p:sp>
        <p:nvSpPr>
          <p:cNvPr id="4" name="Rettangolo 3">
            <a:extLst>
              <a:ext uri="{FF2B5EF4-FFF2-40B4-BE49-F238E27FC236}">
                <a16:creationId xmlns:a16="http://schemas.microsoft.com/office/drawing/2014/main" id="{9D51C476-CD8E-42B7-A6FF-B6587F79264B}"/>
              </a:ext>
            </a:extLst>
          </p:cNvPr>
          <p:cNvSpPr/>
          <p:nvPr/>
        </p:nvSpPr>
        <p:spPr>
          <a:xfrm>
            <a:off x="3202862" y="1644155"/>
            <a:ext cx="5246949" cy="584775"/>
          </a:xfrm>
          <a:prstGeom prst="rect">
            <a:avLst/>
          </a:prstGeom>
        </p:spPr>
        <p:txBody>
          <a:bodyPr wrap="none">
            <a:spAutoFit/>
          </a:bodyPr>
          <a:lstStyle/>
          <a:p>
            <a:r>
              <a:rPr lang="it-IT" sz="3200" b="1" dirty="0">
                <a:solidFill>
                  <a:schemeClr val="bg1"/>
                </a:solidFill>
              </a:rPr>
              <a:t>LA DELIBERA BANCARIA</a:t>
            </a:r>
          </a:p>
        </p:txBody>
      </p:sp>
    </p:spTree>
    <p:extLst>
      <p:ext uri="{BB962C8B-B14F-4D97-AF65-F5344CB8AC3E}">
        <p14:creationId xmlns:p14="http://schemas.microsoft.com/office/powerpoint/2010/main" val="4124085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827249" y="777274"/>
            <a:ext cx="5551249" cy="935400"/>
          </a:xfrm>
          <a:prstGeom prst="rect">
            <a:avLst/>
          </a:prstGeom>
        </p:spPr>
        <p:txBody>
          <a:bodyPr spcFirstLastPara="1" wrap="square" lIns="91425" tIns="91425" rIns="91425" bIns="91425" anchor="t" anchorCtr="0">
            <a:noAutofit/>
          </a:bodyPr>
          <a:lstStyle/>
          <a:p>
            <a:r>
              <a:rPr lang="it-IT" b="1" dirty="0">
                <a:latin typeface="Arial" charset="0"/>
                <a:cs typeface="Arial" charset="0"/>
              </a:rPr>
              <a:t>LA VALUTAZIONE DEI PROGETTI</a:t>
            </a: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endParaRPr dirty="0"/>
          </a:p>
        </p:txBody>
      </p:sp>
      <p:sp>
        <p:nvSpPr>
          <p:cNvPr id="8" name="Segnaposto piè di pagina 1">
            <a:extLst>
              <a:ext uri="{FF2B5EF4-FFF2-40B4-BE49-F238E27FC236}">
                <a16:creationId xmlns:a16="http://schemas.microsoft.com/office/drawing/2014/main" id="{BA88C4DA-A72F-40A2-9A3B-E5A0C0E7FFE5}"/>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sp>
        <p:nvSpPr>
          <p:cNvPr id="3" name="Segnaposto testo 2">
            <a:extLst>
              <a:ext uri="{FF2B5EF4-FFF2-40B4-BE49-F238E27FC236}">
                <a16:creationId xmlns:a16="http://schemas.microsoft.com/office/drawing/2014/main" id="{E0839239-9BAE-43C0-A505-12315CB92FD4}"/>
              </a:ext>
            </a:extLst>
          </p:cNvPr>
          <p:cNvSpPr>
            <a:spLocks noGrp="1"/>
          </p:cNvSpPr>
          <p:nvPr>
            <p:ph type="body" idx="1"/>
          </p:nvPr>
        </p:nvSpPr>
        <p:spPr>
          <a:xfrm>
            <a:off x="760344" y="1221066"/>
            <a:ext cx="2417754" cy="4756150"/>
          </a:xfrm>
        </p:spPr>
        <p:txBody>
          <a:bodyPr/>
          <a:lstStyle/>
          <a:p>
            <a:pPr marL="101600" indent="0">
              <a:buNone/>
            </a:pPr>
            <a:r>
              <a:rPr lang="it-IT" b="1" dirty="0"/>
              <a:t>BANCHE FINANZIATRICI</a:t>
            </a:r>
          </a:p>
          <a:p>
            <a:pPr marL="101600" indent="0">
              <a:buNone/>
            </a:pPr>
            <a:endParaRPr lang="it-IT" dirty="0"/>
          </a:p>
          <a:p>
            <a:pPr marL="101600" lvl="0" indent="0">
              <a:buNone/>
            </a:pPr>
            <a:r>
              <a:rPr lang="it-IT" dirty="0"/>
              <a:t>Capacità economico/finanziaria e di restituzione del finanziamento </a:t>
            </a:r>
          </a:p>
          <a:p>
            <a:pPr lvl="0"/>
            <a:endParaRPr lang="it-IT" dirty="0"/>
          </a:p>
          <a:p>
            <a:pPr marL="101600" lvl="0" indent="0">
              <a:buNone/>
            </a:pPr>
            <a:r>
              <a:rPr lang="it-IT" dirty="0"/>
              <a:t>Validità del programma di investimento in termini di impatto socio/ambientale</a:t>
            </a:r>
          </a:p>
          <a:p>
            <a:endParaRPr lang="it-IT" dirty="0"/>
          </a:p>
          <a:p>
            <a:endParaRPr lang="it-IT" dirty="0"/>
          </a:p>
        </p:txBody>
      </p:sp>
      <p:sp>
        <p:nvSpPr>
          <p:cNvPr id="10" name="Segnaposto testo 2">
            <a:extLst>
              <a:ext uri="{FF2B5EF4-FFF2-40B4-BE49-F238E27FC236}">
                <a16:creationId xmlns:a16="http://schemas.microsoft.com/office/drawing/2014/main" id="{0FB89D7B-1013-4C65-B8CC-D09436DE193A}"/>
              </a:ext>
            </a:extLst>
          </p:cNvPr>
          <p:cNvSpPr txBox="1">
            <a:spLocks/>
          </p:cNvSpPr>
          <p:nvPr/>
        </p:nvSpPr>
        <p:spPr>
          <a:xfrm>
            <a:off x="6156328" y="1170889"/>
            <a:ext cx="2493300" cy="4756150"/>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FFFF"/>
              </a:buClr>
              <a:buSzPts val="2000"/>
              <a:buFont typeface="Open Sans"/>
              <a:buChar char="◇"/>
              <a:defRPr sz="2000" b="0" i="0" u="none" strike="noStrike" cap="none" spc="-150">
                <a:solidFill>
                  <a:srgbClr val="212131"/>
                </a:solidFill>
                <a:latin typeface="+mj-lt"/>
                <a:ea typeface="Open Sans"/>
                <a:cs typeface="Open Sans"/>
                <a:sym typeface="Open Sans"/>
              </a:defRPr>
            </a:lvl1pPr>
            <a:lvl2pPr marL="914400" marR="0" lvl="1"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2pPr>
            <a:lvl3pPr marL="1371600" marR="0" lvl="2"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3pPr>
            <a:lvl4pPr marL="1828800" marR="0" lvl="3"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4pPr>
            <a:lvl5pPr marL="2286000" marR="0" lvl="4"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5pPr>
            <a:lvl6pPr marL="2743200" marR="0" lvl="5"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6pPr>
            <a:lvl7pPr marL="3200400" marR="0" lvl="6"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7pPr>
            <a:lvl8pPr marL="3657600" marR="0" lvl="7"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8pPr>
            <a:lvl9pPr marL="4114800" marR="0" lvl="8"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9pPr>
          </a:lstStyle>
          <a:p>
            <a:pPr marL="101600" indent="0">
              <a:buNone/>
            </a:pPr>
            <a:r>
              <a:rPr lang="it-IT" b="1" dirty="0"/>
              <a:t>COMITATO</a:t>
            </a:r>
          </a:p>
          <a:p>
            <a:pPr marL="101600" indent="0">
              <a:buNone/>
            </a:pPr>
            <a:endParaRPr lang="it-IT" dirty="0"/>
          </a:p>
          <a:p>
            <a:pPr marL="101600" indent="0">
              <a:buNone/>
            </a:pPr>
            <a:endParaRPr lang="it-IT" dirty="0"/>
          </a:p>
          <a:p>
            <a:pPr marL="101600" indent="0">
              <a:buNone/>
            </a:pPr>
            <a:r>
              <a:rPr lang="it-IT" dirty="0"/>
              <a:t>Ammissibilità delle domande positivamente istruite, con specifico riferimento all’impatto socio/ambientale </a:t>
            </a:r>
          </a:p>
          <a:p>
            <a:endParaRPr lang="it-IT" dirty="0"/>
          </a:p>
          <a:p>
            <a:endParaRPr lang="it-IT" dirty="0"/>
          </a:p>
        </p:txBody>
      </p:sp>
      <p:sp>
        <p:nvSpPr>
          <p:cNvPr id="11" name="Segnaposto testo 2">
            <a:extLst>
              <a:ext uri="{FF2B5EF4-FFF2-40B4-BE49-F238E27FC236}">
                <a16:creationId xmlns:a16="http://schemas.microsoft.com/office/drawing/2014/main" id="{4B0741A6-19C4-4576-8628-89E2C6C3833B}"/>
              </a:ext>
            </a:extLst>
          </p:cNvPr>
          <p:cNvSpPr txBox="1">
            <a:spLocks/>
          </p:cNvSpPr>
          <p:nvPr/>
        </p:nvSpPr>
        <p:spPr>
          <a:xfrm>
            <a:off x="3289610" y="1165308"/>
            <a:ext cx="3111188" cy="4956714"/>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FFFFFF"/>
              </a:buClr>
              <a:buSzPts val="2000"/>
              <a:buFont typeface="Open Sans"/>
              <a:buChar char="◇"/>
              <a:defRPr sz="2000" b="0" i="0" u="none" strike="noStrike" cap="none" spc="-150">
                <a:solidFill>
                  <a:srgbClr val="212131"/>
                </a:solidFill>
                <a:latin typeface="+mj-lt"/>
                <a:ea typeface="Open Sans"/>
                <a:cs typeface="Open Sans"/>
                <a:sym typeface="Open Sans"/>
              </a:defRPr>
            </a:lvl1pPr>
            <a:lvl2pPr marL="914400" marR="0" lvl="1"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2pPr>
            <a:lvl3pPr marL="1371600" marR="0" lvl="2"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3pPr>
            <a:lvl4pPr marL="1828800" marR="0" lvl="3"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4pPr>
            <a:lvl5pPr marL="2286000" marR="0" lvl="4"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5pPr>
            <a:lvl6pPr marL="2743200" marR="0" lvl="5"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6pPr>
            <a:lvl7pPr marL="3200400" marR="0" lvl="6"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7pPr>
            <a:lvl8pPr marL="3657600" marR="0" lvl="7"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8pPr>
            <a:lvl9pPr marL="4114800" marR="0" lvl="8" indent="-355600" algn="l" rtl="0">
              <a:lnSpc>
                <a:spcPct val="100000"/>
              </a:lnSpc>
              <a:spcBef>
                <a:spcPts val="0"/>
              </a:spcBef>
              <a:spcAft>
                <a:spcPts val="0"/>
              </a:spcAft>
              <a:buClr>
                <a:srgbClr val="FFFFFF"/>
              </a:buClr>
              <a:buSzPts val="2000"/>
              <a:buFont typeface="Open Sans"/>
              <a:buChar char="■"/>
              <a:defRPr sz="2000" b="0" i="0" u="none" strike="noStrike" cap="none">
                <a:solidFill>
                  <a:srgbClr val="FFFFFF"/>
                </a:solidFill>
                <a:latin typeface="Open Sans"/>
                <a:ea typeface="Open Sans"/>
                <a:cs typeface="Open Sans"/>
                <a:sym typeface="Open Sans"/>
              </a:defRPr>
            </a:lvl9pPr>
          </a:lstStyle>
          <a:p>
            <a:pPr marL="101600" indent="0">
              <a:buNone/>
            </a:pPr>
            <a:r>
              <a:rPr lang="it-IT" b="1" dirty="0"/>
              <a:t>INVITALIA</a:t>
            </a:r>
          </a:p>
          <a:p>
            <a:pPr marL="101600" lvl="0" indent="0">
              <a:buNone/>
            </a:pPr>
            <a:endParaRPr lang="it-IT" dirty="0"/>
          </a:p>
          <a:p>
            <a:pPr marL="101600" lvl="0" indent="0">
              <a:buNone/>
            </a:pPr>
            <a:endParaRPr lang="it-IT" dirty="0"/>
          </a:p>
          <a:p>
            <a:pPr marL="101600" lvl="0" indent="0">
              <a:buNone/>
            </a:pPr>
            <a:r>
              <a:rPr lang="it-IT" dirty="0"/>
              <a:t>Completezza e regolarità </a:t>
            </a:r>
          </a:p>
          <a:p>
            <a:pPr marL="101600" lvl="0" indent="0">
              <a:buNone/>
            </a:pPr>
            <a:r>
              <a:rPr lang="it-IT" dirty="0"/>
              <a:t>della documentazione</a:t>
            </a:r>
          </a:p>
          <a:p>
            <a:pPr marL="101600" lvl="0" indent="0">
              <a:buNone/>
            </a:pPr>
            <a:endParaRPr lang="it-IT" dirty="0"/>
          </a:p>
          <a:p>
            <a:pPr marL="101600" lvl="0" indent="0">
              <a:buNone/>
            </a:pPr>
            <a:r>
              <a:rPr lang="it-IT" dirty="0"/>
              <a:t>Sussistenza dei requisiti di accesso </a:t>
            </a:r>
          </a:p>
          <a:p>
            <a:pPr marL="101600" lvl="0" indent="0">
              <a:buNone/>
            </a:pPr>
            <a:endParaRPr lang="it-IT" dirty="0"/>
          </a:p>
          <a:p>
            <a:pPr marL="101600" lvl="0" indent="0">
              <a:buNone/>
            </a:pPr>
            <a:r>
              <a:rPr lang="it-IT" dirty="0"/>
              <a:t>Validità del programma di investimento, sua organicità, funzionalità e congruità </a:t>
            </a:r>
          </a:p>
          <a:p>
            <a:pPr marL="101600" lvl="0" indent="0">
              <a:buNone/>
            </a:pPr>
            <a:endParaRPr lang="it-IT" dirty="0"/>
          </a:p>
          <a:p>
            <a:pPr marL="101600" lvl="0" indent="0">
              <a:buNone/>
            </a:pPr>
            <a:r>
              <a:rPr lang="it-IT" dirty="0"/>
              <a:t>Pertinenza delle spese</a:t>
            </a:r>
          </a:p>
          <a:p>
            <a:endParaRPr lang="it-IT" dirty="0"/>
          </a:p>
        </p:txBody>
      </p:sp>
    </p:spTree>
    <p:extLst>
      <p:ext uri="{BB962C8B-B14F-4D97-AF65-F5344CB8AC3E}">
        <p14:creationId xmlns:p14="http://schemas.microsoft.com/office/powerpoint/2010/main" val="1021837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779599" y="2741015"/>
            <a:ext cx="7883953" cy="1546500"/>
          </a:xfrm>
          <a:prstGeom prst="rect">
            <a:avLst/>
          </a:prstGeom>
        </p:spPr>
        <p:txBody>
          <a:bodyPr spcFirstLastPara="1" wrap="square" lIns="91425" tIns="91425" rIns="91425" bIns="91425" anchor="t" anchorCtr="0">
            <a:noAutofit/>
          </a:bodyPr>
          <a:lstStyle/>
          <a:p>
            <a:pPr marL="101600"/>
            <a:r>
              <a:rPr lang="it-IT" sz="3200" dirty="0">
                <a:solidFill>
                  <a:srgbClr val="007780"/>
                </a:solidFill>
                <a:latin typeface="+mj-lt"/>
              </a:rPr>
              <a:t>Il programma di investimento viene valutato - sia in termini dimensionali sia delle scelte tecnico/produttive - in  rapporto alle ricadute socio/ambientali attese ed indicate a supporto del perseguimento dell’obiettivo </a:t>
            </a:r>
          </a:p>
        </p:txBody>
      </p:sp>
      <p:grpSp>
        <p:nvGrpSpPr>
          <p:cNvPr id="92" name="Shape 92"/>
          <p:cNvGrpSpPr/>
          <p:nvPr/>
        </p:nvGrpSpPr>
        <p:grpSpPr>
          <a:xfrm>
            <a:off x="1015454" y="521516"/>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id="{140E2F80-E854-4AA1-9CC1-FC13DDEB8B6D}"/>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3" name="Rettangolo 2">
            <a:extLst>
              <a:ext uri="{FF2B5EF4-FFF2-40B4-BE49-F238E27FC236}">
                <a16:creationId xmlns:a16="http://schemas.microsoft.com/office/drawing/2014/main" id="{3B53C9F8-4A6A-4576-AE86-AF22F7656C47}"/>
              </a:ext>
            </a:extLst>
          </p:cNvPr>
          <p:cNvSpPr/>
          <p:nvPr/>
        </p:nvSpPr>
        <p:spPr>
          <a:xfrm>
            <a:off x="2985797" y="2137535"/>
            <a:ext cx="6046236" cy="584775"/>
          </a:xfrm>
          <a:prstGeom prst="rect">
            <a:avLst/>
          </a:prstGeom>
        </p:spPr>
        <p:txBody>
          <a:bodyPr wrap="square">
            <a:spAutoFit/>
          </a:bodyPr>
          <a:lstStyle/>
          <a:p>
            <a:r>
              <a:rPr lang="it-IT" sz="3200" b="1" dirty="0">
                <a:solidFill>
                  <a:schemeClr val="bg1"/>
                </a:solidFill>
              </a:rPr>
              <a:t>PERTINENZA DELLE SPESE</a:t>
            </a:r>
          </a:p>
        </p:txBody>
      </p:sp>
    </p:spTree>
    <p:extLst>
      <p:ext uri="{BB962C8B-B14F-4D97-AF65-F5344CB8AC3E}">
        <p14:creationId xmlns:p14="http://schemas.microsoft.com/office/powerpoint/2010/main" val="1268020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p:nvPr/>
        </p:nvSpPr>
        <p:spPr>
          <a:xfrm>
            <a:off x="784449" y="792800"/>
            <a:ext cx="7512926" cy="2936126"/>
          </a:xfrm>
          <a:prstGeom prst="rect">
            <a:avLst/>
          </a:prstGeom>
        </p:spPr>
        <p:txBody>
          <a:bodyPr>
            <a:prstTxWarp prst="textPlain">
              <a:avLst/>
            </a:prstTxWarp>
          </a:bodyPr>
          <a:lstStyle/>
          <a:p>
            <a:pPr lvl="0" algn="ctr"/>
            <a:r>
              <a:rPr lang="it-IT" b="0" i="0" dirty="0">
                <a:ln>
                  <a:noFill/>
                </a:ln>
                <a:solidFill>
                  <a:srgbClr val="FFFFFF">
                    <a:alpha val="26920"/>
                  </a:srgbClr>
                </a:solidFill>
                <a:latin typeface="+mj-lt"/>
              </a:rPr>
              <a:t>SALVE</a:t>
            </a:r>
          </a:p>
        </p:txBody>
      </p:sp>
      <p:sp>
        <p:nvSpPr>
          <p:cNvPr id="62" name="Shape 62"/>
          <p:cNvSpPr txBox="1">
            <a:spLocks noGrp="1"/>
          </p:cNvSpPr>
          <p:nvPr>
            <p:ph type="subTitle" idx="4294967295"/>
          </p:nvPr>
        </p:nvSpPr>
        <p:spPr>
          <a:xfrm>
            <a:off x="693906" y="3913225"/>
            <a:ext cx="8043694" cy="10464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r>
              <a:rPr lang="it-IT" sz="3600" spc="-150" dirty="0">
                <a:solidFill>
                  <a:srgbClr val="007780"/>
                </a:solidFill>
                <a:highlight>
                  <a:srgbClr val="FFFFFF"/>
                </a:highlight>
                <a:latin typeface="+mj-lt"/>
                <a:ea typeface="Oswald"/>
                <a:cs typeface="Oswald"/>
                <a:sym typeface="Oswald"/>
              </a:rPr>
              <a:t>SONO MARIA TERESA MARCHETTI</a:t>
            </a:r>
          </a:p>
        </p:txBody>
      </p:sp>
      <p:sp>
        <p:nvSpPr>
          <p:cNvPr id="63" name="Shape 63"/>
          <p:cNvSpPr txBox="1">
            <a:spLocks noGrp="1"/>
          </p:cNvSpPr>
          <p:nvPr>
            <p:ph type="body" idx="4294967295"/>
          </p:nvPr>
        </p:nvSpPr>
        <p:spPr>
          <a:xfrm>
            <a:off x="685800" y="4935175"/>
            <a:ext cx="7611600" cy="1404000"/>
          </a:xfrm>
          <a:prstGeom prst="rect">
            <a:avLst/>
          </a:prstGeom>
        </p:spPr>
        <p:txBody>
          <a:bodyPr spcFirstLastPara="1" wrap="square" lIns="91425" tIns="91425" rIns="91425" bIns="91425" anchor="t" anchorCtr="0">
            <a:noAutofit/>
          </a:bodyPr>
          <a:lstStyle/>
          <a:p>
            <a:pPr marL="0" lvl="0" indent="0">
              <a:buNone/>
            </a:pPr>
            <a:r>
              <a:rPr lang="it-IT" sz="2400" spc="-150" dirty="0">
                <a:latin typeface="+mn-lt"/>
              </a:rPr>
              <a:t>Sono qui perché lavoro per  </a:t>
            </a:r>
            <a:r>
              <a:rPr lang="it-IT" sz="2400" spc="-150" dirty="0" err="1">
                <a:latin typeface="+mn-lt"/>
              </a:rPr>
              <a:t>Invitalia</a:t>
            </a:r>
            <a:r>
              <a:rPr lang="it-IT" sz="2400" spc="-150" dirty="0">
                <a:latin typeface="+mn-lt"/>
              </a:rPr>
              <a:t>, mi occupo di Economia sociale</a:t>
            </a:r>
          </a:p>
        </p:txBody>
      </p:sp>
      <p:sp>
        <p:nvSpPr>
          <p:cNvPr id="2" name="Segnaposto piè di pagina 1">
            <a:extLst>
              <a:ext uri="{FF2B5EF4-FFF2-40B4-BE49-F238E27FC236}">
                <a16:creationId xmlns:a16="http://schemas.microsoft.com/office/drawing/2014/main" id="{FFDA0EEC-E2FB-4982-8857-0F96662EB628}"/>
              </a:ext>
            </a:extLst>
          </p:cNvPr>
          <p:cNvSpPr>
            <a:spLocks noGrp="1"/>
          </p:cNvSpPr>
          <p:nvPr>
            <p:ph type="ftr" sz="quarter" idx="13"/>
          </p:nvPr>
        </p:nvSpPr>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3670504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827249" y="777274"/>
            <a:ext cx="5551249" cy="935400"/>
          </a:xfrm>
          <a:prstGeom prst="rect">
            <a:avLst/>
          </a:prstGeom>
        </p:spPr>
        <p:txBody>
          <a:bodyPr spcFirstLastPara="1" wrap="square" lIns="91425" tIns="91425" rIns="91425" bIns="91425" anchor="t" anchorCtr="0">
            <a:noAutofit/>
          </a:bodyPr>
          <a:lstStyle/>
          <a:p>
            <a:r>
              <a:rPr lang="it-IT" dirty="0">
                <a:latin typeface="Arial" charset="0"/>
                <a:cs typeface="Arial" charset="0"/>
              </a:rPr>
              <a:t>LE BANCHE FINANZIATRICI</a:t>
            </a: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endParaRPr dirty="0"/>
          </a:p>
        </p:txBody>
      </p:sp>
      <p:sp>
        <p:nvSpPr>
          <p:cNvPr id="112" name="Shape 112"/>
          <p:cNvSpPr txBox="1">
            <a:spLocks noGrp="1"/>
          </p:cNvSpPr>
          <p:nvPr>
            <p:ph type="body" idx="1"/>
          </p:nvPr>
        </p:nvSpPr>
        <p:spPr>
          <a:xfrm>
            <a:off x="354166" y="1473901"/>
            <a:ext cx="8126408" cy="935401"/>
          </a:xfrm>
          <a:prstGeom prst="rect">
            <a:avLst/>
          </a:prstGeom>
        </p:spPr>
        <p:txBody>
          <a:bodyPr spcFirstLastPara="1" wrap="square" lIns="91425" tIns="91425" rIns="91425" bIns="91425" anchor="t" anchorCtr="0">
            <a:noAutofit/>
          </a:bodyPr>
          <a:lstStyle/>
          <a:p>
            <a:r>
              <a:rPr lang="it-IT" dirty="0"/>
              <a:t>Possono assumere il ruolo di </a:t>
            </a:r>
            <a:r>
              <a:rPr lang="it-IT" i="1" dirty="0"/>
              <a:t>Banche finanziatrici </a:t>
            </a:r>
            <a:r>
              <a:rPr lang="it-IT" dirty="0"/>
              <a:t>le banche italiane o le succursali di banca estera comunitaria o extracomunitaria operanti in Italia e autorizzate all'esercizio dell'attività che abbiano aderito alla Convenzione tra MISE, </a:t>
            </a:r>
            <a:r>
              <a:rPr lang="it-IT" i="1" dirty="0"/>
              <a:t>CDP </a:t>
            </a:r>
            <a:r>
              <a:rPr lang="it-IT" dirty="0"/>
              <a:t>e </a:t>
            </a:r>
            <a:r>
              <a:rPr lang="it-IT" i="1" dirty="0"/>
              <a:t>ABI </a:t>
            </a:r>
            <a:r>
              <a:rPr lang="it-IT" dirty="0"/>
              <a:t>per la disciplina dei rapporti originati dalla concessione dei finanziamenti </a:t>
            </a:r>
          </a:p>
          <a:p>
            <a:endParaRPr lang="it-IT" dirty="0"/>
          </a:p>
          <a:p>
            <a:r>
              <a:rPr lang="it-IT" dirty="0"/>
              <a:t>L’adesione è condizionata dalla dimostrazione da parte delle banche del possesso di specifici presupposti di esperienza nell’erogazione di finanziamenti a favore di imprese operanti nel settore dell’Economia sociale</a:t>
            </a:r>
          </a:p>
          <a:p>
            <a:endParaRPr lang="it-IT" dirty="0">
              <a:latin typeface="Arial" panose="020B0604020202020204" pitchFamily="34" charset="0"/>
              <a:cs typeface="Arial" panose="020B0604020202020204" pitchFamily="34" charset="0"/>
            </a:endParaRPr>
          </a:p>
          <a:p>
            <a:r>
              <a:rPr lang="it-IT" dirty="0">
                <a:latin typeface="Arial" panose="020B0604020202020204" pitchFamily="34" charset="0"/>
                <a:cs typeface="Arial" panose="020B0604020202020204" pitchFamily="34" charset="0"/>
              </a:rPr>
              <a:t>La Banca finanziatrice è scelta dalla impresa nell’elenco delle Banche accreditate consultabile sul sito del MISE</a:t>
            </a:r>
          </a:p>
          <a:p>
            <a:pPr algn="just"/>
            <a:r>
              <a:rPr lang="it-IT" dirty="0">
                <a:latin typeface="Arial" panose="020B0604020202020204" pitchFamily="34" charset="0"/>
                <a:cs typeface="Arial" panose="020B0604020202020204" pitchFamily="34" charset="0"/>
              </a:rPr>
              <a:t>.</a:t>
            </a:r>
          </a:p>
        </p:txBody>
      </p:sp>
      <p:sp>
        <p:nvSpPr>
          <p:cNvPr id="8" name="Segnaposto piè di pagina 1">
            <a:extLst>
              <a:ext uri="{FF2B5EF4-FFF2-40B4-BE49-F238E27FC236}">
                <a16:creationId xmlns:a16="http://schemas.microsoft.com/office/drawing/2014/main" id="{BA88C4DA-A72F-40A2-9A3B-E5A0C0E7FFE5}"/>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2101983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827249" y="674638"/>
            <a:ext cx="5551249" cy="935400"/>
          </a:xfrm>
          <a:prstGeom prst="rect">
            <a:avLst/>
          </a:prstGeom>
        </p:spPr>
        <p:txBody>
          <a:bodyPr spcFirstLastPara="1" wrap="square" lIns="91425" tIns="91425" rIns="91425" bIns="91425" anchor="t" anchorCtr="0">
            <a:noAutofit/>
          </a:bodyPr>
          <a:lstStyle/>
          <a:p>
            <a:r>
              <a:rPr lang="it-IT" dirty="0">
                <a:latin typeface="Arial" charset="0"/>
                <a:cs typeface="Arial" charset="0"/>
              </a:rPr>
              <a:t>BANCHE ADERENTI </a:t>
            </a: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endParaRPr dirty="0"/>
          </a:p>
        </p:txBody>
      </p:sp>
      <p:sp>
        <p:nvSpPr>
          <p:cNvPr id="112" name="Shape 112"/>
          <p:cNvSpPr txBox="1">
            <a:spLocks noGrp="1"/>
          </p:cNvSpPr>
          <p:nvPr>
            <p:ph type="body" idx="1"/>
          </p:nvPr>
        </p:nvSpPr>
        <p:spPr>
          <a:xfrm>
            <a:off x="372825" y="826929"/>
            <a:ext cx="7927675" cy="935401"/>
          </a:xfrm>
          <a:prstGeom prst="rect">
            <a:avLst/>
          </a:prstGeom>
        </p:spPr>
        <p:txBody>
          <a:bodyPr spcFirstLastPara="1" wrap="square" lIns="91425" tIns="91425" rIns="91425" bIns="91425" anchor="t" anchorCtr="0">
            <a:noAutofit/>
          </a:bodyPr>
          <a:lstStyle/>
          <a:p>
            <a:pPr algn="just"/>
            <a:endParaRPr lang="it-IT" b="1"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Unione di Banche Italiane S.p.A. (UBI BANCA)</a:t>
            </a:r>
          </a:p>
          <a:p>
            <a:pPr marL="101600" indent="0" algn="just">
              <a:buNone/>
            </a:pPr>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Medio Credito Italiano S.p.A. – Gruppo Intesa San Paolo</a:t>
            </a:r>
          </a:p>
          <a:p>
            <a:pPr algn="just"/>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Unicredit S.p.A.</a:t>
            </a:r>
          </a:p>
          <a:p>
            <a:pPr algn="just"/>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Banca Credito Cooperativo Romagnolo – BCC di Cesena e Gatteo S.C.</a:t>
            </a:r>
          </a:p>
          <a:p>
            <a:pPr algn="just"/>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Banca Popolare Etica S.C.P.A.</a:t>
            </a:r>
          </a:p>
          <a:p>
            <a:pPr algn="just"/>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Banca Credito Cooperativo Ravennate Forlivese e Imolese S.C.</a:t>
            </a:r>
          </a:p>
          <a:p>
            <a:pPr algn="just"/>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Banca Nazionale del Lavoro</a:t>
            </a:r>
          </a:p>
          <a:p>
            <a:pPr algn="just"/>
            <a:endParaRPr lang="it-IT" dirty="0">
              <a:latin typeface="Arial" panose="020B0604020202020204" pitchFamily="34" charset="0"/>
              <a:cs typeface="Arial" panose="020B0604020202020204" pitchFamily="34" charset="0"/>
            </a:endParaRPr>
          </a:p>
          <a:p>
            <a:pPr algn="just"/>
            <a:r>
              <a:rPr lang="it-IT" dirty="0">
                <a:latin typeface="Arial" panose="020B0604020202020204" pitchFamily="34" charset="0"/>
                <a:cs typeface="Arial" panose="020B0604020202020204" pitchFamily="34" charset="0"/>
              </a:rPr>
              <a:t>.</a:t>
            </a:r>
          </a:p>
        </p:txBody>
      </p:sp>
      <p:sp>
        <p:nvSpPr>
          <p:cNvPr id="8" name="Segnaposto piè di pagina 1">
            <a:extLst>
              <a:ext uri="{FF2B5EF4-FFF2-40B4-BE49-F238E27FC236}">
                <a16:creationId xmlns:a16="http://schemas.microsoft.com/office/drawing/2014/main" id="{BA88C4DA-A72F-40A2-9A3B-E5A0C0E7FFE5}"/>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2594199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779599" y="2265540"/>
            <a:ext cx="8152527" cy="1546500"/>
          </a:xfrm>
          <a:prstGeom prst="rect">
            <a:avLst/>
          </a:prstGeom>
        </p:spPr>
        <p:txBody>
          <a:bodyPr spcFirstLastPara="1" wrap="square" lIns="91425" tIns="91425" rIns="91425" bIns="91425" anchor="t" anchorCtr="0">
            <a:noAutofit/>
          </a:bodyPr>
          <a:lstStyle/>
          <a:p>
            <a:pPr marL="101600"/>
            <a:r>
              <a:rPr lang="it-IT" dirty="0">
                <a:solidFill>
                  <a:srgbClr val="007780"/>
                </a:solidFill>
                <a:latin typeface="+mj-lt"/>
              </a:rPr>
              <a:t>Presso il MISE è istituito un Comitato tecnico di valutazione congiunta, composto da tre rappresentati del MISE, tre rappresentati del Ministero del lavoro e un rappresentante dell’ABI. </a:t>
            </a:r>
            <a:br>
              <a:rPr lang="it-IT" dirty="0">
                <a:solidFill>
                  <a:srgbClr val="007780"/>
                </a:solidFill>
                <a:latin typeface="+mj-lt"/>
              </a:rPr>
            </a:br>
            <a:br>
              <a:rPr lang="it-IT" dirty="0">
                <a:solidFill>
                  <a:srgbClr val="007780"/>
                </a:solidFill>
                <a:latin typeface="+mj-lt"/>
              </a:rPr>
            </a:br>
            <a:r>
              <a:rPr lang="it-IT" dirty="0">
                <a:solidFill>
                  <a:srgbClr val="007780"/>
                </a:solidFill>
                <a:latin typeface="+mj-lt"/>
              </a:rPr>
              <a:t>Il Comitato, oltre all’espressione dei pareri sulla ammissibilità di ciascun programma di investimento, formula proposte in merito alla migliore attuazione dell’intervento, anche in relazione all’evoluzione della normativa di settore e dei fabbisogni specifici delle imprese dell’economia sociale </a:t>
            </a:r>
            <a:br>
              <a:rPr lang="it-IT" sz="2800" dirty="0">
                <a:solidFill>
                  <a:srgbClr val="007780"/>
                </a:solidFill>
                <a:latin typeface="+mj-lt"/>
              </a:rPr>
            </a:br>
            <a:br>
              <a:rPr lang="it-IT" sz="3600" dirty="0">
                <a:solidFill>
                  <a:srgbClr val="007780"/>
                </a:solidFill>
                <a:latin typeface="+mj-lt"/>
              </a:rPr>
            </a:br>
            <a:endParaRPr lang="it-IT" sz="3600" dirty="0">
              <a:solidFill>
                <a:srgbClr val="007780"/>
              </a:solidFill>
              <a:latin typeface="+mj-lt"/>
            </a:endParaRPr>
          </a:p>
        </p:txBody>
      </p:sp>
      <p:grpSp>
        <p:nvGrpSpPr>
          <p:cNvPr id="92" name="Shape 92"/>
          <p:cNvGrpSpPr/>
          <p:nvPr/>
        </p:nvGrpSpPr>
        <p:grpSpPr>
          <a:xfrm>
            <a:off x="1007705" y="98595"/>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id="{140E2F80-E854-4AA1-9CC1-FC13DDEB8B6D}"/>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4" name="Rettangolo 3">
            <a:extLst>
              <a:ext uri="{FF2B5EF4-FFF2-40B4-BE49-F238E27FC236}">
                <a16:creationId xmlns:a16="http://schemas.microsoft.com/office/drawing/2014/main" id="{1C9C9D60-152A-4B14-965B-D832FD80F304}"/>
              </a:ext>
            </a:extLst>
          </p:cNvPr>
          <p:cNvSpPr/>
          <p:nvPr/>
        </p:nvSpPr>
        <p:spPr>
          <a:xfrm>
            <a:off x="3176045" y="1763842"/>
            <a:ext cx="4960245" cy="584775"/>
          </a:xfrm>
          <a:prstGeom prst="rect">
            <a:avLst/>
          </a:prstGeom>
        </p:spPr>
        <p:txBody>
          <a:bodyPr wrap="square">
            <a:spAutoFit/>
          </a:bodyPr>
          <a:lstStyle/>
          <a:p>
            <a:r>
              <a:rPr lang="it-IT" sz="3200" b="1" dirty="0">
                <a:solidFill>
                  <a:schemeClr val="bg1"/>
                </a:solidFill>
              </a:rPr>
              <a:t>IL COMITATO </a:t>
            </a:r>
          </a:p>
        </p:txBody>
      </p:sp>
    </p:spTree>
    <p:extLst>
      <p:ext uri="{BB962C8B-B14F-4D97-AF65-F5344CB8AC3E}">
        <p14:creationId xmlns:p14="http://schemas.microsoft.com/office/powerpoint/2010/main" val="4006508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827249" y="777274"/>
            <a:ext cx="5551249" cy="935400"/>
          </a:xfrm>
          <a:prstGeom prst="rect">
            <a:avLst/>
          </a:prstGeom>
        </p:spPr>
        <p:txBody>
          <a:bodyPr spcFirstLastPara="1" wrap="square" lIns="91425" tIns="91425" rIns="91425" bIns="91425" anchor="t" anchorCtr="0">
            <a:noAutofit/>
          </a:bodyPr>
          <a:lstStyle/>
          <a:p>
            <a:r>
              <a:rPr lang="it-IT" dirty="0">
                <a:latin typeface="Arial" charset="0"/>
                <a:cs typeface="Arial" charset="0"/>
              </a:rPr>
              <a:t>ITER DI AMMISSIONE</a:t>
            </a: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endParaRPr dirty="0"/>
          </a:p>
        </p:txBody>
      </p:sp>
      <p:sp>
        <p:nvSpPr>
          <p:cNvPr id="112" name="Shape 112"/>
          <p:cNvSpPr txBox="1">
            <a:spLocks noGrp="1"/>
          </p:cNvSpPr>
          <p:nvPr>
            <p:ph type="body" idx="1"/>
          </p:nvPr>
        </p:nvSpPr>
        <p:spPr>
          <a:xfrm>
            <a:off x="384802" y="1497117"/>
            <a:ext cx="8258035" cy="935401"/>
          </a:xfrm>
          <a:prstGeom prst="rect">
            <a:avLst/>
          </a:prstGeom>
        </p:spPr>
        <p:txBody>
          <a:bodyPr spcFirstLastPara="1" wrap="square" lIns="91425" tIns="91425" rIns="91425" bIns="91425" anchor="t" anchorCtr="0">
            <a:noAutofit/>
          </a:bodyPr>
          <a:lstStyle/>
          <a:p>
            <a:pPr algn="just"/>
            <a:endParaRPr lang="it-IT" dirty="0">
              <a:latin typeface="Arial" panose="020B0604020202020204" pitchFamily="34" charset="0"/>
              <a:cs typeface="Arial" panose="020B0604020202020204" pitchFamily="34" charset="0"/>
            </a:endParaRPr>
          </a:p>
          <a:p>
            <a:pPr marL="342900" indent="-342900" algn="just">
              <a:spcAft>
                <a:spcPts val="1200"/>
              </a:spcAft>
              <a:buFont typeface="+mj-lt"/>
              <a:buAutoNum type="arabicPeriod"/>
            </a:pPr>
            <a:r>
              <a:rPr lang="it-IT" sz="1800" dirty="0">
                <a:latin typeface="Arial" panose="020B0604020202020204" pitchFamily="34" charset="0"/>
                <a:cs typeface="Arial" panose="020B0604020202020204" pitchFamily="34" charset="0"/>
              </a:rPr>
              <a:t>1 </a:t>
            </a:r>
            <a:r>
              <a:rPr lang="it-IT" dirty="0">
                <a:latin typeface="Arial" panose="020B0604020202020204" pitchFamily="34" charset="0"/>
                <a:cs typeface="Arial" panose="020B0604020202020204" pitchFamily="34" charset="0"/>
              </a:rPr>
              <a:t>- presentazione al </a:t>
            </a:r>
            <a:r>
              <a:rPr lang="it-IT" dirty="0" err="1">
                <a:latin typeface="Arial" panose="020B0604020202020204" pitchFamily="34" charset="0"/>
                <a:cs typeface="Arial" panose="020B0604020202020204" pitchFamily="34" charset="0"/>
              </a:rPr>
              <a:t>MiSE</a:t>
            </a:r>
            <a:r>
              <a:rPr lang="it-IT" dirty="0">
                <a:latin typeface="Arial" panose="020B0604020202020204" pitchFamily="34" charset="0"/>
                <a:cs typeface="Arial" panose="020B0604020202020204" pitchFamily="34" charset="0"/>
              </a:rPr>
              <a:t>-DGIAI della domanda di agevolazione, </a:t>
            </a:r>
          </a:p>
          <a:p>
            <a:pPr marL="342900" indent="-342900" algn="just">
              <a:spcAft>
                <a:spcPts val="1200"/>
              </a:spcAft>
              <a:buFont typeface="+mj-lt"/>
              <a:buAutoNum type="arabicPeriod"/>
            </a:pPr>
            <a:r>
              <a:rPr lang="it-IT" dirty="0">
                <a:latin typeface="Arial" panose="020B0604020202020204" pitchFamily="34" charset="0"/>
                <a:cs typeface="Arial" panose="020B0604020202020204" pitchFamily="34" charset="0"/>
              </a:rPr>
              <a:t>2 - istruttoria MISE/</a:t>
            </a:r>
            <a:r>
              <a:rPr lang="it-IT" dirty="0" err="1">
                <a:latin typeface="Arial" panose="020B0604020202020204" pitchFamily="34" charset="0"/>
                <a:cs typeface="Arial" panose="020B0604020202020204" pitchFamily="34" charset="0"/>
              </a:rPr>
              <a:t>Invitalia</a:t>
            </a:r>
            <a:endParaRPr lang="it-IT" dirty="0">
              <a:latin typeface="Arial" panose="020B0604020202020204" pitchFamily="34" charset="0"/>
              <a:cs typeface="Arial" panose="020B0604020202020204" pitchFamily="34" charset="0"/>
            </a:endParaRPr>
          </a:p>
          <a:p>
            <a:pPr marL="342900" indent="-342900" algn="just">
              <a:spcAft>
                <a:spcPts val="1200"/>
              </a:spcAft>
              <a:buFont typeface="+mj-lt"/>
              <a:buAutoNum type="arabicPeriod"/>
            </a:pPr>
            <a:r>
              <a:rPr lang="it-IT" dirty="0">
                <a:latin typeface="Arial" panose="020B0604020202020204" pitchFamily="34" charset="0"/>
                <a:cs typeface="Arial" panose="020B0604020202020204" pitchFamily="34" charset="0"/>
              </a:rPr>
              <a:t>3 - parere del Comitato tecnico di valutazione congiunta</a:t>
            </a:r>
          </a:p>
          <a:p>
            <a:pPr marL="342900" indent="-342900" algn="just">
              <a:spcAft>
                <a:spcPts val="1200"/>
              </a:spcAft>
              <a:buFont typeface="+mj-lt"/>
              <a:buAutoNum type="arabicPeriod"/>
            </a:pPr>
            <a:r>
              <a:rPr lang="it-IT" dirty="0">
                <a:latin typeface="Arial" panose="020B0604020202020204" pitchFamily="34" charset="0"/>
                <a:cs typeface="Arial" panose="020B0604020202020204" pitchFamily="34" charset="0"/>
              </a:rPr>
              <a:t>4 - trasmissione del parere, se positivo, a CDP</a:t>
            </a:r>
          </a:p>
          <a:p>
            <a:pPr marL="342900" indent="-342900" algn="just">
              <a:spcAft>
                <a:spcPts val="1200"/>
              </a:spcAft>
              <a:buFont typeface="+mj-lt"/>
              <a:buAutoNum type="arabicPeriod"/>
            </a:pPr>
            <a:r>
              <a:rPr lang="it-IT" dirty="0">
                <a:latin typeface="Arial" panose="020B0604020202020204" pitchFamily="34" charset="0"/>
                <a:cs typeface="Arial" panose="020B0604020202020204" pitchFamily="34" charset="0"/>
              </a:rPr>
              <a:t>5 - delibera di finanziamento agevolato da parte di CDP </a:t>
            </a:r>
          </a:p>
          <a:p>
            <a:pPr marL="342900" indent="-342900" algn="just">
              <a:spcAft>
                <a:spcPts val="1200"/>
              </a:spcAft>
              <a:buFont typeface="+mj-lt"/>
              <a:buAutoNum type="arabicPeriod"/>
            </a:pPr>
            <a:r>
              <a:rPr lang="it-IT" dirty="0">
                <a:latin typeface="Arial" panose="020B0604020202020204" pitchFamily="34" charset="0"/>
                <a:cs typeface="Arial" panose="020B0604020202020204" pitchFamily="34" charset="0"/>
              </a:rPr>
              <a:t>6 - provvedimento </a:t>
            </a:r>
            <a:r>
              <a:rPr lang="it-IT" dirty="0" err="1">
                <a:latin typeface="Arial" panose="020B0604020202020204" pitchFamily="34" charset="0"/>
                <a:cs typeface="Arial" panose="020B0604020202020204" pitchFamily="34" charset="0"/>
              </a:rPr>
              <a:t>concessorio</a:t>
            </a:r>
            <a:r>
              <a:rPr lang="it-IT" dirty="0">
                <a:latin typeface="Arial" panose="020B0604020202020204" pitchFamily="34" charset="0"/>
                <a:cs typeface="Arial" panose="020B0604020202020204" pitchFamily="34" charset="0"/>
              </a:rPr>
              <a:t> da parte del MISE</a:t>
            </a:r>
          </a:p>
          <a:p>
            <a:pPr marL="342900" indent="-342900" algn="just">
              <a:spcAft>
                <a:spcPts val="1200"/>
              </a:spcAft>
              <a:buFont typeface="+mj-lt"/>
              <a:buAutoNum type="arabicPeriod"/>
            </a:pPr>
            <a:r>
              <a:rPr lang="it-IT" dirty="0">
                <a:latin typeface="Arial" panose="020B0604020202020204" pitchFamily="34" charset="0"/>
                <a:cs typeface="Arial" panose="020B0604020202020204" pitchFamily="34" charset="0"/>
              </a:rPr>
              <a:t>7 - stipula del contratto di Finanziamento  con la Banca, anche per conto di CDP</a:t>
            </a:r>
          </a:p>
          <a:p>
            <a:pPr marL="342900" indent="-342900" algn="just">
              <a:spcAft>
                <a:spcPts val="600"/>
              </a:spcAft>
              <a:buFont typeface="+mj-lt"/>
              <a:buAutoNum type="arabicPeriod"/>
            </a:pPr>
            <a:endParaRPr lang="it-IT" dirty="0">
              <a:latin typeface="Arial" panose="020B0604020202020204" pitchFamily="34" charset="0"/>
              <a:cs typeface="Arial" panose="020B0604020202020204" pitchFamily="34" charset="0"/>
            </a:endParaRPr>
          </a:p>
        </p:txBody>
      </p:sp>
      <p:sp>
        <p:nvSpPr>
          <p:cNvPr id="8" name="Segnaposto piè di pagina 1">
            <a:extLst>
              <a:ext uri="{FF2B5EF4-FFF2-40B4-BE49-F238E27FC236}">
                <a16:creationId xmlns:a16="http://schemas.microsoft.com/office/drawing/2014/main" id="{BA88C4DA-A72F-40A2-9A3B-E5A0C0E7FFE5}"/>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341956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779599" y="2265540"/>
            <a:ext cx="8152527" cy="1546500"/>
          </a:xfrm>
          <a:prstGeom prst="rect">
            <a:avLst/>
          </a:prstGeom>
        </p:spPr>
        <p:txBody>
          <a:bodyPr spcFirstLastPara="1" wrap="square" lIns="91425" tIns="91425" rIns="91425" bIns="91425" anchor="t" anchorCtr="0">
            <a:noAutofit/>
          </a:bodyPr>
          <a:lstStyle/>
          <a:p>
            <a:pPr marL="101600"/>
            <a:r>
              <a:rPr lang="it-IT" dirty="0">
                <a:solidFill>
                  <a:srgbClr val="007780"/>
                </a:solidFill>
                <a:latin typeface="+mj-lt"/>
              </a:rPr>
              <a:t>Per il raggiungimento degli obiettivi socio/ambientali è necessario che le imprese proponenti presentino dei piani progettuali che rendano evidenti ed attendibili le potenziali ricadute socio/ambientali previste e dimostrative del raggiungimento dell’obiettivo. </a:t>
            </a:r>
            <a:br>
              <a:rPr lang="it-IT" dirty="0">
                <a:solidFill>
                  <a:srgbClr val="007780"/>
                </a:solidFill>
                <a:latin typeface="+mj-lt"/>
              </a:rPr>
            </a:br>
            <a:br>
              <a:rPr lang="it-IT" dirty="0">
                <a:solidFill>
                  <a:srgbClr val="007780"/>
                </a:solidFill>
                <a:latin typeface="+mj-lt"/>
              </a:rPr>
            </a:br>
            <a:r>
              <a:rPr lang="it-IT" dirty="0">
                <a:solidFill>
                  <a:srgbClr val="007780"/>
                </a:solidFill>
                <a:latin typeface="+mj-lt"/>
              </a:rPr>
              <a:t>A tal fine, per supportare la comprensione e la valutazione dei piani progettuali proposti ed il relativo impatto socio-ambientale, sono stati definiti un insieme di indicatori sintetici che danno il senso dell’impatto su aree chiave utili alla valutazione socio/ambientale</a:t>
            </a:r>
            <a:br>
              <a:rPr lang="it-IT" dirty="0"/>
            </a:br>
            <a:endParaRPr lang="it-IT" sz="3600" dirty="0">
              <a:solidFill>
                <a:srgbClr val="007780"/>
              </a:solidFill>
              <a:latin typeface="+mj-lt"/>
            </a:endParaRPr>
          </a:p>
        </p:txBody>
      </p:sp>
      <p:grpSp>
        <p:nvGrpSpPr>
          <p:cNvPr id="92" name="Shape 92"/>
          <p:cNvGrpSpPr/>
          <p:nvPr/>
        </p:nvGrpSpPr>
        <p:grpSpPr>
          <a:xfrm>
            <a:off x="1007705" y="98595"/>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id="{140E2F80-E854-4AA1-9CC1-FC13DDEB8B6D}"/>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5" name="Rettangolo 4">
            <a:extLst>
              <a:ext uri="{FF2B5EF4-FFF2-40B4-BE49-F238E27FC236}">
                <a16:creationId xmlns:a16="http://schemas.microsoft.com/office/drawing/2014/main" id="{1A648B54-474F-40A6-A28A-FB71547872AF}"/>
              </a:ext>
            </a:extLst>
          </p:cNvPr>
          <p:cNvSpPr/>
          <p:nvPr/>
        </p:nvSpPr>
        <p:spPr>
          <a:xfrm>
            <a:off x="3107969" y="774799"/>
            <a:ext cx="5709460" cy="1569660"/>
          </a:xfrm>
          <a:prstGeom prst="rect">
            <a:avLst/>
          </a:prstGeom>
        </p:spPr>
        <p:txBody>
          <a:bodyPr wrap="square">
            <a:spAutoFit/>
          </a:bodyPr>
          <a:lstStyle/>
          <a:p>
            <a:r>
              <a:rPr lang="it-IT" sz="3200" b="1" dirty="0">
                <a:solidFill>
                  <a:schemeClr val="bg1"/>
                </a:solidFill>
              </a:rPr>
              <a:t>LA VALUTAZIONE </a:t>
            </a:r>
          </a:p>
          <a:p>
            <a:r>
              <a:rPr lang="it-IT" sz="3200" b="1" dirty="0">
                <a:solidFill>
                  <a:schemeClr val="bg1"/>
                </a:solidFill>
              </a:rPr>
              <a:t>DI IMPATTO SOCIO/AMBIENTALE</a:t>
            </a:r>
          </a:p>
        </p:txBody>
      </p:sp>
    </p:spTree>
    <p:extLst>
      <p:ext uri="{BB962C8B-B14F-4D97-AF65-F5344CB8AC3E}">
        <p14:creationId xmlns:p14="http://schemas.microsoft.com/office/powerpoint/2010/main" val="925714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827249" y="777274"/>
            <a:ext cx="6674563" cy="935400"/>
          </a:xfrm>
          <a:prstGeom prst="rect">
            <a:avLst/>
          </a:prstGeom>
        </p:spPr>
        <p:txBody>
          <a:bodyPr spcFirstLastPara="1" wrap="square" lIns="91425" tIns="91425" rIns="91425" bIns="91425" anchor="t" anchorCtr="0">
            <a:noAutofit/>
          </a:bodyPr>
          <a:lstStyle/>
          <a:p>
            <a:r>
              <a:rPr lang="it-IT" b="1" dirty="0">
                <a:latin typeface="Arial" charset="0"/>
                <a:cs typeface="Arial" charset="0"/>
              </a:rPr>
              <a:t>ELEMENTI PER LA VALUTAZIONE DI IMPATTO </a:t>
            </a: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br>
              <a:rPr lang="it-IT" b="1" dirty="0">
                <a:solidFill>
                  <a:schemeClr val="accent1">
                    <a:lumMod val="50000"/>
                  </a:schemeClr>
                </a:solidFill>
                <a:latin typeface="Arial" charset="0"/>
                <a:cs typeface="Arial" charset="0"/>
              </a:rPr>
            </a:br>
            <a:endParaRPr dirty="0"/>
          </a:p>
        </p:txBody>
      </p:sp>
      <p:sp>
        <p:nvSpPr>
          <p:cNvPr id="112" name="Shape 112"/>
          <p:cNvSpPr txBox="1">
            <a:spLocks noGrp="1"/>
          </p:cNvSpPr>
          <p:nvPr>
            <p:ph type="body" idx="1"/>
          </p:nvPr>
        </p:nvSpPr>
        <p:spPr>
          <a:xfrm>
            <a:off x="384802" y="1058578"/>
            <a:ext cx="8258035" cy="935401"/>
          </a:xfrm>
          <a:prstGeom prst="rect">
            <a:avLst/>
          </a:prstGeom>
        </p:spPr>
        <p:txBody>
          <a:bodyPr spcFirstLastPara="1" wrap="square" lIns="91425" tIns="91425" rIns="91425" bIns="91425" anchor="t" anchorCtr="0">
            <a:noAutofit/>
          </a:bodyPr>
          <a:lstStyle/>
          <a:p>
            <a:pPr algn="just"/>
            <a:endParaRPr lang="it-IT" dirty="0">
              <a:latin typeface="Arial" panose="020B0604020202020204" pitchFamily="34" charset="0"/>
              <a:cs typeface="Arial" panose="020B0604020202020204" pitchFamily="34" charset="0"/>
            </a:endParaRPr>
          </a:p>
          <a:p>
            <a:pPr marL="0" indent="0" algn="just">
              <a:spcAft>
                <a:spcPts val="1200"/>
              </a:spcAft>
              <a:buNone/>
            </a:pPr>
            <a:endParaRPr lang="it-IT" dirty="0">
              <a:latin typeface="Arial" panose="020B0604020202020204" pitchFamily="34" charset="0"/>
              <a:cs typeface="Arial" panose="020B0604020202020204" pitchFamily="34" charset="0"/>
            </a:endParaRPr>
          </a:p>
        </p:txBody>
      </p:sp>
      <p:sp>
        <p:nvSpPr>
          <p:cNvPr id="8" name="Segnaposto piè di pagina 1">
            <a:extLst>
              <a:ext uri="{FF2B5EF4-FFF2-40B4-BE49-F238E27FC236}">
                <a16:creationId xmlns:a16="http://schemas.microsoft.com/office/drawing/2014/main" id="{BA88C4DA-A72F-40A2-9A3B-E5A0C0E7FFE5}"/>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graphicFrame>
        <p:nvGraphicFramePr>
          <p:cNvPr id="12" name="Oggetto 11">
            <a:extLst>
              <a:ext uri="{FF2B5EF4-FFF2-40B4-BE49-F238E27FC236}">
                <a16:creationId xmlns:a16="http://schemas.microsoft.com/office/drawing/2014/main" id="{51DCC872-540C-4E2B-8EE5-9BEEAECBFE93}"/>
              </a:ext>
            </a:extLst>
          </p:cNvPr>
          <p:cNvGraphicFramePr>
            <a:graphicFrameLocks noChangeAspect="1"/>
          </p:cNvGraphicFramePr>
          <p:nvPr>
            <p:extLst>
              <p:ext uri="{D42A27DB-BD31-4B8C-83A1-F6EECF244321}">
                <p14:modId xmlns:p14="http://schemas.microsoft.com/office/powerpoint/2010/main" val="515413002"/>
              </p:ext>
            </p:extLst>
          </p:nvPr>
        </p:nvGraphicFramePr>
        <p:xfrm>
          <a:off x="879079" y="1382784"/>
          <a:ext cx="7875846" cy="4973566"/>
        </p:xfrm>
        <a:graphic>
          <a:graphicData uri="http://schemas.openxmlformats.org/presentationml/2006/ole">
            <mc:AlternateContent xmlns:mc="http://schemas.openxmlformats.org/markup-compatibility/2006">
              <mc:Choice xmlns:v="urn:schemas-microsoft-com:vml" Requires="v">
                <p:oleObj spid="_x0000_s2147" name="Document" r:id="rId4" imgW="9072686" imgH="5728747" progId="Word.Document.12">
                  <p:embed/>
                </p:oleObj>
              </mc:Choice>
              <mc:Fallback>
                <p:oleObj name="Document" r:id="rId4" imgW="9072686" imgH="5728747" progId="Word.Document.12">
                  <p:embed/>
                  <p:pic>
                    <p:nvPicPr>
                      <p:cNvPr id="0" name=""/>
                      <p:cNvPicPr/>
                      <p:nvPr/>
                    </p:nvPicPr>
                    <p:blipFill>
                      <a:blip r:embed="rId5"/>
                      <a:stretch>
                        <a:fillRect/>
                      </a:stretch>
                    </p:blipFill>
                    <p:spPr>
                      <a:xfrm>
                        <a:off x="879079" y="1382784"/>
                        <a:ext cx="7875846" cy="4973566"/>
                      </a:xfrm>
                      <a:prstGeom prst="rect">
                        <a:avLst/>
                      </a:prstGeom>
                    </p:spPr>
                  </p:pic>
                </p:oleObj>
              </mc:Fallback>
            </mc:AlternateContent>
          </a:graphicData>
        </a:graphic>
      </p:graphicFrame>
    </p:spTree>
    <p:extLst>
      <p:ext uri="{BB962C8B-B14F-4D97-AF65-F5344CB8AC3E}">
        <p14:creationId xmlns:p14="http://schemas.microsoft.com/office/powerpoint/2010/main" val="3353505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p:nvPr/>
        </p:nvSpPr>
        <p:spPr>
          <a:xfrm>
            <a:off x="784450" y="756050"/>
            <a:ext cx="7563423" cy="2134674"/>
          </a:xfrm>
          <a:prstGeom prst="rect">
            <a:avLst/>
          </a:prstGeom>
        </p:spPr>
        <p:txBody>
          <a:bodyPr>
            <a:prstTxWarp prst="textPlain">
              <a:avLst/>
            </a:prstTxWarp>
          </a:bodyPr>
          <a:lstStyle/>
          <a:p>
            <a:pPr lvl="0" algn="ctr"/>
            <a:r>
              <a:rPr b="0" i="0">
                <a:ln>
                  <a:noFill/>
                </a:ln>
                <a:solidFill>
                  <a:srgbClr val="FFFFFF">
                    <a:alpha val="26920"/>
                  </a:srgbClr>
                </a:solidFill>
                <a:latin typeface="Oswald"/>
              </a:rPr>
              <a:t>THANKS</a:t>
            </a:r>
          </a:p>
        </p:txBody>
      </p:sp>
      <p:sp>
        <p:nvSpPr>
          <p:cNvPr id="286" name="Shape 286"/>
          <p:cNvSpPr txBox="1">
            <a:spLocks noGrp="1"/>
          </p:cNvSpPr>
          <p:nvPr>
            <p:ph type="subTitle" idx="4294967295"/>
          </p:nvPr>
        </p:nvSpPr>
        <p:spPr>
          <a:xfrm>
            <a:off x="693906" y="3075025"/>
            <a:ext cx="6593700" cy="10464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it-IT" sz="4800" dirty="0">
                <a:solidFill>
                  <a:srgbClr val="007780"/>
                </a:solidFill>
                <a:highlight>
                  <a:srgbClr val="FFFFFF"/>
                </a:highlight>
                <a:latin typeface="+mj-lt"/>
                <a:ea typeface="Oswald"/>
                <a:cs typeface="Oswald"/>
                <a:sym typeface="Oswald"/>
              </a:rPr>
              <a:t>Domande</a:t>
            </a:r>
            <a:r>
              <a:rPr lang="en" sz="4800" dirty="0">
                <a:solidFill>
                  <a:srgbClr val="007780"/>
                </a:solidFill>
                <a:highlight>
                  <a:srgbClr val="FFFFFF"/>
                </a:highlight>
                <a:latin typeface="+mj-lt"/>
                <a:ea typeface="Oswald"/>
                <a:cs typeface="Oswald"/>
                <a:sym typeface="Oswald"/>
              </a:rPr>
              <a:t>?</a:t>
            </a:r>
            <a:endParaRPr sz="4800" dirty="0">
              <a:solidFill>
                <a:srgbClr val="007780"/>
              </a:solidFill>
              <a:highlight>
                <a:srgbClr val="FFFFFF"/>
              </a:highlight>
              <a:latin typeface="+mj-lt"/>
              <a:ea typeface="Oswald"/>
              <a:cs typeface="Oswald"/>
              <a:sym typeface="Oswald"/>
            </a:endParaRPr>
          </a:p>
        </p:txBody>
      </p:sp>
      <p:sp>
        <p:nvSpPr>
          <p:cNvPr id="287" name="Shape 287"/>
          <p:cNvSpPr txBox="1">
            <a:spLocks noGrp="1"/>
          </p:cNvSpPr>
          <p:nvPr>
            <p:ph type="body" idx="4294967295"/>
          </p:nvPr>
        </p:nvSpPr>
        <p:spPr>
          <a:xfrm>
            <a:off x="685800" y="4935175"/>
            <a:ext cx="7611600" cy="1404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lang="it-IT" sz="2400" dirty="0">
              <a:solidFill>
                <a:schemeClr val="bg1"/>
              </a:solidFill>
              <a:latin typeface="+mj-lt"/>
            </a:endParaRPr>
          </a:p>
          <a:p>
            <a:pPr marL="0" lvl="0" indent="0" rtl="0">
              <a:spcBef>
                <a:spcPts val="0"/>
              </a:spcBef>
              <a:spcAft>
                <a:spcPts val="0"/>
              </a:spcAft>
              <a:buNone/>
            </a:pPr>
            <a:endParaRPr sz="2400" dirty="0">
              <a:solidFill>
                <a:schemeClr val="bg1"/>
              </a:solidFill>
            </a:endParaRPr>
          </a:p>
        </p:txBody>
      </p:sp>
      <p:sp>
        <p:nvSpPr>
          <p:cNvPr id="2" name="Segnaposto piè di pagina 1">
            <a:extLst>
              <a:ext uri="{FF2B5EF4-FFF2-40B4-BE49-F238E27FC236}">
                <a16:creationId xmlns:a16="http://schemas.microsoft.com/office/drawing/2014/main" id="{166EDF6A-44D3-490A-92C3-CA1569F8DAE9}"/>
              </a:ext>
            </a:extLst>
          </p:cNvPr>
          <p:cNvSpPr>
            <a:spLocks noGrp="1"/>
          </p:cNvSpPr>
          <p:nvPr>
            <p:ph type="ftr" sz="quarter" idx="13"/>
          </p:nvPr>
        </p:nvSpPr>
        <p:spPr/>
        <p:txBody>
          <a:bodyPr/>
          <a:lstStyle/>
          <a:p>
            <a:r>
              <a:rPr lang="it-IT"/>
              <a:t>Maria Teresa Marchetti - Invitalia - Economia sociale e lavoro </a:t>
            </a:r>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p:nvPr/>
        </p:nvSpPr>
        <p:spPr>
          <a:xfrm>
            <a:off x="336581" y="363892"/>
            <a:ext cx="5840284" cy="345233"/>
          </a:xfrm>
          <a:prstGeom prst="rect">
            <a:avLst/>
          </a:prstGeom>
        </p:spPr>
        <p:txBody>
          <a:bodyPr>
            <a:prstTxWarp prst="textPlain">
              <a:avLst>
                <a:gd name="adj" fmla="val 48396"/>
              </a:avLst>
            </a:prstTxWarp>
          </a:bodyPr>
          <a:lstStyle/>
          <a:p>
            <a:pPr lvl="0" algn="ctr"/>
            <a:r>
              <a:rPr lang="it-IT" b="0" dirty="0">
                <a:ln>
                  <a:noFill/>
                </a:ln>
                <a:solidFill>
                  <a:srgbClr val="FFFFFF">
                    <a:alpha val="26920"/>
                  </a:srgbClr>
                </a:solidFill>
                <a:latin typeface="Oswald"/>
              </a:rPr>
              <a:t>CONTATTI</a:t>
            </a:r>
            <a:endParaRPr b="0" dirty="0">
              <a:ln>
                <a:noFill/>
              </a:ln>
              <a:solidFill>
                <a:srgbClr val="FFFFFF">
                  <a:alpha val="26920"/>
                </a:srgbClr>
              </a:solidFill>
              <a:latin typeface="Oswald"/>
            </a:endParaRPr>
          </a:p>
        </p:txBody>
      </p:sp>
      <p:sp>
        <p:nvSpPr>
          <p:cNvPr id="286" name="Shape 286"/>
          <p:cNvSpPr txBox="1">
            <a:spLocks noGrp="1"/>
          </p:cNvSpPr>
          <p:nvPr>
            <p:ph type="subTitle" idx="4294967295"/>
          </p:nvPr>
        </p:nvSpPr>
        <p:spPr>
          <a:xfrm>
            <a:off x="318961" y="909625"/>
            <a:ext cx="8506077" cy="1046400"/>
          </a:xfrm>
          <a:prstGeom prst="rect">
            <a:avLst/>
          </a:prstGeom>
        </p:spPr>
        <p:txBody>
          <a:bodyPr spcFirstLastPara="1" wrap="square" lIns="91425" tIns="91425" rIns="91425" bIns="91425" anchor="t" anchorCtr="0">
            <a:noAutofit/>
          </a:bodyPr>
          <a:lstStyle/>
          <a:p>
            <a:pPr marL="38100" indent="0">
              <a:buNone/>
            </a:pPr>
            <a:r>
              <a:rPr lang="it-IT" sz="2000" b="1" dirty="0">
                <a:solidFill>
                  <a:schemeClr val="tx1"/>
                </a:solidFill>
                <a:highlight>
                  <a:srgbClr val="FFFFFF"/>
                </a:highlight>
                <a:latin typeface="Arial" panose="020B0604020202020204" pitchFamily="34" charset="0"/>
                <a:cs typeface="Arial" panose="020B0604020202020204" pitchFamily="34" charset="0"/>
              </a:rPr>
              <a:t>PORTALI </a:t>
            </a: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http://www.sviluppoeconomico.gov.it </a:t>
            </a: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http://www.invitalia.it </a:t>
            </a: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 </a:t>
            </a:r>
          </a:p>
          <a:p>
            <a:pPr marL="38100" indent="0">
              <a:buNone/>
            </a:pPr>
            <a:r>
              <a:rPr lang="it-IT" sz="2000" b="1" dirty="0">
                <a:solidFill>
                  <a:schemeClr val="tx1"/>
                </a:solidFill>
                <a:highlight>
                  <a:srgbClr val="FFFFFF"/>
                </a:highlight>
                <a:latin typeface="Arial" panose="020B0604020202020204" pitchFamily="34" charset="0"/>
                <a:cs typeface="Arial" panose="020B0604020202020204" pitchFamily="34" charset="0"/>
              </a:rPr>
              <a:t>EMAIL</a:t>
            </a: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es.banche@pec.mise.gov.it  </a:t>
            </a: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es.imprese@pec.mise.gov.it </a:t>
            </a: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es.info@mise.gov.it</a:t>
            </a: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hlinkClick r:id="rId3"/>
              </a:rPr>
              <a:t>economiasociale@postacert.invitalia.it</a:t>
            </a:r>
            <a:endParaRPr lang="it-IT" sz="2000" dirty="0">
              <a:solidFill>
                <a:schemeClr val="tx1"/>
              </a:solidFill>
              <a:highlight>
                <a:srgbClr val="FFFFFF"/>
              </a:highlight>
              <a:latin typeface="Arial" panose="020B0604020202020204" pitchFamily="34" charset="0"/>
              <a:cs typeface="Arial" panose="020B0604020202020204" pitchFamily="34" charset="0"/>
            </a:endParaRP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info@invitalia.it</a:t>
            </a:r>
          </a:p>
          <a:p>
            <a:pPr marL="38100" indent="0">
              <a:buNone/>
            </a:pPr>
            <a:endParaRPr lang="it-IT" sz="2000" dirty="0">
              <a:solidFill>
                <a:schemeClr val="tx1"/>
              </a:solidFill>
              <a:highlight>
                <a:srgbClr val="FFFFFF"/>
              </a:highlight>
              <a:latin typeface="Arial" panose="020B0604020202020204" pitchFamily="34" charset="0"/>
              <a:cs typeface="Arial" panose="020B0604020202020204" pitchFamily="34" charset="0"/>
            </a:endParaRPr>
          </a:p>
          <a:p>
            <a:pPr marL="38100" indent="0">
              <a:buNone/>
            </a:pPr>
            <a:r>
              <a:rPr lang="it-IT" sz="2000" b="1" dirty="0">
                <a:solidFill>
                  <a:schemeClr val="tx1"/>
                </a:solidFill>
                <a:highlight>
                  <a:srgbClr val="FFFFFF"/>
                </a:highlight>
                <a:latin typeface="Arial" panose="020B0604020202020204" pitchFamily="34" charset="0"/>
                <a:cs typeface="Arial" panose="020B0604020202020204" pitchFamily="34" charset="0"/>
              </a:rPr>
              <a:t>CONTATTI TELEFONICI INVITALIA</a:t>
            </a:r>
            <a:endParaRPr lang="it-IT" sz="2000" dirty="0">
              <a:solidFill>
                <a:schemeClr val="tx1"/>
              </a:solidFill>
              <a:highlight>
                <a:srgbClr val="FFFFFF"/>
              </a:highlight>
              <a:latin typeface="Arial" panose="020B0604020202020204" pitchFamily="34" charset="0"/>
              <a:cs typeface="Arial" panose="020B0604020202020204" pitchFamily="34" charset="0"/>
            </a:endParaRP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+3906421601</a:t>
            </a:r>
          </a:p>
          <a:p>
            <a:pPr marL="38100" indent="0">
              <a:buNone/>
            </a:pPr>
            <a:r>
              <a:rPr lang="it-IT" sz="2000" dirty="0">
                <a:solidFill>
                  <a:schemeClr val="tx1"/>
                </a:solidFill>
                <a:highlight>
                  <a:srgbClr val="FFFFFF"/>
                </a:highlight>
                <a:latin typeface="Arial" panose="020B0604020202020204" pitchFamily="34" charset="0"/>
                <a:cs typeface="Arial" panose="020B0604020202020204" pitchFamily="34" charset="0"/>
              </a:rPr>
              <a:t>848.886.886</a:t>
            </a:r>
            <a:endParaRPr sz="2000" dirty="0">
              <a:solidFill>
                <a:srgbClr val="007780"/>
              </a:solidFill>
              <a:highlight>
                <a:srgbClr val="FFFFFF"/>
              </a:highlight>
              <a:latin typeface="+mj-lt"/>
              <a:ea typeface="Oswald"/>
              <a:cs typeface="Oswald"/>
              <a:sym typeface="Oswald"/>
            </a:endParaRPr>
          </a:p>
        </p:txBody>
      </p:sp>
      <p:sp>
        <p:nvSpPr>
          <p:cNvPr id="2" name="Segnaposto piè di pagina 1">
            <a:extLst>
              <a:ext uri="{FF2B5EF4-FFF2-40B4-BE49-F238E27FC236}">
                <a16:creationId xmlns:a16="http://schemas.microsoft.com/office/drawing/2014/main" id="{166EDF6A-44D3-490A-92C3-CA1569F8DAE9}"/>
              </a:ext>
            </a:extLst>
          </p:cNvPr>
          <p:cNvSpPr>
            <a:spLocks noGrp="1"/>
          </p:cNvSpPr>
          <p:nvPr>
            <p:ph type="ftr" sz="quarter" idx="13"/>
          </p:nvPr>
        </p:nvSpPr>
        <p:spPr>
          <a:xfrm>
            <a:off x="784450" y="6396300"/>
            <a:ext cx="7653325" cy="461700"/>
          </a:xfrm>
        </p:spPr>
        <p:txBody>
          <a:bodyPr/>
          <a:lstStyle/>
          <a:p>
            <a:r>
              <a:rPr lang="it-IT" dirty="0"/>
              <a:t>Maria Teresa Machetti - </a:t>
            </a:r>
            <a:r>
              <a:rPr lang="it-IT" dirty="0" err="1"/>
              <a:t>Invitalia</a:t>
            </a:r>
            <a:r>
              <a:rPr lang="it-IT" dirty="0"/>
              <a:t> - Economia sociale e lavoro </a:t>
            </a:r>
          </a:p>
        </p:txBody>
      </p:sp>
    </p:spTree>
    <p:extLst>
      <p:ext uri="{BB962C8B-B14F-4D97-AF65-F5344CB8AC3E}">
        <p14:creationId xmlns:p14="http://schemas.microsoft.com/office/powerpoint/2010/main" val="409974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body" idx="1"/>
          </p:nvPr>
        </p:nvSpPr>
        <p:spPr>
          <a:xfrm>
            <a:off x="810449" y="2729999"/>
            <a:ext cx="7831745" cy="3085173"/>
          </a:xfrm>
          <a:prstGeom prst="rect">
            <a:avLst/>
          </a:prstGeom>
        </p:spPr>
        <p:txBody>
          <a:bodyPr spcFirstLastPara="1" wrap="square" lIns="91425" tIns="91425" rIns="91425" bIns="91425" anchor="t" anchorCtr="0">
            <a:noAutofit/>
          </a:bodyPr>
          <a:lstStyle/>
          <a:p>
            <a:pPr marL="0" indent="0">
              <a:buNone/>
            </a:pPr>
            <a:r>
              <a:rPr lang="it-IT" b="1" i="1" dirty="0"/>
              <a:t>‘Diamo valore all'Italia’</a:t>
            </a:r>
          </a:p>
          <a:p>
            <a:pPr marL="0" indent="0">
              <a:buNone/>
            </a:pPr>
            <a:r>
              <a:rPr lang="it-IT" dirty="0" err="1"/>
              <a:t>Invitalia</a:t>
            </a:r>
            <a:r>
              <a:rPr lang="it-IT" dirty="0"/>
              <a:t> è l'Agenzia nazionale per l’attrazione degli investimenti e lo sviluppo d'impresa, di proprietà del Ministero dell'Economia.</a:t>
            </a:r>
            <a:endParaRPr lang="it-IT" b="1" i="1" dirty="0"/>
          </a:p>
        </p:txBody>
      </p:sp>
      <p:sp>
        <p:nvSpPr>
          <p:cNvPr id="2" name="Segnaposto piè di pagina 1">
            <a:extLst>
              <a:ext uri="{FF2B5EF4-FFF2-40B4-BE49-F238E27FC236}">
                <a16:creationId xmlns:a16="http://schemas.microsoft.com/office/drawing/2014/main" id="{69196703-D7F5-47B6-80F3-7ED3F1ED6487}"/>
              </a:ext>
            </a:extLst>
          </p:cNvPr>
          <p:cNvSpPr>
            <a:spLocks noGrp="1"/>
          </p:cNvSpPr>
          <p:nvPr>
            <p:ph type="ftr" sz="quarter" idx="13"/>
          </p:nvPr>
        </p:nvSpPr>
        <p:spPr>
          <a:xfrm>
            <a:off x="827249" y="6356350"/>
            <a:ext cx="7653325" cy="461700"/>
          </a:xfrm>
        </p:spPr>
        <p:txBody>
          <a:bodyPr/>
          <a:lstStyle/>
          <a:p>
            <a:r>
              <a:rPr lang="it-IT"/>
              <a:t>Maria Teresa Marchetti - Invitalia - Economia sociale e lavoro </a:t>
            </a:r>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L’AGENZIA</a:t>
            </a:r>
            <a:endParaRPr dirty="0"/>
          </a:p>
        </p:txBody>
      </p:sp>
      <p:sp>
        <p:nvSpPr>
          <p:cNvPr id="84" name="Shape 84"/>
          <p:cNvSpPr txBox="1">
            <a:spLocks noGrp="1"/>
          </p:cNvSpPr>
          <p:nvPr>
            <p:ph type="body" idx="4294967295"/>
          </p:nvPr>
        </p:nvSpPr>
        <p:spPr>
          <a:xfrm>
            <a:off x="790074" y="1723825"/>
            <a:ext cx="7690500" cy="4967700"/>
          </a:xfrm>
          <a:prstGeom prst="rect">
            <a:avLst/>
          </a:prstGeom>
        </p:spPr>
        <p:txBody>
          <a:bodyPr spcFirstLastPara="1" wrap="square" lIns="91425" tIns="91425" rIns="91425" bIns="91425" anchor="t" anchorCtr="0">
            <a:noAutofit/>
          </a:bodyPr>
          <a:lstStyle/>
          <a:p>
            <a:pPr>
              <a:spcBef>
                <a:spcPts val="0"/>
              </a:spcBef>
              <a:buClr>
                <a:srgbClr val="007780"/>
              </a:buClr>
            </a:pPr>
            <a:r>
              <a:rPr lang="it-IT" sz="2400" spc="-150" dirty="0">
                <a:solidFill>
                  <a:srgbClr val="212131"/>
                </a:solidFill>
                <a:latin typeface="+mn-lt"/>
              </a:rPr>
              <a:t>Fornisce impulso alla crescita economica, puntando sui settori strategici per lo sviluppo e l’occupazione ed è impegnata nel rilancio delle aree di crisi industriale</a:t>
            </a:r>
          </a:p>
          <a:p>
            <a:pPr>
              <a:spcBef>
                <a:spcPts val="0"/>
              </a:spcBef>
              <a:buClr>
                <a:srgbClr val="007780"/>
              </a:buClr>
            </a:pPr>
            <a:r>
              <a:rPr lang="it-IT" sz="2400" spc="-150" dirty="0">
                <a:solidFill>
                  <a:srgbClr val="212131"/>
                </a:solidFill>
                <a:latin typeface="+mn-lt"/>
              </a:rPr>
              <a:t>Offre servizi alla PA per accelerare la spesa dei fondi comunitari e nazionali </a:t>
            </a:r>
          </a:p>
          <a:p>
            <a:pPr>
              <a:spcBef>
                <a:spcPts val="0"/>
              </a:spcBef>
              <a:buClr>
                <a:srgbClr val="007780"/>
              </a:buClr>
            </a:pPr>
            <a:r>
              <a:rPr lang="it-IT" sz="2400" spc="-150" dirty="0">
                <a:solidFill>
                  <a:srgbClr val="212131"/>
                </a:solidFill>
                <a:latin typeface="+mn-lt"/>
              </a:rPr>
              <a:t>E’ centrale di committenza e stazione appaltante per investimenti strategici sul territorio</a:t>
            </a:r>
          </a:p>
          <a:p>
            <a:pPr>
              <a:spcBef>
                <a:spcPts val="0"/>
              </a:spcBef>
              <a:buClr>
                <a:srgbClr val="007780"/>
              </a:buClr>
            </a:pPr>
            <a:r>
              <a:rPr lang="it-IT" sz="2400" spc="-150" dirty="0">
                <a:solidFill>
                  <a:srgbClr val="212131"/>
                </a:solidFill>
                <a:latin typeface="+mn-lt"/>
              </a:rPr>
              <a:t>Finanzia progetti grandi e piccoli con concreti piani di sviluppo, in settori innovativi ed ad alto valore aggiunto</a:t>
            </a:r>
          </a:p>
          <a:p>
            <a:pPr>
              <a:spcBef>
                <a:spcPts val="0"/>
              </a:spcBef>
              <a:buClr>
                <a:srgbClr val="007780"/>
              </a:buClr>
            </a:pPr>
            <a:r>
              <a:rPr lang="it-IT" sz="2400" spc="-150" dirty="0">
                <a:solidFill>
                  <a:srgbClr val="212131"/>
                </a:solidFill>
                <a:latin typeface="+mn-lt"/>
              </a:rPr>
              <a:t>Gestisce gli interventi nazionali che favoriscono la nascita di nuove imprese e le start up innovative</a:t>
            </a:r>
          </a:p>
        </p:txBody>
      </p:sp>
      <p:sp>
        <p:nvSpPr>
          <p:cNvPr id="2"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2098730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70" name="Shape 70"/>
          <p:cNvSpPr txBox="1">
            <a:spLocks noGrp="1"/>
          </p:cNvSpPr>
          <p:nvPr>
            <p:ph type="ctrTitle"/>
          </p:nvPr>
        </p:nvSpPr>
        <p:spPr>
          <a:xfrm>
            <a:off x="838199" y="2252318"/>
            <a:ext cx="4804317"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a:t>ITALIA ECONOMIA SOCIALE</a:t>
            </a:r>
            <a:endParaRPr dirty="0"/>
          </a:p>
        </p:txBody>
      </p:sp>
      <p:sp>
        <p:nvSpPr>
          <p:cNvPr id="71" name="Shape 71"/>
          <p:cNvSpPr txBox="1">
            <a:spLocks noGrp="1"/>
          </p:cNvSpPr>
          <p:nvPr>
            <p:ph type="subTitle" idx="1"/>
          </p:nvPr>
        </p:nvSpPr>
        <p:spPr>
          <a:xfrm>
            <a:off x="838199" y="4068718"/>
            <a:ext cx="7960113"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dirty="0"/>
              <a:t>tra gli interventi nazionali gestiti dall’Agenzia, a partire dal 2017 si colloca anche quello specifico per il rafforzamento e la diffusione dell’Economia sociale</a:t>
            </a:r>
            <a:endParaRPr dirty="0"/>
          </a:p>
        </p:txBody>
      </p:sp>
      <p:sp>
        <p:nvSpPr>
          <p:cNvPr id="2" name="Segnaposto piè di pagina 1">
            <a:extLst>
              <a:ext uri="{FF2B5EF4-FFF2-40B4-BE49-F238E27FC236}">
                <a16:creationId xmlns:a16="http://schemas.microsoft.com/office/drawing/2014/main" id="{24C591B2-6AAD-45B5-85A4-D6731E36F9F7}"/>
              </a:ext>
            </a:extLst>
          </p:cNvPr>
          <p:cNvSpPr>
            <a:spLocks noGrp="1"/>
          </p:cNvSpPr>
          <p:nvPr>
            <p:ph type="ftr" sz="quarter" idx="13"/>
          </p:nvPr>
        </p:nvSpPr>
        <p:spPr/>
        <p:txBody>
          <a:bodyPr/>
          <a:lstStyle/>
          <a:p>
            <a:r>
              <a:rPr lang="it-IT"/>
              <a:t>Maria Teresa Marchetti - Invitalia - Economia sociale e lavoro </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Che cos’è </a:t>
            </a:r>
            <a:endParaRPr dirty="0"/>
          </a:p>
        </p:txBody>
      </p:sp>
      <p:sp>
        <p:nvSpPr>
          <p:cNvPr id="84" name="Shape 84"/>
          <p:cNvSpPr txBox="1">
            <a:spLocks noGrp="1"/>
          </p:cNvSpPr>
          <p:nvPr>
            <p:ph type="body" idx="4294967295"/>
          </p:nvPr>
        </p:nvSpPr>
        <p:spPr>
          <a:xfrm>
            <a:off x="726750" y="1592451"/>
            <a:ext cx="7690500" cy="4967700"/>
          </a:xfrm>
          <a:prstGeom prst="rect">
            <a:avLst/>
          </a:prstGeom>
        </p:spPr>
        <p:txBody>
          <a:bodyPr spcFirstLastPara="1" wrap="square" lIns="91425" tIns="91425" rIns="91425" bIns="91425" anchor="t" anchorCtr="0">
            <a:noAutofit/>
          </a:bodyPr>
          <a:lstStyle/>
          <a:p>
            <a:pPr marL="38100" lvl="0" indent="0" rtl="0">
              <a:spcBef>
                <a:spcPts val="0"/>
              </a:spcBef>
              <a:spcAft>
                <a:spcPts val="0"/>
              </a:spcAft>
              <a:buClr>
                <a:srgbClr val="007780"/>
              </a:buClr>
              <a:buSzPts val="3000"/>
              <a:buNone/>
            </a:pPr>
            <a:r>
              <a:rPr lang="it-IT" sz="2800" spc="-150" dirty="0">
                <a:solidFill>
                  <a:srgbClr val="212131"/>
                </a:solidFill>
                <a:latin typeface="+mn-lt"/>
              </a:rPr>
              <a:t>Italia Economia Sociale è un programma di intervento del Ministero dello Sviluppo Economico per la diffusione ed il rafforzamento della Economia sociale attraverso la promozione della nascita e dello sviluppo di imprese in grado di conseguire, nello svolgimento della loro attività produttiva, obiettivi di utilità sociale e di pubblico interesse. </a:t>
            </a:r>
          </a:p>
          <a:p>
            <a:pPr marL="38100" lvl="0" indent="0" rtl="0">
              <a:spcBef>
                <a:spcPts val="0"/>
              </a:spcBef>
              <a:spcAft>
                <a:spcPts val="0"/>
              </a:spcAft>
              <a:buClr>
                <a:srgbClr val="007780"/>
              </a:buClr>
              <a:buSzPts val="3000"/>
              <a:buNone/>
            </a:pPr>
            <a:endParaRPr lang="it-IT" sz="2800" spc="-150" dirty="0">
              <a:solidFill>
                <a:srgbClr val="212131"/>
              </a:solidFill>
              <a:latin typeface="+mn-lt"/>
            </a:endParaRPr>
          </a:p>
          <a:p>
            <a:pPr marL="38100" lvl="0" indent="0" rtl="0">
              <a:spcBef>
                <a:spcPts val="0"/>
              </a:spcBef>
              <a:spcAft>
                <a:spcPts val="0"/>
              </a:spcAft>
              <a:buClr>
                <a:srgbClr val="007780"/>
              </a:buClr>
              <a:buSzPts val="3000"/>
              <a:buNone/>
            </a:pPr>
            <a:r>
              <a:rPr lang="it-IT" sz="2800" spc="-150" dirty="0" err="1">
                <a:solidFill>
                  <a:srgbClr val="212131"/>
                </a:solidFill>
                <a:latin typeface="+mn-lt"/>
              </a:rPr>
              <a:t>Invitalia</a:t>
            </a:r>
            <a:r>
              <a:rPr lang="it-IT" sz="2800" spc="-150" dirty="0">
                <a:solidFill>
                  <a:srgbClr val="212131"/>
                </a:solidFill>
                <a:latin typeface="+mn-lt"/>
              </a:rPr>
              <a:t>, su incarico del MISE-DGIAI, è impegnata nell’intervento quale soggetto gestore. </a:t>
            </a:r>
            <a:endParaRPr lang="it-IT" sz="2400" spc="-150" dirty="0">
              <a:solidFill>
                <a:srgbClr val="212131"/>
              </a:solidFill>
              <a:latin typeface="+mn-lt"/>
            </a:endParaRPr>
          </a:p>
        </p:txBody>
      </p:sp>
      <p:sp>
        <p:nvSpPr>
          <p:cNvPr id="2"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2153345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827249" y="2206375"/>
            <a:ext cx="8102147" cy="1546500"/>
          </a:xfrm>
          <a:prstGeom prst="rect">
            <a:avLst/>
          </a:prstGeom>
        </p:spPr>
        <p:txBody>
          <a:bodyPr spcFirstLastPara="1" wrap="square" lIns="91425" tIns="91425" rIns="91425" bIns="91425" anchor="t" anchorCtr="0">
            <a:noAutofit/>
          </a:bodyPr>
          <a:lstStyle/>
          <a:p>
            <a:r>
              <a:rPr lang="it-IT" dirty="0">
                <a:solidFill>
                  <a:srgbClr val="007780"/>
                </a:solidFill>
                <a:latin typeface="+mj-lt"/>
              </a:rPr>
              <a:t>Al fine di promuovere la diffusione e il rafforzamento dell’Economia sociale, con decreto del Ministero dello Sviluppo economico 3 luglio 2015, è stato istituito un regime di aiuto volto a sostenere la nascita e la crescita delle imprese operanti, in tutto il territorio nazionale, per il perseguimento degli interessi generali e di finalità di utilità sociale . </a:t>
            </a:r>
            <a:br>
              <a:rPr lang="it-IT" sz="2000" dirty="0">
                <a:solidFill>
                  <a:srgbClr val="007780"/>
                </a:solidFill>
                <a:latin typeface="+mj-lt"/>
              </a:rPr>
            </a:br>
            <a:br>
              <a:rPr lang="it-IT" sz="2000" dirty="0">
                <a:solidFill>
                  <a:srgbClr val="007780"/>
                </a:solidFill>
                <a:latin typeface="+mj-lt"/>
              </a:rPr>
            </a:br>
            <a:r>
              <a:rPr lang="it-IT" dirty="0">
                <a:solidFill>
                  <a:srgbClr val="007780"/>
                </a:solidFill>
                <a:latin typeface="+mj-lt"/>
              </a:rPr>
              <a:t>Reso operativo da ulteriori decreti emanati nel 2017, il fondo per l’Economia sociale si affianca agli interventi di carattere normativo del 2017 sul Terzo settore ed in particolare alla nuova disciplina sulla impresa sociale di cui al </a:t>
            </a:r>
            <a:r>
              <a:rPr lang="it-IT" dirty="0" err="1">
                <a:solidFill>
                  <a:srgbClr val="007780"/>
                </a:solidFill>
                <a:latin typeface="+mj-lt"/>
              </a:rPr>
              <a:t>d.lgs.vo</a:t>
            </a:r>
            <a:r>
              <a:rPr lang="it-IT" dirty="0">
                <a:solidFill>
                  <a:srgbClr val="007780"/>
                </a:solidFill>
                <a:latin typeface="+mj-lt"/>
              </a:rPr>
              <a:t> 112/2017</a:t>
            </a:r>
            <a:br>
              <a:rPr lang="it-IT" dirty="0">
                <a:solidFill>
                  <a:srgbClr val="007780"/>
                </a:solidFill>
                <a:latin typeface="+mj-lt"/>
              </a:rPr>
            </a:br>
            <a:br>
              <a:rPr lang="it-IT" dirty="0">
                <a:solidFill>
                  <a:srgbClr val="007780"/>
                </a:solidFill>
                <a:latin typeface="+mj-lt"/>
              </a:rPr>
            </a:br>
            <a:br>
              <a:rPr lang="it-IT" dirty="0">
                <a:solidFill>
                  <a:srgbClr val="007780"/>
                </a:solidFill>
                <a:latin typeface="+mj-lt"/>
              </a:rPr>
            </a:br>
            <a:br>
              <a:rPr lang="it-IT" dirty="0">
                <a:solidFill>
                  <a:srgbClr val="007780"/>
                </a:solidFill>
                <a:latin typeface="+mj-lt"/>
              </a:rPr>
            </a:br>
            <a:br>
              <a:rPr lang="it-IT" dirty="0">
                <a:solidFill>
                  <a:srgbClr val="007780"/>
                </a:solidFill>
                <a:latin typeface="+mj-lt"/>
              </a:rPr>
            </a:br>
            <a:br>
              <a:rPr lang="it-IT" dirty="0">
                <a:solidFill>
                  <a:srgbClr val="007780"/>
                </a:solidFill>
                <a:latin typeface="+mj-lt"/>
              </a:rPr>
            </a:br>
            <a:br>
              <a:rPr lang="it-IT" dirty="0">
                <a:solidFill>
                  <a:srgbClr val="007780"/>
                </a:solidFill>
                <a:latin typeface="+mj-lt"/>
              </a:rPr>
            </a:br>
            <a:endParaRPr dirty="0">
              <a:solidFill>
                <a:srgbClr val="007780"/>
              </a:solidFill>
              <a:latin typeface="+mj-lt"/>
            </a:endParaRPr>
          </a:p>
        </p:txBody>
      </p:sp>
      <p:grpSp>
        <p:nvGrpSpPr>
          <p:cNvPr id="92" name="Shape 92"/>
          <p:cNvGrpSpPr/>
          <p:nvPr/>
        </p:nvGrpSpPr>
        <p:grpSpPr>
          <a:xfrm>
            <a:off x="1007705" y="-102844"/>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id="{140E2F80-E854-4AA1-9CC1-FC13DDEB8B6D}"/>
              </a:ext>
            </a:extLst>
          </p:cNvPr>
          <p:cNvSpPr>
            <a:spLocks noGrp="1"/>
          </p:cNvSpPr>
          <p:nvPr>
            <p:ph type="ftr" sz="quarter" idx="13"/>
          </p:nvPr>
        </p:nvSpPr>
        <p:spPr/>
        <p:txBody>
          <a:bodyPr/>
          <a:lstStyle/>
          <a:p>
            <a:r>
              <a:rPr lang="it-IT" dirty="0"/>
              <a:t>Maria Teresa Marchetti – </a:t>
            </a:r>
            <a:r>
              <a:rPr lang="it-IT" dirty="0" err="1"/>
              <a:t>Invitalipea</a:t>
            </a:r>
            <a:r>
              <a:rPr lang="it-IT" dirty="0"/>
              <a:t> - Economia sociale e lavoro </a:t>
            </a:r>
          </a:p>
        </p:txBody>
      </p:sp>
      <p:sp>
        <p:nvSpPr>
          <p:cNvPr id="4" name="CasellaDiTesto 3">
            <a:extLst>
              <a:ext uri="{FF2B5EF4-FFF2-40B4-BE49-F238E27FC236}">
                <a16:creationId xmlns:a16="http://schemas.microsoft.com/office/drawing/2014/main" id="{4DA3AAB6-95FB-4737-BCC9-94741FE4698E}"/>
              </a:ext>
            </a:extLst>
          </p:cNvPr>
          <p:cNvSpPr txBox="1"/>
          <p:nvPr/>
        </p:nvSpPr>
        <p:spPr>
          <a:xfrm>
            <a:off x="2915515" y="1621600"/>
            <a:ext cx="6228485" cy="584775"/>
          </a:xfrm>
          <a:prstGeom prst="rect">
            <a:avLst/>
          </a:prstGeom>
          <a:noFill/>
        </p:spPr>
        <p:txBody>
          <a:bodyPr wrap="square" rtlCol="0">
            <a:spAutoFit/>
          </a:bodyPr>
          <a:lstStyle/>
          <a:p>
            <a:r>
              <a:rPr lang="it-IT" sz="3200" b="1" dirty="0">
                <a:solidFill>
                  <a:schemeClr val="bg1"/>
                </a:solidFill>
              </a:rPr>
              <a:t>FINALITA’ DELL’INTERVENTO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ctrTitle" idx="4294967295"/>
          </p:nvPr>
        </p:nvSpPr>
        <p:spPr>
          <a:xfrm>
            <a:off x="860604" y="1105366"/>
            <a:ext cx="7772400" cy="1193400"/>
          </a:xfrm>
          <a:prstGeom prst="rect">
            <a:avLst/>
          </a:prstGeom>
        </p:spPr>
        <p:txBody>
          <a:bodyPr spcFirstLastPara="1" wrap="square" lIns="91425" tIns="91425" rIns="91425" bIns="91425" anchor="t" anchorCtr="0">
            <a:noAutofit/>
          </a:bodyPr>
          <a:lstStyle/>
          <a:p>
            <a:pPr lvl="0"/>
            <a:r>
              <a:rPr lang="en" sz="4400" dirty="0">
                <a:solidFill>
                  <a:srgbClr val="007780"/>
                </a:solidFill>
                <a:latin typeface="+mj-lt"/>
              </a:rPr>
              <a:t>200.000.000</a:t>
            </a:r>
            <a:r>
              <a:rPr lang="en" sz="4400" dirty="0">
                <a:solidFill>
                  <a:srgbClr val="007780"/>
                </a:solidFill>
              </a:rPr>
              <a:t> €</a:t>
            </a:r>
            <a:endParaRPr sz="4400" dirty="0">
              <a:solidFill>
                <a:srgbClr val="007780"/>
              </a:solidFill>
              <a:latin typeface="+mj-lt"/>
            </a:endParaRPr>
          </a:p>
        </p:txBody>
      </p:sp>
      <p:sp>
        <p:nvSpPr>
          <p:cNvPr id="219" name="Shape 219"/>
          <p:cNvSpPr txBox="1">
            <a:spLocks noGrp="1"/>
          </p:cNvSpPr>
          <p:nvPr>
            <p:ph type="subTitle" idx="4294967295"/>
          </p:nvPr>
        </p:nvSpPr>
        <p:spPr>
          <a:xfrm>
            <a:off x="838199" y="1702066"/>
            <a:ext cx="8051157"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a valere sul Fondo rotativo per il sostegno alle imprese ed agli investimenti in ricerca (FRI) presso la Cassa depositi e prestiti</a:t>
            </a:r>
            <a:endParaRPr sz="2400" dirty="0"/>
          </a:p>
        </p:txBody>
      </p:sp>
      <p:sp>
        <p:nvSpPr>
          <p:cNvPr id="222" name="Shape 222"/>
          <p:cNvSpPr txBox="1">
            <a:spLocks noGrp="1"/>
          </p:cNvSpPr>
          <p:nvPr>
            <p:ph type="ctrTitle" idx="4294967295"/>
          </p:nvPr>
        </p:nvSpPr>
        <p:spPr>
          <a:xfrm>
            <a:off x="828040" y="3021130"/>
            <a:ext cx="7772400" cy="905982"/>
          </a:xfrm>
          <a:prstGeom prst="rect">
            <a:avLst/>
          </a:prstGeom>
        </p:spPr>
        <p:txBody>
          <a:bodyPr spcFirstLastPara="1" wrap="square" lIns="91425" tIns="91425" rIns="91425" bIns="91425" anchor="t" anchorCtr="0">
            <a:noAutofit/>
          </a:bodyPr>
          <a:lstStyle/>
          <a:p>
            <a:pPr lvl="0"/>
            <a:r>
              <a:rPr lang="en" sz="4000" dirty="0">
                <a:solidFill>
                  <a:srgbClr val="007780"/>
                </a:solidFill>
                <a:latin typeface="+mj-lt"/>
              </a:rPr>
              <a:t>     23.000.000</a:t>
            </a:r>
            <a:r>
              <a:rPr lang="en" sz="4000" dirty="0">
                <a:solidFill>
                  <a:srgbClr val="007780"/>
                </a:solidFill>
              </a:rPr>
              <a:t> €</a:t>
            </a:r>
            <a:endParaRPr sz="4000" dirty="0">
              <a:solidFill>
                <a:srgbClr val="007780"/>
              </a:solidFill>
              <a:latin typeface="+mj-lt"/>
            </a:endParaRPr>
          </a:p>
        </p:txBody>
      </p:sp>
      <p:sp>
        <p:nvSpPr>
          <p:cNvPr id="223" name="Shape 223"/>
          <p:cNvSpPr txBox="1">
            <a:spLocks noGrp="1"/>
          </p:cNvSpPr>
          <p:nvPr>
            <p:ph type="subTitle" idx="4294967295"/>
          </p:nvPr>
        </p:nvSpPr>
        <p:spPr>
          <a:xfrm>
            <a:off x="860604" y="3616079"/>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a valere sul Fondo per la crescita sostenibile</a:t>
            </a:r>
            <a:endParaRPr sz="2400" dirty="0"/>
          </a:p>
        </p:txBody>
      </p:sp>
      <p:sp>
        <p:nvSpPr>
          <p:cNvPr id="2" name="Segnaposto piè di pagina 1">
            <a:extLst>
              <a:ext uri="{FF2B5EF4-FFF2-40B4-BE49-F238E27FC236}">
                <a16:creationId xmlns:a16="http://schemas.microsoft.com/office/drawing/2014/main" id="{EAED10B5-7857-4F44-BA68-95C25179FC09}"/>
              </a:ext>
            </a:extLst>
          </p:cNvPr>
          <p:cNvSpPr>
            <a:spLocks noGrp="1"/>
          </p:cNvSpPr>
          <p:nvPr>
            <p:ph type="ftr" sz="quarter" idx="13"/>
          </p:nvPr>
        </p:nvSpPr>
        <p:spPr/>
        <p:txBody>
          <a:bodyPr/>
          <a:lstStyle/>
          <a:p>
            <a:r>
              <a:rPr lang="it-IT"/>
              <a:t>Maria Teresa Marchetti - Invitalia - Economia sociale e lavoro </a:t>
            </a:r>
            <a:endParaRPr lang="it-IT" dirty="0"/>
          </a:p>
        </p:txBody>
      </p:sp>
      <p:sp>
        <p:nvSpPr>
          <p:cNvPr id="8" name="Rettangolo 7">
            <a:extLst>
              <a:ext uri="{FF2B5EF4-FFF2-40B4-BE49-F238E27FC236}">
                <a16:creationId xmlns:a16="http://schemas.microsoft.com/office/drawing/2014/main" id="{9495104C-6343-4C33-83D4-55A9A66C5C00}"/>
              </a:ext>
            </a:extLst>
          </p:cNvPr>
          <p:cNvSpPr/>
          <p:nvPr/>
        </p:nvSpPr>
        <p:spPr>
          <a:xfrm>
            <a:off x="860604" y="4340393"/>
            <a:ext cx="7879467" cy="1200329"/>
          </a:xfrm>
          <a:prstGeom prst="rect">
            <a:avLst/>
          </a:prstGeom>
          <a:ln>
            <a:solidFill>
              <a:schemeClr val="bg1"/>
            </a:solidFill>
          </a:ln>
        </p:spPr>
        <p:txBody>
          <a:bodyPr wrap="square">
            <a:spAutoFit/>
          </a:bodyPr>
          <a:lstStyle/>
          <a:p>
            <a:r>
              <a:rPr lang="it-IT" sz="2400" dirty="0">
                <a:solidFill>
                  <a:srgbClr val="FFFFFF"/>
                </a:solidFill>
                <a:latin typeface="Open Sans"/>
                <a:ea typeface="Open Sans"/>
                <a:cs typeface="Open Sans"/>
                <a:sym typeface="Open Sans"/>
              </a:rPr>
              <a:t>Una quota pari al 60% delle risorse è riservata annualmente alle PMI, nell’ambito della predetta riserva il 25% è destinato alle micro e piccole imprese.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CHE COSA SI PUO’ FARE </a:t>
            </a:r>
            <a:endParaRPr dirty="0"/>
          </a:p>
        </p:txBody>
      </p:sp>
      <p:sp>
        <p:nvSpPr>
          <p:cNvPr id="84" name="Shape 84"/>
          <p:cNvSpPr txBox="1">
            <a:spLocks noGrp="1"/>
          </p:cNvSpPr>
          <p:nvPr>
            <p:ph type="body" idx="4294967295"/>
          </p:nvPr>
        </p:nvSpPr>
        <p:spPr>
          <a:xfrm>
            <a:off x="726750" y="1483965"/>
            <a:ext cx="7690500" cy="4967700"/>
          </a:xfrm>
          <a:prstGeom prst="rect">
            <a:avLst/>
          </a:prstGeom>
        </p:spPr>
        <p:txBody>
          <a:bodyPr spcFirstLastPara="1" wrap="square" lIns="91425" tIns="91425" rIns="91425" bIns="91425" anchor="t" anchorCtr="0">
            <a:noAutofit/>
          </a:bodyPr>
          <a:lstStyle/>
          <a:p>
            <a:pPr marL="38100" lvl="0" indent="0" rtl="0">
              <a:spcBef>
                <a:spcPts val="0"/>
              </a:spcBef>
              <a:spcAft>
                <a:spcPts val="0"/>
              </a:spcAft>
              <a:buClr>
                <a:srgbClr val="007780"/>
              </a:buClr>
              <a:buSzPts val="3000"/>
              <a:buNone/>
            </a:pPr>
            <a:r>
              <a:rPr lang="it-IT" sz="2800" spc="-150" dirty="0">
                <a:solidFill>
                  <a:srgbClr val="212131"/>
                </a:solidFill>
                <a:latin typeface="+mn-lt"/>
              </a:rPr>
              <a:t>Realizzare programmi di investimento a partire da 200.000 euro finalizzati al perseguimento di uno o più dei seguenti obiettivi </a:t>
            </a:r>
          </a:p>
          <a:p>
            <a:pPr marL="38100" lvl="0" indent="0" rtl="0">
              <a:spcBef>
                <a:spcPts val="0"/>
              </a:spcBef>
              <a:spcAft>
                <a:spcPts val="0"/>
              </a:spcAft>
              <a:buClr>
                <a:srgbClr val="007780"/>
              </a:buClr>
              <a:buSzPts val="3000"/>
              <a:buNone/>
            </a:pPr>
            <a:endParaRPr lang="it-IT" sz="2800" spc="-150" dirty="0">
              <a:solidFill>
                <a:srgbClr val="212131"/>
              </a:solidFill>
              <a:latin typeface="+mn-lt"/>
            </a:endParaRPr>
          </a:p>
          <a:p>
            <a:pPr lvl="0" rtl="0">
              <a:spcBef>
                <a:spcPts val="0"/>
              </a:spcBef>
              <a:spcAft>
                <a:spcPts val="0"/>
              </a:spcAft>
              <a:buClr>
                <a:srgbClr val="007780"/>
              </a:buClr>
              <a:buSzPts val="3000"/>
              <a:buFont typeface="Wingdings" panose="05000000000000000000" pitchFamily="2" charset="2"/>
              <a:buChar char="q"/>
            </a:pPr>
            <a:r>
              <a:rPr lang="it-IT" sz="2800" spc="-150" dirty="0">
                <a:solidFill>
                  <a:srgbClr val="212131"/>
                </a:solidFill>
                <a:latin typeface="+mn-lt"/>
              </a:rPr>
              <a:t>incremento occupazionale lavoratori svantaggiati</a:t>
            </a:r>
          </a:p>
          <a:p>
            <a:pPr lvl="0" rtl="0">
              <a:spcBef>
                <a:spcPts val="0"/>
              </a:spcBef>
              <a:spcAft>
                <a:spcPts val="0"/>
              </a:spcAft>
              <a:buClr>
                <a:srgbClr val="007780"/>
              </a:buClr>
              <a:buSzPts val="3000"/>
              <a:buFont typeface="Wingdings" panose="05000000000000000000" pitchFamily="2" charset="2"/>
              <a:buChar char="q"/>
            </a:pPr>
            <a:r>
              <a:rPr lang="it-IT" sz="2800" spc="-150" dirty="0">
                <a:solidFill>
                  <a:srgbClr val="212131"/>
                </a:solidFill>
                <a:latin typeface="+mn-lt"/>
              </a:rPr>
              <a:t>inclusione sociale di persone vulnerabili</a:t>
            </a:r>
          </a:p>
          <a:p>
            <a:pPr lvl="0" rtl="0">
              <a:spcBef>
                <a:spcPts val="0"/>
              </a:spcBef>
              <a:spcAft>
                <a:spcPts val="0"/>
              </a:spcAft>
              <a:buClr>
                <a:srgbClr val="007780"/>
              </a:buClr>
              <a:buSzPts val="3000"/>
              <a:buFont typeface="Wingdings" panose="05000000000000000000" pitchFamily="2" charset="2"/>
              <a:buChar char="q"/>
            </a:pPr>
            <a:r>
              <a:rPr lang="it-IT" sz="2800" spc="-150" dirty="0">
                <a:solidFill>
                  <a:srgbClr val="212131"/>
                </a:solidFill>
                <a:latin typeface="+mn-lt"/>
              </a:rPr>
              <a:t>salvaguardia e valorizzazione dell’ambiente, del territorio e dei beni storico culturali</a:t>
            </a:r>
          </a:p>
          <a:p>
            <a:pPr lvl="0" rtl="0">
              <a:spcBef>
                <a:spcPts val="0"/>
              </a:spcBef>
              <a:spcAft>
                <a:spcPts val="0"/>
              </a:spcAft>
              <a:buClr>
                <a:srgbClr val="007780"/>
              </a:buClr>
              <a:buSzPts val="3000"/>
              <a:buFont typeface="Wingdings" panose="05000000000000000000" pitchFamily="2" charset="2"/>
              <a:buChar char="q"/>
            </a:pPr>
            <a:r>
              <a:rPr lang="it-IT" sz="2800" spc="-150" dirty="0">
                <a:solidFill>
                  <a:srgbClr val="212131"/>
                </a:solidFill>
                <a:latin typeface="+mn-lt"/>
              </a:rPr>
              <a:t>aumento della disponibilità o della qualità di beni o servizi volti a colmare uno specifico fabbisogno di una comunità o di un territorio </a:t>
            </a:r>
          </a:p>
          <a:p>
            <a:pPr lvl="0" rtl="0">
              <a:spcBef>
                <a:spcPts val="0"/>
              </a:spcBef>
              <a:spcAft>
                <a:spcPts val="0"/>
              </a:spcAft>
              <a:buClr>
                <a:srgbClr val="007780"/>
              </a:buClr>
              <a:buSzPts val="3000"/>
              <a:buFont typeface="Wingdings" panose="05000000000000000000" pitchFamily="2" charset="2"/>
              <a:buChar char="q"/>
            </a:pPr>
            <a:endParaRPr lang="it-IT" sz="2800" spc="-150" dirty="0">
              <a:solidFill>
                <a:srgbClr val="212131"/>
              </a:solidFill>
              <a:latin typeface="+mn-lt"/>
            </a:endParaRPr>
          </a:p>
          <a:p>
            <a:pPr marL="38100" lvl="0" indent="0" rtl="0">
              <a:spcBef>
                <a:spcPts val="0"/>
              </a:spcBef>
              <a:spcAft>
                <a:spcPts val="0"/>
              </a:spcAft>
              <a:buClr>
                <a:srgbClr val="007780"/>
              </a:buClr>
              <a:buSzPts val="3000"/>
              <a:buNone/>
            </a:pPr>
            <a:endParaRPr lang="it-IT" sz="2400" spc="-150" dirty="0">
              <a:solidFill>
                <a:srgbClr val="212131"/>
              </a:solidFill>
              <a:latin typeface="+mn-lt"/>
            </a:endParaRPr>
          </a:p>
        </p:txBody>
      </p:sp>
      <p:sp>
        <p:nvSpPr>
          <p:cNvPr id="2" name="Segnaposto piè di pagina 1">
            <a:extLst>
              <a:ext uri="{FF2B5EF4-FFF2-40B4-BE49-F238E27FC236}">
                <a16:creationId xmlns:a16="http://schemas.microsoft.com/office/drawing/2014/main" id="{96943329-DF78-449F-9CD2-97F0093264C6}"/>
              </a:ext>
            </a:extLst>
          </p:cNvPr>
          <p:cNvSpPr>
            <a:spLocks noGrp="1"/>
          </p:cNvSpPr>
          <p:nvPr>
            <p:ph type="ftr" sz="quarter" idx="13"/>
          </p:nvPr>
        </p:nvSpPr>
        <p:spPr/>
        <p:txBody>
          <a:bodyPr/>
          <a:lstStyle/>
          <a:p>
            <a:r>
              <a:rPr lang="it-IT"/>
              <a:t>Maria Teresa Marchetti - Invitalia - Economia sociale e lavoro </a:t>
            </a:r>
            <a:endParaRPr lang="it-IT" dirty="0"/>
          </a:p>
        </p:txBody>
      </p:sp>
    </p:spTree>
    <p:extLst>
      <p:ext uri="{BB962C8B-B14F-4D97-AF65-F5344CB8AC3E}">
        <p14:creationId xmlns:p14="http://schemas.microsoft.com/office/powerpoint/2010/main" val="3299206774"/>
      </p:ext>
    </p:extLst>
  </p:cSld>
  <p:clrMapOvr>
    <a:masterClrMapping/>
  </p:clrMapOvr>
</p:sld>
</file>

<file path=ppt/theme/theme1.xml><?xml version="1.0" encoding="utf-8"?>
<a:theme xmlns:a="http://schemas.openxmlformats.org/drawingml/2006/main" name="Oberon template">
  <a:themeElements>
    <a:clrScheme name="Personalizzato 1">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5151F"/>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1404</TotalTime>
  <Words>1630</Words>
  <Application>Microsoft Office PowerPoint</Application>
  <PresentationFormat>Presentazione su schermo (4:3)</PresentationFormat>
  <Paragraphs>200</Paragraphs>
  <Slides>27</Slides>
  <Notes>27</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27</vt:i4>
      </vt:variant>
    </vt:vector>
  </HeadingPairs>
  <TitlesOfParts>
    <vt:vector size="33" baseType="lpstr">
      <vt:lpstr>Arial</vt:lpstr>
      <vt:lpstr>Oswald</vt:lpstr>
      <vt:lpstr>Open Sans</vt:lpstr>
      <vt:lpstr>Wingdings</vt:lpstr>
      <vt:lpstr>Oberon template</vt:lpstr>
      <vt:lpstr>Document</vt:lpstr>
      <vt:lpstr>ECONOMIA SOCIALE E LAVORO</vt:lpstr>
      <vt:lpstr>Presentazione standard di PowerPoint</vt:lpstr>
      <vt:lpstr>Presentazione standard di PowerPoint</vt:lpstr>
      <vt:lpstr>L’AGENZIA</vt:lpstr>
      <vt:lpstr>ITALIA ECONOMIA SOCIALE</vt:lpstr>
      <vt:lpstr>Che cos’è </vt:lpstr>
      <vt:lpstr>Al fine di promuovere la diffusione e il rafforzamento dell’Economia sociale, con decreto del Ministero dello Sviluppo economico 3 luglio 2015, è stato istituito un regime di aiuto volto a sostenere la nascita e la crescita delle imprese operanti, in tutto il territorio nazionale, per il perseguimento degli interessi generali e di finalità di utilità sociale .   Reso operativo da ulteriori decreti emanati nel 2017, il fondo per l’Economia sociale si affianca agli interventi di carattere normativo del 2017 sul Terzo settore ed in particolare alla nuova disciplina sulla impresa sociale di cui al d.lgs.vo 112/2017       </vt:lpstr>
      <vt:lpstr>200.000.000 €</vt:lpstr>
      <vt:lpstr>CHE COSA SI PUO’ FARE </vt:lpstr>
      <vt:lpstr>Gli obiettivi sono sfidanti non solo per gli specifici contenuti – lavoro, inclusione, ambiente, servizi – ma  anche in quanto le potenziali ricadute positive di tipo socio/ambientale del programma di investimento, rispetto ad uno o più degli stessi obiettivi, devono essere verificate ex ante  La valutazione di impatto socio/ambientale diventa parte integrante della valutazione istruttoria    </vt:lpstr>
      <vt:lpstr>CHI PUO’ PRESENTARE UN PROGETTO</vt:lpstr>
      <vt:lpstr>L’art. 2 del d.lgs.vo 112/2017 definisce l’attività dell’impresa sociale come   ‘Attività di impresa di interesse generale’  per il perseguimento di finalità civiche, solidaristiche e di utilità sociale   </vt:lpstr>
      <vt:lpstr>Il PROGRAMMA DI SPESA </vt:lpstr>
      <vt:lpstr>Relativamente ai costi ammissibili, il tentativo effettuato nella stesura della normativa è stato quello di declinarli, codificandoli attentamente ex ante</vt:lpstr>
      <vt:lpstr>IL FINAZIAMENTO  </vt:lpstr>
      <vt:lpstr>COME SI PRESENTA UN PROGETTO  </vt:lpstr>
      <vt:lpstr>Prerequisito per la presentazione della domanda è disporre di una delibera di finanziamento bancario rilasciata da una Banca finanziatrice scelta tra quelle accreditate</vt:lpstr>
      <vt:lpstr>LA VALUTAZIONE DEI PROGETTI  </vt:lpstr>
      <vt:lpstr>Il programma di investimento viene valutato - sia in termini dimensionali sia delle scelte tecnico/produttive - in  rapporto alle ricadute socio/ambientali attese ed indicate a supporto del perseguimento dell’obiettivo </vt:lpstr>
      <vt:lpstr>LE BANCHE FINANZIATRICI     </vt:lpstr>
      <vt:lpstr>BANCHE ADERENTI      </vt:lpstr>
      <vt:lpstr>Presso il MISE è istituito un Comitato tecnico di valutazione congiunta, composto da tre rappresentati del MISE, tre rappresentati del Ministero del lavoro e un rappresentante dell’ABI.   Il Comitato, oltre all’espressione dei pareri sulla ammissibilità di ciascun programma di investimento, formula proposte in merito alla migliore attuazione dell’intervento, anche in relazione all’evoluzione della normativa di settore e dei fabbisogni specifici delle imprese dell’economia sociale   </vt:lpstr>
      <vt:lpstr>ITER DI AMMISSIONE     </vt:lpstr>
      <vt:lpstr>Per il raggiungimento degli obiettivi socio/ambientali è necessario che le imprese proponenti presentino dei piani progettuali che rendano evidenti ed attendibili le potenziali ricadute socio/ambientali previste e dimostrative del raggiungimento dell’obiettivo.   A tal fine, per supportare la comprensione e la valutazione dei piani progettuali proposti ed il relativo impatto socio-ambientale, sono stati definiti un insieme di indicatori sintetici che danno il senso dell’impatto su aree chiave utili alla valutazione socio/ambientale </vt:lpstr>
      <vt:lpstr>ELEMENTI PER LA VALUTAZIONE DI IMPATTO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UtentePC</dc:creator>
  <cp:lastModifiedBy>Gloria Marchetti</cp:lastModifiedBy>
  <cp:revision>172</cp:revision>
  <dcterms:modified xsi:type="dcterms:W3CDTF">2018-08-17T20:56:34Z</dcterms:modified>
</cp:coreProperties>
</file>