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4" r:id="rId4"/>
    <p:sldId id="275" r:id="rId5"/>
    <p:sldId id="276" r:id="rId6"/>
    <p:sldId id="277" r:id="rId7"/>
    <p:sldId id="273" r:id="rId8"/>
    <p:sldId id="278" r:id="rId9"/>
    <p:sldId id="259" r:id="rId10"/>
    <p:sldId id="279" r:id="rId11"/>
    <p:sldId id="280" r:id="rId12"/>
    <p:sldId id="281" r:id="rId13"/>
    <p:sldId id="282" r:id="rId14"/>
    <p:sldId id="283" r:id="rId15"/>
    <p:sldId id="284" r:id="rId16"/>
    <p:sldId id="285" r:id="rId17"/>
    <p:sldId id="286" r:id="rId18"/>
    <p:sldId id="287" r:id="rId19"/>
    <p:sldId id="268" r:id="rId20"/>
    <p:sldId id="288" r:id="rId21"/>
    <p:sldId id="289" r:id="rId22"/>
    <p:sldId id="290" r:id="rId23"/>
    <p:sldId id="269" r:id="rId24"/>
    <p:sldId id="270" r:id="rId25"/>
    <p:sldId id="271" r:id="rId26"/>
    <p:sldId id="272" r:id="rId27"/>
    <p:sldId id="291" r:id="rId28"/>
    <p:sldId id="292" r:id="rId2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70B1D9E7-76A8-4626-97B3-93CF511B4BC7}" type="datetimeFigureOut">
              <a:rPr lang="it-IT" smtClean="0"/>
              <a:pPr/>
              <a:t>17/08/2018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6B162E4-7ABD-49C2-83B6-F4DCF7C6FB8C}"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0B1D9E7-76A8-4626-97B3-93CF511B4BC7}" type="datetimeFigureOut">
              <a:rPr lang="it-IT" smtClean="0"/>
              <a:pPr/>
              <a:t>17/08/2018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6B162E4-7ABD-49C2-83B6-F4DCF7C6FB8C}"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0B1D9E7-76A8-4626-97B3-93CF511B4BC7}" type="datetimeFigureOut">
              <a:rPr lang="it-IT" smtClean="0"/>
              <a:pPr/>
              <a:t>17/08/2018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6B162E4-7ABD-49C2-83B6-F4DCF7C6FB8C}"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0B1D9E7-76A8-4626-97B3-93CF511B4BC7}" type="datetimeFigureOut">
              <a:rPr lang="it-IT" smtClean="0"/>
              <a:pPr/>
              <a:t>17/08/2018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6B162E4-7ABD-49C2-83B6-F4DCF7C6FB8C}"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70B1D9E7-76A8-4626-97B3-93CF511B4BC7}" type="datetimeFigureOut">
              <a:rPr lang="it-IT" smtClean="0"/>
              <a:pPr/>
              <a:t>17/08/2018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6B162E4-7ABD-49C2-83B6-F4DCF7C6FB8C}"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70B1D9E7-76A8-4626-97B3-93CF511B4BC7}" type="datetimeFigureOut">
              <a:rPr lang="it-IT" smtClean="0"/>
              <a:pPr/>
              <a:t>17/08/2018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6B162E4-7ABD-49C2-83B6-F4DCF7C6FB8C}"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70B1D9E7-76A8-4626-97B3-93CF511B4BC7}" type="datetimeFigureOut">
              <a:rPr lang="it-IT" smtClean="0"/>
              <a:pPr/>
              <a:t>17/08/2018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6B162E4-7ABD-49C2-83B6-F4DCF7C6FB8C}"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70B1D9E7-76A8-4626-97B3-93CF511B4BC7}" type="datetimeFigureOut">
              <a:rPr lang="it-IT" smtClean="0"/>
              <a:pPr/>
              <a:t>17/08/2018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6B162E4-7ABD-49C2-83B6-F4DCF7C6FB8C}"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0B1D9E7-76A8-4626-97B3-93CF511B4BC7}" type="datetimeFigureOut">
              <a:rPr lang="it-IT" smtClean="0"/>
              <a:pPr/>
              <a:t>17/08/2018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6B162E4-7ABD-49C2-83B6-F4DCF7C6FB8C}"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0B1D9E7-76A8-4626-97B3-93CF511B4BC7}" type="datetimeFigureOut">
              <a:rPr lang="it-IT" smtClean="0"/>
              <a:pPr/>
              <a:t>17/08/2018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6B162E4-7ABD-49C2-83B6-F4DCF7C6FB8C}"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0B1D9E7-76A8-4626-97B3-93CF511B4BC7}" type="datetimeFigureOut">
              <a:rPr lang="it-IT" smtClean="0"/>
              <a:pPr/>
              <a:t>17/08/2018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6B162E4-7ABD-49C2-83B6-F4DCF7C6FB8C}"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B1D9E7-76A8-4626-97B3-93CF511B4BC7}" type="datetimeFigureOut">
              <a:rPr lang="it-IT" smtClean="0"/>
              <a:pPr/>
              <a:t>17/08/2018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B162E4-7ABD-49C2-83B6-F4DCF7C6FB8C}"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Formazione per i lavoro nelle carceri</a:t>
            </a:r>
            <a:endParaRPr lang="it-IT" dirty="0"/>
          </a:p>
        </p:txBody>
      </p:sp>
      <p:sp>
        <p:nvSpPr>
          <p:cNvPr id="3" name="Sottotitolo 2"/>
          <p:cNvSpPr>
            <a:spLocks noGrp="1"/>
          </p:cNvSpPr>
          <p:nvPr>
            <p:ph type="subTitle" idx="1"/>
          </p:nvPr>
        </p:nvSpPr>
        <p:spPr/>
        <p:txBody>
          <a:bodyPr/>
          <a:lstStyle/>
          <a:p>
            <a:r>
              <a:rPr lang="it-IT" dirty="0" smtClean="0"/>
              <a:t>L’esecuzione della pena</a:t>
            </a:r>
            <a:endParaRPr lang="it-IT"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trattamento</a:t>
            </a:r>
            <a:endParaRPr lang="it-IT" dirty="0"/>
          </a:p>
        </p:txBody>
      </p:sp>
      <p:sp>
        <p:nvSpPr>
          <p:cNvPr id="3" name="Segnaposto contenuto 2"/>
          <p:cNvSpPr>
            <a:spLocks noGrp="1"/>
          </p:cNvSpPr>
          <p:nvPr>
            <p:ph idx="1"/>
          </p:nvPr>
        </p:nvSpPr>
        <p:spPr/>
        <p:txBody>
          <a:bodyPr/>
          <a:lstStyle/>
          <a:p>
            <a:r>
              <a:rPr lang="it-IT" dirty="0" smtClean="0"/>
              <a:t>Elementi del trattamento sono:</a:t>
            </a:r>
          </a:p>
          <a:p>
            <a:r>
              <a:rPr lang="it-IT" dirty="0" smtClean="0"/>
              <a:t>1. istruzione</a:t>
            </a:r>
          </a:p>
          <a:p>
            <a:r>
              <a:rPr lang="it-IT" dirty="0" smtClean="0"/>
              <a:t>2. lavoro</a:t>
            </a:r>
          </a:p>
          <a:p>
            <a:r>
              <a:rPr lang="it-IT" dirty="0" smtClean="0"/>
              <a:t>3. religione</a:t>
            </a:r>
          </a:p>
          <a:p>
            <a:r>
              <a:rPr lang="it-IT" dirty="0" smtClean="0"/>
              <a:t>4. attività culturali, ricreative e sportive</a:t>
            </a:r>
          </a:p>
          <a:p>
            <a:r>
              <a:rPr lang="it-IT" dirty="0" smtClean="0"/>
              <a:t>5. contatti con il mondo esterno</a:t>
            </a:r>
          </a:p>
          <a:p>
            <a:r>
              <a:rPr lang="it-IT" dirty="0" smtClean="0"/>
              <a:t>6. contatti con la famiglia</a:t>
            </a:r>
            <a:endParaRPr lang="it-IT"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lavoro</a:t>
            </a:r>
            <a:endParaRPr lang="it-IT" dirty="0"/>
          </a:p>
        </p:txBody>
      </p:sp>
      <p:sp>
        <p:nvSpPr>
          <p:cNvPr id="3" name="Segnaposto contenuto 2"/>
          <p:cNvSpPr>
            <a:spLocks noGrp="1"/>
          </p:cNvSpPr>
          <p:nvPr>
            <p:ph idx="1"/>
          </p:nvPr>
        </p:nvSpPr>
        <p:spPr/>
        <p:txBody>
          <a:bodyPr/>
          <a:lstStyle/>
          <a:p>
            <a:endParaRPr lang="it-IT" dirty="0" smtClean="0"/>
          </a:p>
          <a:p>
            <a:endParaRPr lang="it-IT" dirty="0" smtClean="0"/>
          </a:p>
          <a:p>
            <a:r>
              <a:rPr lang="it-IT" dirty="0" smtClean="0"/>
              <a:t>Il lavoro è umano</a:t>
            </a:r>
          </a:p>
          <a:p>
            <a:r>
              <a:rPr lang="it-IT" dirty="0" smtClean="0"/>
              <a:t>Il lavoro realizza l’Uomo</a:t>
            </a:r>
          </a:p>
          <a:p>
            <a:r>
              <a:rPr lang="it-IT" dirty="0" smtClean="0"/>
              <a:t>Il lavoro permette la nascita di una famiglia</a:t>
            </a:r>
          </a:p>
          <a:p>
            <a:r>
              <a:rPr lang="it-IT" dirty="0" smtClean="0"/>
              <a:t>Il lavoro fa progredire la comunità</a:t>
            </a:r>
          </a:p>
          <a:p>
            <a:endParaRPr lang="it-IT" dirty="0" smtClean="0"/>
          </a:p>
          <a:p>
            <a:pPr>
              <a:buNone/>
            </a:pPr>
            <a:endParaRPr lang="it-IT"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lavoro</a:t>
            </a:r>
            <a:endParaRPr lang="it-IT" dirty="0"/>
          </a:p>
        </p:txBody>
      </p:sp>
      <p:sp>
        <p:nvSpPr>
          <p:cNvPr id="3" name="Segnaposto contenuto 2"/>
          <p:cNvSpPr>
            <a:spLocks noGrp="1"/>
          </p:cNvSpPr>
          <p:nvPr>
            <p:ph idx="1"/>
          </p:nvPr>
        </p:nvSpPr>
        <p:spPr/>
        <p:txBody>
          <a:bodyPr/>
          <a:lstStyle/>
          <a:p>
            <a:endParaRPr lang="it-IT" dirty="0" smtClean="0"/>
          </a:p>
          <a:p>
            <a:endParaRPr lang="it-IT" dirty="0" smtClean="0"/>
          </a:p>
          <a:p>
            <a:r>
              <a:rPr lang="it-IT" dirty="0" smtClean="0"/>
              <a:t>Il lavoro è un obbligo morale</a:t>
            </a:r>
            <a:endParaRPr lang="it-IT"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lavoro penitenziario</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R.D. 18 giugno 1931 n 787: il lavoro è un obbligo giuridico</a:t>
            </a:r>
          </a:p>
          <a:p>
            <a:r>
              <a:rPr lang="it-IT" dirty="0" smtClean="0"/>
              <a:t>Legge 26 luglio 1975 n. 354 e D.P.R. 431/76: il lavoro è obbligatorio ma è retribuito con la mercede e si prevede la formazione professionale</a:t>
            </a:r>
          </a:p>
          <a:p>
            <a:r>
              <a:rPr lang="it-IT" dirty="0" smtClean="0"/>
              <a:t>Legge 10 ottobre 1986 n. 663 (legge </a:t>
            </a:r>
            <a:r>
              <a:rPr lang="it-IT" dirty="0" err="1" smtClean="0"/>
              <a:t>Gozzini</a:t>
            </a:r>
            <a:r>
              <a:rPr lang="it-IT" dirty="0" smtClean="0"/>
              <a:t>) rimuove alcuni ostacoli al lavoro all’esterno, lo sottopone l’ammissione ad un procedimento giurisdizionale di controllo rimuove la trattenuta di tre decimi a favore della cassa per il soccorso e l’assistenza alle vittime dei delitti</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lavoro penitenziario</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 legge 56/87, art 19 iscrizione al collocamento generale</a:t>
            </a:r>
          </a:p>
          <a:p>
            <a:r>
              <a:rPr lang="it-IT" dirty="0" smtClean="0"/>
              <a:t>Legge 12 agosto 1993 n. 296:</a:t>
            </a:r>
          </a:p>
          <a:p>
            <a:pPr>
              <a:buNone/>
            </a:pPr>
            <a:r>
              <a:rPr lang="it-IT" dirty="0" smtClean="0"/>
              <a:t>    1. previsione della gestione del lavoro penitenziario e della formazione professionale anche tramite imprese pubbliche e private</a:t>
            </a:r>
          </a:p>
          <a:p>
            <a:pPr>
              <a:buNone/>
            </a:pPr>
            <a:r>
              <a:rPr lang="it-IT" dirty="0" smtClean="0"/>
              <a:t>	2. introduzione del collocamento interno</a:t>
            </a:r>
          </a:p>
          <a:p>
            <a:r>
              <a:rPr lang="it-IT" dirty="0" smtClean="0"/>
              <a:t>D.P.R. 230/2000 : confermata la partecipazione delle imprese pubbliche e private e delle cooperative nel lavoro penitenziario e nella formazione professionale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lavoro penitenziario</a:t>
            </a:r>
            <a:endParaRPr lang="it-IT" dirty="0"/>
          </a:p>
        </p:txBody>
      </p:sp>
      <p:sp>
        <p:nvSpPr>
          <p:cNvPr id="3" name="Segnaposto contenuto 2"/>
          <p:cNvSpPr>
            <a:spLocks noGrp="1"/>
          </p:cNvSpPr>
          <p:nvPr>
            <p:ph idx="1"/>
          </p:nvPr>
        </p:nvSpPr>
        <p:spPr/>
        <p:txBody>
          <a:bodyPr>
            <a:normAutofit lnSpcReduction="10000"/>
          </a:bodyPr>
          <a:lstStyle/>
          <a:p>
            <a:pPr>
              <a:buNone/>
            </a:pPr>
            <a:r>
              <a:rPr lang="it-IT" sz="2800" dirty="0" smtClean="0"/>
              <a:t>Legge 22 giugno 2000 n. 193 (Legge </a:t>
            </a:r>
            <a:r>
              <a:rPr lang="it-IT" sz="2800" dirty="0" err="1" smtClean="0"/>
              <a:t>Smuraglia</a:t>
            </a:r>
            <a:r>
              <a:rPr lang="it-IT" sz="2800" dirty="0" smtClean="0"/>
              <a:t>):</a:t>
            </a:r>
          </a:p>
          <a:p>
            <a:pPr marL="514350" indent="-514350">
              <a:buAutoNum type="arabicPeriod"/>
            </a:pPr>
            <a:r>
              <a:rPr lang="it-IT" sz="2800" dirty="0" smtClean="0"/>
              <a:t>Sgravi fiscali e contributi a favore di cooperative ed imprenditori che assumono </a:t>
            </a:r>
            <a:r>
              <a:rPr lang="it-IT" sz="2800" dirty="0" err="1" smtClean="0"/>
              <a:t>detenutiù</a:t>
            </a:r>
            <a:endParaRPr lang="it-IT" sz="2800" dirty="0" smtClean="0"/>
          </a:p>
          <a:p>
            <a:pPr marL="514350" indent="-514350">
              <a:buAutoNum type="arabicPeriod"/>
            </a:pPr>
            <a:r>
              <a:rPr lang="it-IT" sz="2800" dirty="0" smtClean="0"/>
              <a:t>Modifica art 4 L. 381/91: sono svantaggiati anche i detenuti e i detenuti ammessi al lavoro all’esterno, oltre a quelli, già previsti, ammessi alle misure alternative</a:t>
            </a:r>
          </a:p>
          <a:p>
            <a:pPr marL="514350" indent="-514350">
              <a:buAutoNum type="arabicPeriod"/>
            </a:pPr>
            <a:r>
              <a:rPr lang="it-IT" sz="2800" dirty="0" smtClean="0"/>
              <a:t>È prevista per i detenuti di sottoscrivere contratti di lavoro o diventare socio lavoratore delle cooperative sociali, nonostante l’interdizione legale</a:t>
            </a:r>
          </a:p>
          <a:p>
            <a:pPr marL="514350" indent="-514350">
              <a:buAutoNum type="arabicPeriod"/>
            </a:pPr>
            <a:endParaRPr lang="it-IT" dirty="0" smtClean="0"/>
          </a:p>
          <a:p>
            <a:pPr>
              <a:buNone/>
            </a:pPr>
            <a:endParaRPr lang="it-IT"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lavoro penitenziario</a:t>
            </a:r>
            <a:endParaRPr lang="it-IT" dirty="0"/>
          </a:p>
        </p:txBody>
      </p:sp>
      <p:sp>
        <p:nvSpPr>
          <p:cNvPr id="3" name="Segnaposto contenuto 2"/>
          <p:cNvSpPr>
            <a:spLocks noGrp="1"/>
          </p:cNvSpPr>
          <p:nvPr>
            <p:ph idx="1"/>
          </p:nvPr>
        </p:nvSpPr>
        <p:spPr/>
        <p:txBody>
          <a:bodyPr>
            <a:normAutofit lnSpcReduction="10000"/>
          </a:bodyPr>
          <a:lstStyle/>
          <a:p>
            <a:r>
              <a:rPr lang="it-IT" dirty="0" smtClean="0"/>
              <a:t>Lavoro domestico </a:t>
            </a:r>
          </a:p>
          <a:p>
            <a:r>
              <a:rPr lang="it-IT" dirty="0" smtClean="0"/>
              <a:t>Lavorazioni</a:t>
            </a:r>
          </a:p>
          <a:p>
            <a:r>
              <a:rPr lang="it-IT" dirty="0" smtClean="0"/>
              <a:t>Lavoro extra murario</a:t>
            </a:r>
          </a:p>
          <a:p>
            <a:r>
              <a:rPr lang="it-IT" dirty="0" smtClean="0"/>
              <a:t>Lavoro a domicilio</a:t>
            </a:r>
          </a:p>
          <a:p>
            <a:r>
              <a:rPr lang="it-IT" dirty="0" smtClean="0"/>
              <a:t>Svolgimento attività artigianali,  artistiche ed intellettuali</a:t>
            </a:r>
          </a:p>
          <a:p>
            <a:r>
              <a:rPr lang="it-IT" dirty="0" smtClean="0"/>
              <a:t>Lavoro autonomo</a:t>
            </a:r>
          </a:p>
          <a:p>
            <a:r>
              <a:rPr lang="it-IT" dirty="0" smtClean="0"/>
              <a:t>Borse lavoro</a:t>
            </a:r>
            <a:endParaRPr lang="it-IT"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lavoro penitenziario</a:t>
            </a:r>
            <a:endParaRPr lang="it-IT" dirty="0"/>
          </a:p>
        </p:txBody>
      </p:sp>
      <p:sp>
        <p:nvSpPr>
          <p:cNvPr id="3" name="Segnaposto contenuto 2"/>
          <p:cNvSpPr>
            <a:spLocks noGrp="1"/>
          </p:cNvSpPr>
          <p:nvPr>
            <p:ph idx="1"/>
          </p:nvPr>
        </p:nvSpPr>
        <p:spPr/>
        <p:txBody>
          <a:bodyPr>
            <a:normAutofit fontScale="92500" lnSpcReduction="10000"/>
          </a:bodyPr>
          <a:lstStyle/>
          <a:p>
            <a:r>
              <a:rPr lang="it-IT" dirty="0" smtClean="0"/>
              <a:t>Licenziamento</a:t>
            </a:r>
          </a:p>
          <a:p>
            <a:r>
              <a:rPr lang="it-IT" dirty="0" smtClean="0"/>
              <a:t>Esclusione dalle attività lavorative (art 53 </a:t>
            </a:r>
            <a:r>
              <a:rPr lang="it-IT" dirty="0" err="1" smtClean="0"/>
              <a:t>r.e.</a:t>
            </a:r>
            <a:r>
              <a:rPr lang="it-IT" dirty="0" smtClean="0"/>
              <a:t> )</a:t>
            </a:r>
          </a:p>
          <a:p>
            <a:r>
              <a:rPr lang="it-IT" dirty="0" smtClean="0"/>
              <a:t>Volontario </a:t>
            </a:r>
            <a:r>
              <a:rPr lang="it-IT" dirty="0" err="1" smtClean="0"/>
              <a:t>inadempimeto</a:t>
            </a:r>
            <a:r>
              <a:rPr lang="it-IT" dirty="0" smtClean="0"/>
              <a:t> degli obblighi lavorativi (art 77 n. 3 </a:t>
            </a:r>
            <a:r>
              <a:rPr lang="it-IT" dirty="0" err="1" smtClean="0"/>
              <a:t>r.e.</a:t>
            </a:r>
            <a:r>
              <a:rPr lang="it-IT" dirty="0" smtClean="0"/>
              <a:t>)</a:t>
            </a:r>
          </a:p>
          <a:p>
            <a:r>
              <a:rPr lang="it-IT" dirty="0" smtClean="0"/>
              <a:t>Art. 69, comma 4, </a:t>
            </a:r>
            <a:r>
              <a:rPr lang="it-IT" dirty="0" err="1" smtClean="0"/>
              <a:t>lp</a:t>
            </a:r>
            <a:r>
              <a:rPr lang="it-IT" dirty="0" smtClean="0"/>
              <a:t> e il procedimento giurisdizionale</a:t>
            </a:r>
          </a:p>
          <a:p>
            <a:r>
              <a:rPr lang="it-IT" dirty="0" smtClean="0"/>
              <a:t>Giudice del lavoro</a:t>
            </a:r>
          </a:p>
          <a:p>
            <a:r>
              <a:rPr lang="it-IT" dirty="0" smtClean="0"/>
              <a:t>Corte di Cassazione: sentenza 1027 del 30 novembre 1988 </a:t>
            </a:r>
            <a:endParaRPr lang="it-IT"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formazione professionale</a:t>
            </a:r>
            <a:endParaRPr lang="it-IT" dirty="0"/>
          </a:p>
        </p:txBody>
      </p:sp>
      <p:sp>
        <p:nvSpPr>
          <p:cNvPr id="3" name="Segnaposto contenuto 2"/>
          <p:cNvSpPr>
            <a:spLocks noGrp="1"/>
          </p:cNvSpPr>
          <p:nvPr>
            <p:ph idx="1"/>
          </p:nvPr>
        </p:nvSpPr>
        <p:spPr/>
        <p:txBody>
          <a:bodyPr/>
          <a:lstStyle/>
          <a:p>
            <a:r>
              <a:rPr lang="it-IT" dirty="0" smtClean="0"/>
              <a:t>Art 35, comma 2, </a:t>
            </a:r>
            <a:r>
              <a:rPr lang="it-IT" dirty="0" err="1" smtClean="0"/>
              <a:t>Cost</a:t>
            </a:r>
            <a:r>
              <a:rPr lang="it-IT" dirty="0" smtClean="0"/>
              <a:t>: “</a:t>
            </a:r>
            <a:r>
              <a:rPr lang="it-IT" i="1" dirty="0" smtClean="0"/>
              <a:t>la Repubblica cura l’elevazione e la formazione professionale dei  lavoratori”</a:t>
            </a:r>
          </a:p>
          <a:p>
            <a:r>
              <a:rPr lang="it-IT" i="1" dirty="0" smtClean="0"/>
              <a:t>Art 20 </a:t>
            </a:r>
            <a:r>
              <a:rPr lang="it-IT" i="1" dirty="0" err="1" smtClean="0"/>
              <a:t>lp</a:t>
            </a:r>
            <a:r>
              <a:rPr lang="it-IT" i="1" dirty="0" smtClean="0"/>
              <a:t>: “Negli istituti penitenziari devono essere favorite in ogni modo la destinazione dei detenuti e degli internati al lavoro e la loro partecipazione a corsi di formazione professionale.”</a:t>
            </a:r>
            <a:endParaRPr lang="it-IT" i="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formazione professionale</a:t>
            </a:r>
            <a:endParaRPr lang="it-IT" dirty="0"/>
          </a:p>
        </p:txBody>
      </p:sp>
      <p:sp>
        <p:nvSpPr>
          <p:cNvPr id="3" name="Segnaposto contenuto 2"/>
          <p:cNvSpPr>
            <a:spLocks noGrp="1"/>
          </p:cNvSpPr>
          <p:nvPr>
            <p:ph idx="1"/>
          </p:nvPr>
        </p:nvSpPr>
        <p:spPr/>
        <p:txBody>
          <a:bodyPr/>
          <a:lstStyle/>
          <a:p>
            <a:r>
              <a:rPr lang="it-IT" dirty="0" smtClean="0"/>
              <a:t>La formazione: occasione di riscatto</a:t>
            </a:r>
          </a:p>
          <a:p>
            <a:r>
              <a:rPr lang="it-IT" dirty="0" smtClean="0"/>
              <a:t>Il diritto del detenuto a scegliere l’attività lavorativa a lui più congegnale corrisponde al diritto della collettività a pretendere da lui l’adempimento degli obblighi contributivi</a:t>
            </a:r>
            <a:endParaRPr lang="it-IT"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L’esecuzione della pena</a:t>
            </a:r>
            <a:endParaRPr lang="it-IT" dirty="0"/>
          </a:p>
        </p:txBody>
      </p:sp>
      <p:sp>
        <p:nvSpPr>
          <p:cNvPr id="3" name="Segnaposto contenuto 2"/>
          <p:cNvSpPr>
            <a:spLocks noGrp="1"/>
          </p:cNvSpPr>
          <p:nvPr>
            <p:ph idx="1"/>
          </p:nvPr>
        </p:nvSpPr>
        <p:spPr/>
        <p:txBody>
          <a:bodyPr>
            <a:normAutofit/>
          </a:bodyPr>
          <a:lstStyle/>
          <a:p>
            <a:endParaRPr lang="it-IT" sz="4000" dirty="0" smtClean="0">
              <a:latin typeface="Palatino Linotype" pitchFamily="18" charset="0"/>
            </a:endParaRPr>
          </a:p>
          <a:p>
            <a:endParaRPr lang="it-IT" sz="4000" dirty="0" smtClean="0">
              <a:latin typeface="Palatino Linotype" pitchFamily="18" charset="0"/>
            </a:endParaRPr>
          </a:p>
          <a:p>
            <a:pPr algn="ctr">
              <a:buNone/>
            </a:pPr>
            <a:r>
              <a:rPr lang="it-IT" sz="4000" dirty="0" smtClean="0">
                <a:latin typeface="Palatino Linotype" pitchFamily="18" charset="0"/>
              </a:rPr>
              <a:t>Non c’è pace senza giustizia</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formazione professionale</a:t>
            </a:r>
            <a:endParaRPr lang="it-IT" dirty="0"/>
          </a:p>
        </p:txBody>
      </p:sp>
      <p:sp>
        <p:nvSpPr>
          <p:cNvPr id="3" name="Segnaposto contenuto 2"/>
          <p:cNvSpPr>
            <a:spLocks noGrp="1"/>
          </p:cNvSpPr>
          <p:nvPr>
            <p:ph idx="1"/>
          </p:nvPr>
        </p:nvSpPr>
        <p:spPr/>
        <p:txBody>
          <a:bodyPr>
            <a:normAutofit fontScale="77500" lnSpcReduction="20000"/>
          </a:bodyPr>
          <a:lstStyle/>
          <a:p>
            <a:r>
              <a:rPr lang="it-IT" dirty="0" smtClean="0"/>
              <a:t>Art 20 </a:t>
            </a:r>
            <a:r>
              <a:rPr lang="it-IT" dirty="0" err="1" smtClean="0"/>
              <a:t>lp</a:t>
            </a:r>
            <a:r>
              <a:rPr lang="it-IT" dirty="0" smtClean="0"/>
              <a:t>: “</a:t>
            </a:r>
            <a:r>
              <a:rPr lang="it-IT" i="1" dirty="0" smtClean="0"/>
              <a:t>L’organizzazione e i metodi del lavoro penitenziario devono riflettere quelli del lavoro nella società libera al fine di far acquisire ai soggetti una preparazione professionale adeguata alle normali condizioni lavorative per agevolarne il reinserimento sociale”</a:t>
            </a:r>
          </a:p>
          <a:p>
            <a:r>
              <a:rPr lang="it-IT" i="1" dirty="0" smtClean="0"/>
              <a:t>Art 20 </a:t>
            </a:r>
            <a:r>
              <a:rPr lang="it-IT" i="1" dirty="0" err="1" smtClean="0"/>
              <a:t>lp</a:t>
            </a:r>
            <a:r>
              <a:rPr lang="it-IT" i="1" dirty="0" smtClean="0"/>
              <a:t>: “I soggetti che non abbiano sufficienti cognizioni tecniche possono essere ammessi a un tirocinio retribuito”</a:t>
            </a:r>
            <a:r>
              <a:rPr lang="it-IT" dirty="0" smtClean="0"/>
              <a:t>. </a:t>
            </a:r>
          </a:p>
          <a:p>
            <a:r>
              <a:rPr lang="it-IT" i="1" dirty="0" smtClean="0"/>
              <a:t>Art 21 </a:t>
            </a:r>
            <a:r>
              <a:rPr lang="it-IT" i="1" dirty="0" err="1" smtClean="0"/>
              <a:t>lp</a:t>
            </a:r>
            <a:r>
              <a:rPr lang="it-IT" i="1" dirty="0" smtClean="0"/>
              <a:t>: “Le disposizioni di cui ai commi precedenti e la disposizione di cui al secondo periodo del comma sedicesimo dell’articolo 20 si applicano anche ai detenuti ed agli internati ammessi a frequentare corsi di formazione professionale all’esterno degli istituti penitenziari” </a:t>
            </a:r>
            <a:endParaRPr lang="it-IT" i="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formazione professionale</a:t>
            </a:r>
            <a:endParaRPr lang="it-IT" dirty="0"/>
          </a:p>
        </p:txBody>
      </p:sp>
      <p:sp>
        <p:nvSpPr>
          <p:cNvPr id="3" name="Segnaposto contenuto 2"/>
          <p:cNvSpPr>
            <a:spLocks noGrp="1"/>
          </p:cNvSpPr>
          <p:nvPr>
            <p:ph idx="1"/>
          </p:nvPr>
        </p:nvSpPr>
        <p:spPr/>
        <p:txBody>
          <a:bodyPr>
            <a:normAutofit fontScale="77500" lnSpcReduction="20000"/>
          </a:bodyPr>
          <a:lstStyle/>
          <a:p>
            <a:r>
              <a:rPr lang="it-IT" dirty="0" smtClean="0"/>
              <a:t>Art 42 re: “</a:t>
            </a:r>
            <a:r>
              <a:rPr lang="it-IT" i="1" dirty="0" smtClean="0"/>
              <a:t>Le direzioni degli istituti favoriscono la partecipazione dei detenuti a corsi di formazione professionale, in base alle esigenze della popolazione detenuta, italiana e straniera, e alle richieste del mercato del lavoro”</a:t>
            </a:r>
          </a:p>
          <a:p>
            <a:r>
              <a:rPr lang="it-IT" i="1" dirty="0" smtClean="0"/>
              <a:t>Art 42 re: “Le direzioni degli istituti possono fornire locali e attrezzature adeguate</a:t>
            </a:r>
            <a:r>
              <a:rPr lang="it-IT" dirty="0" smtClean="0"/>
              <a:t>”</a:t>
            </a:r>
          </a:p>
          <a:p>
            <a:r>
              <a:rPr lang="it-IT" dirty="0" smtClean="0"/>
              <a:t>Art 42 re: </a:t>
            </a:r>
            <a:r>
              <a:rPr lang="it-IT" i="1" dirty="0" smtClean="0"/>
              <a:t>“Le direzioni curano che gli orari di svolgimento dei corsi siano compatibili con la partecipazione di persone già impegnate in attività lavorativa o in altre attività organizzate in istituto”</a:t>
            </a:r>
          </a:p>
          <a:p>
            <a:r>
              <a:rPr lang="it-IT" i="1" dirty="0" smtClean="0"/>
              <a:t>Art 42 re: “Sono evitati, in quanto possibile, i trasferimenti ad altri istituti dei detenuti ed internati impegnati nei corsi” </a:t>
            </a:r>
            <a:endParaRPr lang="it-IT" i="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formazione professionale</a:t>
            </a:r>
            <a:endParaRPr lang="it-IT" dirty="0"/>
          </a:p>
        </p:txBody>
      </p:sp>
      <p:sp>
        <p:nvSpPr>
          <p:cNvPr id="3" name="Segnaposto contenuto 2"/>
          <p:cNvSpPr>
            <a:spLocks noGrp="1"/>
          </p:cNvSpPr>
          <p:nvPr>
            <p:ph idx="1"/>
          </p:nvPr>
        </p:nvSpPr>
        <p:spPr/>
        <p:txBody>
          <a:bodyPr>
            <a:normAutofit lnSpcReduction="10000"/>
          </a:bodyPr>
          <a:lstStyle/>
          <a:p>
            <a:r>
              <a:rPr lang="it-IT" dirty="0" smtClean="0"/>
              <a:t>Art 71 regole penitenziarie europee:</a:t>
            </a:r>
          </a:p>
          <a:p>
            <a:pPr>
              <a:buNone/>
            </a:pPr>
            <a:r>
              <a:rPr lang="it-IT" i="1" dirty="0" smtClean="0"/>
              <a:t>	“nella misura del possibile il lavoro deve essere tale da aumentare le capacità del detenuto di guadagnarsi onestamente da vivere dopo la dimissione</a:t>
            </a:r>
            <a:r>
              <a:rPr lang="it-IT" dirty="0" smtClean="0"/>
              <a:t>" </a:t>
            </a:r>
          </a:p>
          <a:p>
            <a:pPr>
              <a:buNone/>
            </a:pPr>
            <a:r>
              <a:rPr lang="it-IT" dirty="0" smtClean="0"/>
              <a:t>  "</a:t>
            </a:r>
            <a:r>
              <a:rPr lang="it-IT" i="1" dirty="0" smtClean="0"/>
              <a:t>bisogna offrire una formazione professionale per mestieri utili ai detenuti che sono in condizione di profittarne e particolarmente ai giovani</a:t>
            </a:r>
            <a:r>
              <a:rPr lang="it-IT" dirty="0" smtClean="0"/>
              <a:t>".</a:t>
            </a:r>
          </a:p>
          <a:p>
            <a:endParaRPr lang="it-IT"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formazione professionale</a:t>
            </a:r>
            <a:endParaRPr lang="it-IT" dirty="0"/>
          </a:p>
        </p:txBody>
      </p:sp>
      <p:sp>
        <p:nvSpPr>
          <p:cNvPr id="3" name="Segnaposto contenuto 2"/>
          <p:cNvSpPr>
            <a:spLocks noGrp="1"/>
          </p:cNvSpPr>
          <p:nvPr>
            <p:ph idx="1"/>
          </p:nvPr>
        </p:nvSpPr>
        <p:spPr/>
        <p:txBody>
          <a:bodyPr/>
          <a:lstStyle/>
          <a:p>
            <a:r>
              <a:rPr lang="it-IT" dirty="0" smtClean="0"/>
              <a:t>Il detenuto quale lavoratore professionale è una risorsa</a:t>
            </a:r>
          </a:p>
          <a:p>
            <a:r>
              <a:rPr lang="it-IT" dirty="0" smtClean="0"/>
              <a:t>La qualificazione e la specializzazione permettono di contemperare i doveri di solidarietà con quelli di redditività  del lavoro</a:t>
            </a:r>
            <a:endParaRPr lang="it-IT"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L’esecuzione penale</a:t>
            </a:r>
            <a:endParaRPr lang="it-IT" dirty="0"/>
          </a:p>
        </p:txBody>
      </p:sp>
      <p:sp>
        <p:nvSpPr>
          <p:cNvPr id="3" name="Segnaposto contenuto 2"/>
          <p:cNvSpPr>
            <a:spLocks noGrp="1"/>
          </p:cNvSpPr>
          <p:nvPr>
            <p:ph idx="1"/>
          </p:nvPr>
        </p:nvSpPr>
        <p:spPr/>
        <p:txBody>
          <a:bodyPr/>
          <a:lstStyle/>
          <a:p>
            <a:r>
              <a:rPr lang="it-IT" dirty="0" smtClean="0"/>
              <a:t>I percorsi di qualifica professionale permettono l’inserimento lavorativo nelle imprese con la gradualità e la progressività necessarie al pieno recupero dell’efficienza lavorativa senza eccessivo aggravio dei costi</a:t>
            </a:r>
          </a:p>
          <a:p>
            <a:r>
              <a:rPr lang="it-IT" dirty="0" smtClean="0"/>
              <a:t>L’apprendistato, tirocini formativi e borse lavoro</a:t>
            </a:r>
          </a:p>
          <a:p>
            <a:r>
              <a:rPr lang="it-IT" dirty="0" smtClean="0"/>
              <a:t>La </a:t>
            </a:r>
            <a:r>
              <a:rPr lang="it-IT" dirty="0" smtClean="0"/>
              <a:t>Legge </a:t>
            </a:r>
            <a:r>
              <a:rPr lang="it-IT" smtClean="0"/>
              <a:t>Smuraglia</a:t>
            </a:r>
            <a:r>
              <a:rPr lang="it-IT" dirty="0" smtClean="0"/>
              <a:t> </a:t>
            </a:r>
            <a:r>
              <a:rPr lang="it-IT" dirty="0" smtClean="0"/>
              <a:t>(193/00)</a:t>
            </a:r>
            <a:endParaRPr lang="it-IT"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Alcuni dati</a:t>
            </a:r>
            <a:endParaRPr lang="it-IT" dirty="0"/>
          </a:p>
        </p:txBody>
      </p:sp>
      <p:sp>
        <p:nvSpPr>
          <p:cNvPr id="3" name="Segnaposto contenuto 2"/>
          <p:cNvSpPr>
            <a:spLocks noGrp="1"/>
          </p:cNvSpPr>
          <p:nvPr>
            <p:ph idx="1"/>
          </p:nvPr>
        </p:nvSpPr>
        <p:spPr/>
        <p:txBody>
          <a:bodyPr/>
          <a:lstStyle/>
          <a:p>
            <a:r>
              <a:rPr lang="it-IT" dirty="0" smtClean="0"/>
              <a:t>Solo circa il 31% dei detenuti lavora per l’amministrazione</a:t>
            </a:r>
          </a:p>
          <a:p>
            <a:r>
              <a:rPr lang="it-IT" dirty="0" smtClean="0"/>
              <a:t>Le imprese e le cooperative occupano appena il 13% circa della popolazione detenuta</a:t>
            </a:r>
          </a:p>
          <a:p>
            <a:r>
              <a:rPr lang="it-IT" dirty="0" smtClean="0"/>
              <a:t>La formazione professionale si rivolge a circa il 4%</a:t>
            </a:r>
            <a:endParaRPr lang="it-IT"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situazione ad Opera</a:t>
            </a:r>
            <a:endParaRPr lang="it-IT" dirty="0"/>
          </a:p>
        </p:txBody>
      </p:sp>
      <p:sp>
        <p:nvSpPr>
          <p:cNvPr id="3" name="Segnaposto contenuto 2"/>
          <p:cNvSpPr>
            <a:spLocks noGrp="1"/>
          </p:cNvSpPr>
          <p:nvPr>
            <p:ph idx="1"/>
          </p:nvPr>
        </p:nvSpPr>
        <p:spPr/>
        <p:txBody>
          <a:bodyPr/>
          <a:lstStyle/>
          <a:p>
            <a:r>
              <a:rPr lang="it-IT" dirty="0" smtClean="0"/>
              <a:t>i detenuti lavoranti ad opera sono circa il 20%</a:t>
            </a:r>
          </a:p>
          <a:p>
            <a:r>
              <a:rPr lang="it-IT" dirty="0" smtClean="0"/>
              <a:t>I dipendenti da ditte esterne sono circa il 6%</a:t>
            </a:r>
          </a:p>
          <a:p>
            <a:r>
              <a:rPr lang="it-IT" dirty="0" smtClean="0"/>
              <a:t>I detenuti al lavoro all’esterno sono circa il 3%</a:t>
            </a:r>
          </a:p>
          <a:p>
            <a:r>
              <a:rPr lang="it-IT" dirty="0"/>
              <a:t>Mantenimento </a:t>
            </a:r>
            <a:r>
              <a:rPr lang="it-IT" dirty="0" smtClean="0"/>
              <a:t>3,62 euro </a:t>
            </a:r>
            <a:r>
              <a:rPr lang="it-IT" smtClean="0"/>
              <a:t>di cui colazione </a:t>
            </a:r>
            <a:r>
              <a:rPr lang="it-IT" dirty="0"/>
              <a:t>0,27 pranzo 1.09 cena 1,37 corredo 0,89</a:t>
            </a:r>
          </a:p>
          <a:p>
            <a:endParaRPr lang="it-IT"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Padre David Maria Turoldo</a:t>
            </a:r>
            <a:endParaRPr lang="it-IT" dirty="0"/>
          </a:p>
        </p:txBody>
      </p:sp>
      <p:sp>
        <p:nvSpPr>
          <p:cNvPr id="3" name="Segnaposto contenuto 2"/>
          <p:cNvSpPr>
            <a:spLocks noGrp="1"/>
          </p:cNvSpPr>
          <p:nvPr>
            <p:ph idx="1"/>
          </p:nvPr>
        </p:nvSpPr>
        <p:spPr/>
        <p:txBody>
          <a:bodyPr/>
          <a:lstStyle/>
          <a:p>
            <a:pPr algn="just">
              <a:buNone/>
            </a:pPr>
            <a:endParaRPr lang="it-IT" dirty="0" smtClean="0"/>
          </a:p>
          <a:p>
            <a:pPr algn="just">
              <a:buNone/>
            </a:pPr>
            <a:endParaRPr lang="it-IT" dirty="0" smtClean="0"/>
          </a:p>
          <a:p>
            <a:pPr algn="just">
              <a:buNone/>
            </a:pPr>
            <a:r>
              <a:rPr lang="it-IT" dirty="0" smtClean="0"/>
              <a:t>“</a:t>
            </a:r>
            <a:r>
              <a:rPr lang="it-IT" sz="4000" i="1" dirty="0" smtClean="0">
                <a:latin typeface="Palatino Linotype" pitchFamily="18" charset="0"/>
              </a:rPr>
              <a:t>Nessuno uccida la speranza, neppure del più feroce assassino, perché ogni uomo è una infinità possibilità</a:t>
            </a:r>
            <a:r>
              <a:rPr lang="it-IT" dirty="0" smtClean="0"/>
              <a:t>”</a:t>
            </a:r>
            <a:endParaRPr lang="it-IT"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Grazie per l’attenzione</a:t>
            </a:r>
            <a:endParaRPr lang="it-IT" dirty="0"/>
          </a:p>
        </p:txBody>
      </p:sp>
      <p:sp>
        <p:nvSpPr>
          <p:cNvPr id="3" name="Segnaposto contenuto 2"/>
          <p:cNvSpPr>
            <a:spLocks noGrp="1"/>
          </p:cNvSpPr>
          <p:nvPr>
            <p:ph idx="1"/>
          </p:nvPr>
        </p:nvSpPr>
        <p:spPr/>
        <p:txBody>
          <a:bodyPr>
            <a:normAutofit lnSpcReduction="10000"/>
          </a:bodyPr>
          <a:lstStyle/>
          <a:p>
            <a:pPr algn="ctr">
              <a:buNone/>
            </a:pPr>
            <a:endParaRPr lang="it-IT" dirty="0" smtClean="0"/>
          </a:p>
          <a:p>
            <a:pPr algn="ctr">
              <a:buNone/>
            </a:pPr>
            <a:r>
              <a:rPr lang="it-IT" dirty="0" smtClean="0"/>
              <a:t>Silvio Di Gregorio</a:t>
            </a:r>
          </a:p>
          <a:p>
            <a:pPr>
              <a:buNone/>
            </a:pPr>
            <a:endParaRPr lang="it-IT" dirty="0" smtClean="0"/>
          </a:p>
          <a:p>
            <a:pPr algn="ctr">
              <a:buNone/>
            </a:pPr>
            <a:r>
              <a:rPr lang="it-IT" dirty="0" smtClean="0"/>
              <a:t>Direttore della Casa di Reclusione di Milano – Opera</a:t>
            </a:r>
          </a:p>
          <a:p>
            <a:pPr algn="ctr">
              <a:buNone/>
            </a:pPr>
            <a:r>
              <a:rPr lang="it-IT" dirty="0" smtClean="0"/>
              <a:t>Via </a:t>
            </a:r>
            <a:r>
              <a:rPr lang="it-IT" dirty="0" err="1" smtClean="0"/>
              <a:t>Camporgnago</a:t>
            </a:r>
            <a:r>
              <a:rPr lang="it-IT" dirty="0" smtClean="0"/>
              <a:t> 40 </a:t>
            </a:r>
          </a:p>
          <a:p>
            <a:pPr algn="ctr">
              <a:buNone/>
            </a:pPr>
            <a:r>
              <a:rPr lang="it-IT" dirty="0" smtClean="0"/>
              <a:t>20141 MILANO</a:t>
            </a:r>
          </a:p>
          <a:p>
            <a:pPr algn="ctr">
              <a:buNone/>
            </a:pPr>
            <a:r>
              <a:rPr lang="it-IT" dirty="0" smtClean="0"/>
              <a:t>Tel. 02 576841</a:t>
            </a:r>
          </a:p>
          <a:p>
            <a:endParaRPr lang="it-IT"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L’esecuzione della pena</a:t>
            </a:r>
            <a:endParaRPr lang="it-IT" dirty="0"/>
          </a:p>
        </p:txBody>
      </p:sp>
      <p:sp>
        <p:nvSpPr>
          <p:cNvPr id="3" name="Segnaposto contenuto 2"/>
          <p:cNvSpPr>
            <a:spLocks noGrp="1"/>
          </p:cNvSpPr>
          <p:nvPr>
            <p:ph idx="1"/>
          </p:nvPr>
        </p:nvSpPr>
        <p:spPr/>
        <p:txBody>
          <a:bodyPr/>
          <a:lstStyle/>
          <a:p>
            <a:endParaRPr lang="it-IT" dirty="0" smtClean="0"/>
          </a:p>
          <a:p>
            <a:endParaRPr lang="it-IT" dirty="0" smtClean="0"/>
          </a:p>
          <a:p>
            <a:endParaRPr lang="it-IT" dirty="0" smtClean="0"/>
          </a:p>
          <a:p>
            <a:pPr algn="ctr">
              <a:buNone/>
            </a:pPr>
            <a:r>
              <a:rPr lang="it-IT" sz="4000" dirty="0" smtClean="0"/>
              <a:t>Lo strappo</a:t>
            </a:r>
            <a:endParaRPr lang="it-IT" sz="4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L’esecuzione della pena</a:t>
            </a:r>
            <a:endParaRPr lang="it-IT" dirty="0"/>
          </a:p>
        </p:txBody>
      </p:sp>
      <p:sp>
        <p:nvSpPr>
          <p:cNvPr id="3" name="Segnaposto contenuto 2"/>
          <p:cNvSpPr>
            <a:spLocks noGrp="1"/>
          </p:cNvSpPr>
          <p:nvPr>
            <p:ph idx="1"/>
          </p:nvPr>
        </p:nvSpPr>
        <p:spPr/>
        <p:txBody>
          <a:bodyPr/>
          <a:lstStyle/>
          <a:p>
            <a:endParaRPr lang="it-IT" dirty="0" smtClean="0"/>
          </a:p>
          <a:p>
            <a:endParaRPr lang="it-IT" dirty="0" smtClean="0"/>
          </a:p>
          <a:p>
            <a:endParaRPr lang="it-IT" dirty="0" smtClean="0"/>
          </a:p>
          <a:p>
            <a:pPr algn="ctr">
              <a:buNone/>
            </a:pPr>
            <a:r>
              <a:rPr lang="it-IT" sz="4400" dirty="0" smtClean="0"/>
              <a:t>La pena e la sua funzione</a:t>
            </a:r>
            <a:endParaRPr lang="it-IT" sz="4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L’esecuzione della pena</a:t>
            </a:r>
            <a:endParaRPr lang="it-IT" dirty="0"/>
          </a:p>
        </p:txBody>
      </p:sp>
      <p:sp>
        <p:nvSpPr>
          <p:cNvPr id="3" name="Segnaposto contenuto 2"/>
          <p:cNvSpPr>
            <a:spLocks noGrp="1"/>
          </p:cNvSpPr>
          <p:nvPr>
            <p:ph idx="1"/>
          </p:nvPr>
        </p:nvSpPr>
        <p:spPr/>
        <p:txBody>
          <a:bodyPr/>
          <a:lstStyle/>
          <a:p>
            <a:pPr>
              <a:buNone/>
            </a:pPr>
            <a:endParaRPr lang="it-IT" dirty="0" smtClean="0"/>
          </a:p>
          <a:p>
            <a:pPr>
              <a:buNone/>
            </a:pPr>
            <a:endParaRPr lang="it-IT" dirty="0" smtClean="0"/>
          </a:p>
          <a:p>
            <a:pPr>
              <a:buNone/>
            </a:pPr>
            <a:endParaRPr lang="it-IT" dirty="0" smtClean="0"/>
          </a:p>
          <a:p>
            <a:pPr algn="ctr">
              <a:buNone/>
            </a:pPr>
            <a:r>
              <a:rPr lang="it-IT" sz="4800" dirty="0" smtClean="0"/>
              <a:t>Il carcere</a:t>
            </a:r>
            <a:endParaRPr lang="it-IT" sz="4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L’esecuzione della pena</a:t>
            </a:r>
            <a:endParaRPr lang="it-IT" dirty="0"/>
          </a:p>
        </p:txBody>
      </p:sp>
      <p:sp>
        <p:nvSpPr>
          <p:cNvPr id="3" name="Segnaposto contenuto 2"/>
          <p:cNvSpPr>
            <a:spLocks noGrp="1"/>
          </p:cNvSpPr>
          <p:nvPr>
            <p:ph idx="1"/>
          </p:nvPr>
        </p:nvSpPr>
        <p:spPr/>
        <p:txBody>
          <a:bodyPr/>
          <a:lstStyle/>
          <a:p>
            <a:r>
              <a:rPr lang="it-IT" dirty="0" smtClean="0"/>
              <a:t>La responsabilità</a:t>
            </a:r>
          </a:p>
          <a:p>
            <a:endParaRPr lang="it-IT" dirty="0" smtClean="0"/>
          </a:p>
          <a:p>
            <a:r>
              <a:rPr lang="it-IT" dirty="0" smtClean="0"/>
              <a:t>Il cambiamento</a:t>
            </a:r>
          </a:p>
          <a:p>
            <a:endParaRPr lang="it-IT" dirty="0" smtClean="0"/>
          </a:p>
          <a:p>
            <a:r>
              <a:rPr lang="it-IT" dirty="0" smtClean="0"/>
              <a:t>Il reinserimento</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l’esecuzione della pena</a:t>
            </a:r>
            <a:endParaRPr lang="it-IT" dirty="0"/>
          </a:p>
        </p:txBody>
      </p:sp>
      <p:sp>
        <p:nvSpPr>
          <p:cNvPr id="3" name="Segnaposto contenuto 2"/>
          <p:cNvSpPr>
            <a:spLocks noGrp="1"/>
          </p:cNvSpPr>
          <p:nvPr>
            <p:ph idx="1"/>
          </p:nvPr>
        </p:nvSpPr>
        <p:spPr/>
        <p:txBody>
          <a:bodyPr/>
          <a:lstStyle/>
          <a:p>
            <a:endParaRPr lang="it-IT" dirty="0" smtClean="0"/>
          </a:p>
          <a:p>
            <a:endParaRPr lang="it-IT" dirty="0" smtClean="0"/>
          </a:p>
          <a:p>
            <a:endParaRPr lang="it-IT" dirty="0" smtClean="0"/>
          </a:p>
          <a:p>
            <a:pPr algn="ctr">
              <a:buNone/>
            </a:pPr>
            <a:r>
              <a:rPr lang="it-IT" sz="4000" dirty="0" smtClean="0"/>
              <a:t>Non c’è Giustizia senza Misericordia</a:t>
            </a:r>
            <a:endParaRPr lang="it-IT" sz="4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L’esecuzione della pena</a:t>
            </a:r>
            <a:endParaRPr lang="it-IT" dirty="0"/>
          </a:p>
        </p:txBody>
      </p:sp>
      <p:sp>
        <p:nvSpPr>
          <p:cNvPr id="3" name="Segnaposto contenuto 2"/>
          <p:cNvSpPr>
            <a:spLocks noGrp="1"/>
          </p:cNvSpPr>
          <p:nvPr>
            <p:ph idx="1"/>
          </p:nvPr>
        </p:nvSpPr>
        <p:spPr/>
        <p:txBody>
          <a:bodyPr/>
          <a:lstStyle/>
          <a:p>
            <a:r>
              <a:rPr lang="it-IT" dirty="0" smtClean="0"/>
              <a:t>Pretesa dell’esecuzione penale</a:t>
            </a:r>
          </a:p>
          <a:p>
            <a:endParaRPr lang="it-IT" dirty="0" smtClean="0"/>
          </a:p>
          <a:p>
            <a:r>
              <a:rPr lang="it-IT" dirty="0" smtClean="0"/>
              <a:t>Risarcimento</a:t>
            </a:r>
          </a:p>
          <a:p>
            <a:endParaRPr lang="it-IT" dirty="0" smtClean="0"/>
          </a:p>
          <a:p>
            <a:r>
              <a:rPr lang="it-IT" dirty="0" smtClean="0"/>
              <a:t>Accoglienza</a:t>
            </a:r>
          </a:p>
          <a:p>
            <a:endParaRPr lang="it-IT" dirty="0" smtClean="0"/>
          </a:p>
          <a:p>
            <a:r>
              <a:rPr lang="it-IT" dirty="0" smtClean="0"/>
              <a:t>Fiducia</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trattamento</a:t>
            </a:r>
            <a:endParaRPr lang="it-IT" dirty="0"/>
          </a:p>
        </p:txBody>
      </p:sp>
      <p:sp>
        <p:nvSpPr>
          <p:cNvPr id="3" name="Segnaposto contenuto 2"/>
          <p:cNvSpPr>
            <a:spLocks noGrp="1"/>
          </p:cNvSpPr>
          <p:nvPr>
            <p:ph idx="1"/>
          </p:nvPr>
        </p:nvSpPr>
        <p:spPr/>
        <p:txBody>
          <a:bodyPr>
            <a:normAutofit lnSpcReduction="10000"/>
          </a:bodyPr>
          <a:lstStyle/>
          <a:p>
            <a:pPr algn="just">
              <a:buNone/>
            </a:pPr>
            <a:r>
              <a:rPr lang="it-IT" sz="4000" dirty="0" smtClean="0">
                <a:latin typeface="Palatino Linotype" pitchFamily="18" charset="0"/>
              </a:rPr>
              <a:t>Il trattamento è diretto a promuovere un processo di modificazione delle condizioni e degli atteggiamenti personali nonché delle relazioni familiari e sociali che sono di ostacolo ad una costruttiva partecipazione sociale (art 1 D.P.R. 230/00)</a:t>
            </a:r>
          </a:p>
          <a:p>
            <a:endParaRPr lang="it-IT"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TotalTime>
  <Words>941</Words>
  <Application>Microsoft Office PowerPoint</Application>
  <PresentationFormat>Presentazione su schermo (4:3)</PresentationFormat>
  <Paragraphs>138</Paragraphs>
  <Slides>28</Slides>
  <Notes>0</Notes>
  <HiddenSlides>0</HiddenSlides>
  <MMClips>0</MMClips>
  <ScaleCrop>false</ScaleCrop>
  <HeadingPairs>
    <vt:vector size="4" baseType="variant">
      <vt:variant>
        <vt:lpstr>Tema</vt:lpstr>
      </vt:variant>
      <vt:variant>
        <vt:i4>1</vt:i4>
      </vt:variant>
      <vt:variant>
        <vt:lpstr>Titoli diapositive</vt:lpstr>
      </vt:variant>
      <vt:variant>
        <vt:i4>28</vt:i4>
      </vt:variant>
    </vt:vector>
  </HeadingPairs>
  <TitlesOfParts>
    <vt:vector size="29" baseType="lpstr">
      <vt:lpstr>Tema di Office</vt:lpstr>
      <vt:lpstr>Formazione per i lavoro nelle carceri</vt:lpstr>
      <vt:lpstr>L’esecuzione della pena</vt:lpstr>
      <vt:lpstr>L’esecuzione della pena</vt:lpstr>
      <vt:lpstr>L’esecuzione della pena</vt:lpstr>
      <vt:lpstr>L’esecuzione della pena</vt:lpstr>
      <vt:lpstr>L’esecuzione della pena</vt:lpstr>
      <vt:lpstr>l’esecuzione della pena</vt:lpstr>
      <vt:lpstr>L’esecuzione della pena</vt:lpstr>
      <vt:lpstr>Il trattamento</vt:lpstr>
      <vt:lpstr>Il trattamento</vt:lpstr>
      <vt:lpstr>Il lavoro</vt:lpstr>
      <vt:lpstr>Il lavoro</vt:lpstr>
      <vt:lpstr>Il lavoro penitenziario</vt:lpstr>
      <vt:lpstr>Il lavoro penitenziario</vt:lpstr>
      <vt:lpstr>Il lavoro penitenziario</vt:lpstr>
      <vt:lpstr>Il lavoro penitenziario</vt:lpstr>
      <vt:lpstr>Il lavoro penitenziario</vt:lpstr>
      <vt:lpstr>La formazione professionale</vt:lpstr>
      <vt:lpstr>La formazione professionale</vt:lpstr>
      <vt:lpstr>La formazione professionale</vt:lpstr>
      <vt:lpstr>La formazione professionale</vt:lpstr>
      <vt:lpstr>La formazione professionale</vt:lpstr>
      <vt:lpstr>La formazione professionale</vt:lpstr>
      <vt:lpstr>L’esecuzione penale</vt:lpstr>
      <vt:lpstr>Alcuni dati</vt:lpstr>
      <vt:lpstr>La situazione ad Opera</vt:lpstr>
      <vt:lpstr>Padre David Maria Turoldo</vt:lpstr>
      <vt:lpstr>Grazie per l’attenzione</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Formazione per i lavoro nelle carceri</dc:title>
  <dc:creator>Silvio</dc:creator>
  <cp:lastModifiedBy>Silvio</cp:lastModifiedBy>
  <cp:revision>40</cp:revision>
  <dcterms:created xsi:type="dcterms:W3CDTF">2018-08-14T08:44:42Z</dcterms:created>
  <dcterms:modified xsi:type="dcterms:W3CDTF">2018-08-17T18:49:36Z</dcterms:modified>
</cp:coreProperties>
</file>