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wmv" ContentType="video/x-ms-wmv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259" r:id="rId4"/>
    <p:sldId id="286" r:id="rId5"/>
    <p:sldId id="260" r:id="rId6"/>
    <p:sldId id="287" r:id="rId7"/>
    <p:sldId id="288" r:id="rId8"/>
    <p:sldId id="261" r:id="rId9"/>
    <p:sldId id="291" r:id="rId10"/>
    <p:sldId id="290" r:id="rId11"/>
    <p:sldId id="292" r:id="rId12"/>
    <p:sldId id="295" r:id="rId13"/>
    <p:sldId id="294" r:id="rId14"/>
    <p:sldId id="296" r:id="rId15"/>
    <p:sldId id="297" r:id="rId16"/>
    <p:sldId id="298" r:id="rId17"/>
    <p:sldId id="299" r:id="rId18"/>
    <p:sldId id="300" r:id="rId19"/>
    <p:sldId id="301" r:id="rId20"/>
    <p:sldId id="303" r:id="rId21"/>
    <p:sldId id="304" r:id="rId22"/>
    <p:sldId id="302" r:id="rId23"/>
  </p:sldIdLst>
  <p:sldSz cx="9144000" cy="6858000" type="screen4x3"/>
  <p:notesSz cx="6858000" cy="9144000"/>
  <p:embeddedFontLst>
    <p:embeddedFont>
      <p:font typeface="Oswald" charset="0"/>
      <p:regular r:id="rId26"/>
      <p:bold r:id="rId27"/>
      <p:italic r:id="rId28"/>
      <p:boldItalic r:id="rId29"/>
    </p:embeddedFont>
    <p:embeddedFont>
      <p:font typeface="Open Sans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DD48"/>
    <a:srgbClr val="F62263"/>
    <a:srgbClr val="2D3548"/>
    <a:srgbClr val="212131"/>
    <a:srgbClr val="75DCFE"/>
    <a:srgbClr val="007780"/>
    <a:srgbClr val="EC5E2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86424" autoAdjust="0"/>
  </p:normalViewPr>
  <p:slideViewPr>
    <p:cSldViewPr snapToGrid="0" showGuides="1">
      <p:cViewPr varScale="1">
        <p:scale>
          <a:sx n="88" d="100"/>
          <a:sy n="88" d="100"/>
        </p:scale>
        <p:origin x="-1315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pPr/>
              <a:t>06/08/2018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64816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2305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709231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97447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97447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97447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70029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2D35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2D3548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2D35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C4BDC6-9965-4885-99E3-66A99C92A8D8}" type="datetimeFigureOut">
              <a:rPr lang="it-IT" smtClean="0"/>
              <a:pPr/>
              <a:t>06/08/2018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84BE-2A25-492F-B56A-7C617CE9105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217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ina con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73826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76676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52400" y="152400"/>
            <a:ext cx="66294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28600" y="228601"/>
            <a:ext cx="6172200" cy="1066800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4578A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8153400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56E089-7B32-45C7-9928-397795BF1D80}" type="datetimeFigureOut">
              <a:rPr lang="it-IT" smtClean="0"/>
              <a:pPr/>
              <a:t>06/08/2018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C2615-5AFE-4E40-A7F3-64BEC29DAD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ITALO FIORIN  UNIVERSITA'  LUMSA  ROMA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059CE-4B5D-4A9A-B4E1-277C9F2E6C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6" r:id="rId5"/>
    <p:sldLayoutId id="2147483658" r:id="rId6"/>
    <p:sldLayoutId id="2147483659" r:id="rId7"/>
    <p:sldLayoutId id="2147483660" r:id="rId8"/>
    <p:sldLayoutId id="2147483661" r:id="rId9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.wmv"/><Relationship Id="rId2" Type="http://schemas.openxmlformats.org/officeDocument/2006/relationships/slideLayout" Target="../slideLayouts/slideLayout8.xml"/><Relationship Id="rId1" Type="http://schemas.openxmlformats.org/officeDocument/2006/relationships/video" Target="../media/media1.wmv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3140015" y="651817"/>
            <a:ext cx="5710687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it-IT" sz="4000" spc="-300" dirty="0" smtClean="0">
                <a:solidFill>
                  <a:srgbClr val="212131"/>
                </a:solidFill>
                <a:latin typeface="+mn-lt"/>
              </a:rPr>
              <a:t>È possibile valutare </a:t>
            </a:r>
            <a:br>
              <a:rPr lang="it-IT" sz="4000" spc="-300" dirty="0" smtClean="0">
                <a:solidFill>
                  <a:srgbClr val="212131"/>
                </a:solidFill>
                <a:latin typeface="+mn-lt"/>
              </a:rPr>
            </a:br>
            <a:r>
              <a:rPr lang="it-IT" sz="4000" spc="-300" dirty="0" smtClean="0">
                <a:solidFill>
                  <a:srgbClr val="212131"/>
                </a:solidFill>
                <a:latin typeface="+mn-lt"/>
              </a:rPr>
              <a:t>e valorizzare </a:t>
            </a:r>
            <a:br>
              <a:rPr lang="it-IT" sz="4000" spc="-300" dirty="0" smtClean="0">
                <a:solidFill>
                  <a:srgbClr val="212131"/>
                </a:solidFill>
                <a:latin typeface="+mn-lt"/>
              </a:rPr>
            </a:br>
            <a:r>
              <a:rPr lang="it-IT" sz="4000" spc="-300" dirty="0" smtClean="0">
                <a:solidFill>
                  <a:srgbClr val="212131"/>
                </a:solidFill>
                <a:latin typeface="+mn-lt"/>
              </a:rPr>
              <a:t>la professionalità in Italia? </a:t>
            </a:r>
            <a:endParaRPr sz="40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129396" y="3970682"/>
            <a:ext cx="3992745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2400" i="1" dirty="0" err="1" smtClean="0">
                <a:solidFill>
                  <a:schemeClr val="bg1"/>
                </a:solidFill>
                <a:latin typeface="+mj-lt"/>
              </a:rPr>
              <a:t>Damiano</a:t>
            </a:r>
            <a:r>
              <a:rPr lang="en-US" sz="2400" i="1" dirty="0" smtClean="0">
                <a:solidFill>
                  <a:schemeClr val="bg1"/>
                </a:solidFill>
                <a:latin typeface="+mj-lt"/>
              </a:rPr>
              <a:t> Previtali</a:t>
            </a:r>
          </a:p>
          <a:p>
            <a:pPr marL="0" indent="0">
              <a:buFont typeface="Open Sans"/>
              <a:buNone/>
            </a:pPr>
            <a:endParaRPr lang="en-US" sz="2400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MIUR,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Dirigente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Ufficio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IX:</a:t>
            </a:r>
          </a:p>
          <a:p>
            <a:pPr marL="0" indent="0">
              <a:buFont typeface="Open Sans"/>
              <a:buNone/>
            </a:pP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Sistema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nazionale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di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valutazione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24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2400" dirty="0">
                <a:latin typeface="+mj-lt"/>
              </a:rPr>
              <a:t> </a:t>
            </a:r>
          </a:p>
        </p:txBody>
      </p:sp>
      <p:pic>
        <p:nvPicPr>
          <p:cNvPr id="1026" name="Picture 2" descr="C:\Users\damiano\Desktop\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9962" y="3683479"/>
            <a:ext cx="4994696" cy="28035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miano\Desktop\floating_down_in_parachute_500_clr_2152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0"/>
            <a:ext cx="5472608" cy="47625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0551" y="4873924"/>
            <a:ext cx="83417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bg1"/>
                </a:solidFill>
              </a:rPr>
              <a:t>DPR n. 80 del 28 marzo 2013</a:t>
            </a:r>
          </a:p>
          <a:p>
            <a:pPr algn="ctr"/>
            <a:endParaRPr lang="it-IT" sz="2400" dirty="0" smtClean="0">
              <a:solidFill>
                <a:schemeClr val="bg1"/>
              </a:solidFill>
            </a:endParaRPr>
          </a:p>
          <a:p>
            <a:pPr algn="ctr"/>
            <a:r>
              <a:rPr lang="it-IT" sz="2400" i="1" dirty="0" smtClean="0">
                <a:solidFill>
                  <a:schemeClr val="bg1"/>
                </a:solidFill>
              </a:rPr>
              <a:t>Regolamento sul sistema nazionale di valutazione </a:t>
            </a:r>
            <a:endParaRPr lang="it-IT" sz="2400" i="1" dirty="0" smtClean="0">
              <a:solidFill>
                <a:schemeClr val="bg1"/>
              </a:solidFill>
            </a:endParaRPr>
          </a:p>
          <a:p>
            <a:pPr algn="ctr"/>
            <a:r>
              <a:rPr lang="it-IT" sz="2400" i="1" dirty="0" smtClean="0">
                <a:solidFill>
                  <a:schemeClr val="bg1"/>
                </a:solidFill>
              </a:rPr>
              <a:t>in </a:t>
            </a:r>
            <a:r>
              <a:rPr lang="it-IT" sz="2400" i="1" dirty="0" smtClean="0">
                <a:solidFill>
                  <a:schemeClr val="bg1"/>
                </a:solidFill>
              </a:rPr>
              <a:t>materia di istruzione e formazione</a:t>
            </a:r>
            <a:endParaRPr lang="it-IT" sz="2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2903" y="612476"/>
            <a:ext cx="8229600" cy="53859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dirty="0" smtClean="0">
                <a:solidFill>
                  <a:srgbClr val="FFC000"/>
                </a:solidFill>
              </a:rPr>
              <a:t>Un sistema organico e </a:t>
            </a:r>
            <a:endParaRPr lang="it-IT" b="1" dirty="0" smtClean="0">
              <a:solidFill>
                <a:srgbClr val="FFC000"/>
              </a:solidFill>
            </a:endParaRPr>
          </a:p>
          <a:p>
            <a:pPr algn="ctr">
              <a:buNone/>
            </a:pPr>
            <a:r>
              <a:rPr lang="it-IT" b="1" dirty="0" smtClean="0">
                <a:solidFill>
                  <a:srgbClr val="FFC000"/>
                </a:solidFill>
              </a:rPr>
              <a:t>integrato </a:t>
            </a:r>
            <a:r>
              <a:rPr lang="it-IT" b="1" dirty="0" smtClean="0">
                <a:solidFill>
                  <a:srgbClr val="FFC000"/>
                </a:solidFill>
              </a:rPr>
              <a:t>di valutazione:</a:t>
            </a:r>
          </a:p>
          <a:p>
            <a:pPr>
              <a:buNone/>
            </a:pPr>
            <a:endParaRPr lang="it-IT" b="1" dirty="0" smtClean="0"/>
          </a:p>
          <a:p>
            <a:pPr>
              <a:buFontTx/>
              <a:buChar char="-"/>
            </a:pPr>
            <a:r>
              <a:rPr lang="it-IT" dirty="0" smtClean="0"/>
              <a:t>Valutazione degli </a:t>
            </a:r>
            <a:r>
              <a:rPr lang="it-IT" dirty="0" smtClean="0"/>
              <a:t>apprendimenti</a:t>
            </a:r>
            <a:endParaRPr lang="it-IT" dirty="0" smtClean="0"/>
          </a:p>
          <a:p>
            <a:pPr>
              <a:buFontTx/>
              <a:buChar char="-"/>
            </a:pPr>
            <a:r>
              <a:rPr lang="it-IT" dirty="0" smtClean="0"/>
              <a:t>Valutazione delle </a:t>
            </a:r>
            <a:r>
              <a:rPr lang="it-IT" dirty="0" smtClean="0"/>
              <a:t>scuole</a:t>
            </a:r>
            <a:endParaRPr lang="it-IT" dirty="0" smtClean="0"/>
          </a:p>
          <a:p>
            <a:pPr>
              <a:buFontTx/>
              <a:buChar char="-"/>
            </a:pPr>
            <a:r>
              <a:rPr lang="it-IT" dirty="0" smtClean="0"/>
              <a:t>Valutazione delle professionalità </a:t>
            </a:r>
            <a:endParaRPr lang="it-IT" dirty="0" smtClean="0"/>
          </a:p>
          <a:p>
            <a:pPr>
              <a:buFontTx/>
              <a:buChar char="-"/>
            </a:pPr>
            <a:r>
              <a:rPr lang="it-IT" dirty="0" smtClean="0"/>
              <a:t>Valutazione come miglioramento</a:t>
            </a: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    </a:t>
            </a:r>
          </a:p>
          <a:p>
            <a:pPr>
              <a:buFontTx/>
              <a:buChar char="-"/>
            </a:pPr>
            <a:endParaRPr lang="it-IT" dirty="0" smtClean="0"/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endParaRPr lang="it-IT" b="1" dirty="0" smtClean="0"/>
          </a:p>
        </p:txBody>
      </p:sp>
      <p:sp>
        <p:nvSpPr>
          <p:cNvPr id="10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Damiano </a:t>
            </a:r>
            <a:r>
              <a:rPr lang="it-IT" dirty="0" smtClean="0">
                <a:solidFill>
                  <a:schemeClr val="bg1"/>
                </a:solidFill>
              </a:rPr>
              <a:t>Previtali - MIUR – Sistema nazionale di valutazione 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2" name="Immagine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9400" y="5065472"/>
            <a:ext cx="4841513" cy="10247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489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1540" y="103517"/>
            <a:ext cx="6629400" cy="838199"/>
          </a:xfrm>
        </p:spPr>
        <p:txBody>
          <a:bodyPr/>
          <a:lstStyle/>
          <a:p>
            <a:pPr algn="ctr"/>
            <a:r>
              <a:rPr lang="it-IT" dirty="0" smtClean="0"/>
              <a:t>Il disegno generale </a:t>
            </a:r>
            <a:r>
              <a:rPr lang="it-IT" dirty="0"/>
              <a:t>di riferimento</a:t>
            </a:r>
          </a:p>
        </p:txBody>
      </p:sp>
      <p:sp>
        <p:nvSpPr>
          <p:cNvPr id="4" name="Segnaposto testo 2"/>
          <p:cNvSpPr>
            <a:spLocks noGrp="1"/>
          </p:cNvSpPr>
          <p:nvPr>
            <p:ph type="body" sz="half" idx="2"/>
          </p:nvPr>
        </p:nvSpPr>
        <p:spPr>
          <a:xfrm>
            <a:off x="597858" y="1295400"/>
            <a:ext cx="8153400" cy="4724400"/>
          </a:xfrm>
        </p:spPr>
        <p:txBody>
          <a:bodyPr/>
          <a:lstStyle/>
          <a:p>
            <a:endParaRPr lang="it-IT" sz="2800" b="1" dirty="0" smtClean="0">
              <a:solidFill>
                <a:srgbClr val="4578AD"/>
              </a:solidFill>
            </a:endParaRPr>
          </a:p>
          <a:p>
            <a:endParaRPr lang="it-IT" sz="2800" b="1" dirty="0">
              <a:solidFill>
                <a:srgbClr val="4578AD"/>
              </a:solidFill>
            </a:endParaRPr>
          </a:p>
          <a:p>
            <a:endParaRPr lang="it-IT" sz="2800" b="1" dirty="0" smtClean="0">
              <a:solidFill>
                <a:srgbClr val="4578AD"/>
              </a:solidFill>
            </a:endParaRPr>
          </a:p>
          <a:p>
            <a:endParaRPr lang="it-IT" sz="2800" b="1" dirty="0">
              <a:solidFill>
                <a:srgbClr val="4578AD"/>
              </a:solidFill>
            </a:endParaRPr>
          </a:p>
          <a:p>
            <a:endParaRPr lang="it-IT" sz="2800" b="1" dirty="0" smtClean="0">
              <a:solidFill>
                <a:srgbClr val="4578AD"/>
              </a:solidFill>
            </a:endParaRPr>
          </a:p>
          <a:p>
            <a:endParaRPr lang="it-IT" sz="2800" b="1" dirty="0">
              <a:solidFill>
                <a:srgbClr val="4578AD"/>
              </a:solidFill>
            </a:endParaRPr>
          </a:p>
        </p:txBody>
      </p:sp>
      <p:grpSp>
        <p:nvGrpSpPr>
          <p:cNvPr id="3" name="Group 5"/>
          <p:cNvGrpSpPr/>
          <p:nvPr/>
        </p:nvGrpSpPr>
        <p:grpSpPr>
          <a:xfrm>
            <a:off x="561975" y="1028699"/>
            <a:ext cx="7953376" cy="5067300"/>
            <a:chOff x="-117254" y="0"/>
            <a:chExt cx="8443420" cy="4824536"/>
          </a:xfrm>
          <a:solidFill>
            <a:schemeClr val="accent6">
              <a:lumMod val="50000"/>
            </a:schemeClr>
          </a:solidFill>
        </p:grpSpPr>
        <p:sp>
          <p:nvSpPr>
            <p:cNvPr id="16" name="Oval 15"/>
            <p:cNvSpPr/>
            <p:nvPr/>
          </p:nvSpPr>
          <p:spPr>
            <a:xfrm>
              <a:off x="-117254" y="0"/>
              <a:ext cx="8443420" cy="482453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Oval 4"/>
            <p:cNvSpPr/>
            <p:nvPr/>
          </p:nvSpPr>
          <p:spPr>
            <a:xfrm>
              <a:off x="2924065" y="60460"/>
              <a:ext cx="2360780" cy="84640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800" b="1" kern="1200" dirty="0" smtClean="0">
                  <a:solidFill>
                    <a:schemeClr val="bg1"/>
                  </a:solidFill>
                </a:rPr>
                <a:t>Contesto e risorse</a:t>
              </a:r>
              <a:endParaRPr lang="it-IT" sz="18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6"/>
          <p:cNvGrpSpPr/>
          <p:nvPr/>
        </p:nvGrpSpPr>
        <p:grpSpPr>
          <a:xfrm>
            <a:off x="1041117" y="1981639"/>
            <a:ext cx="7061769" cy="3911895"/>
            <a:chOff x="573571" y="964907"/>
            <a:chExt cx="7061769" cy="3859628"/>
          </a:xfrm>
          <a:solidFill>
            <a:srgbClr val="FBED97"/>
          </a:solidFill>
        </p:grpSpPr>
        <p:sp>
          <p:nvSpPr>
            <p:cNvPr id="14" name="Oval 13"/>
            <p:cNvSpPr/>
            <p:nvPr/>
          </p:nvSpPr>
          <p:spPr>
            <a:xfrm>
              <a:off x="573571" y="964907"/>
              <a:ext cx="7061769" cy="3859628"/>
            </a:xfrm>
            <a:prstGeom prst="ellipse">
              <a:avLst/>
            </a:prstGeom>
            <a:solidFill>
              <a:srgbClr val="FBED97"/>
            </a:solidFill>
            <a:ln>
              <a:solidFill>
                <a:srgbClr val="E3931D"/>
              </a:solidFill>
            </a:ln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Oval 6"/>
            <p:cNvSpPr/>
            <p:nvPr/>
          </p:nvSpPr>
          <p:spPr>
            <a:xfrm>
              <a:off x="2860885" y="1108772"/>
              <a:ext cx="2681845" cy="694733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800" b="1" kern="1200" dirty="0" smtClean="0">
                  <a:solidFill>
                    <a:schemeClr val="accent6">
                      <a:lumMod val="50000"/>
                    </a:schemeClr>
                  </a:solidFill>
                </a:rPr>
                <a:t>Ambiente organizzativo</a:t>
              </a:r>
              <a:endParaRPr lang="it-IT" sz="1800" b="1" kern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6" name="Group 7"/>
          <p:cNvGrpSpPr/>
          <p:nvPr/>
        </p:nvGrpSpPr>
        <p:grpSpPr>
          <a:xfrm>
            <a:off x="2326506" y="2946547"/>
            <a:ext cx="4451966" cy="2933921"/>
            <a:chOff x="1858962" y="1929814"/>
            <a:chExt cx="4451966" cy="2894721"/>
          </a:xfrm>
        </p:grpSpPr>
        <p:sp>
          <p:nvSpPr>
            <p:cNvPr id="12" name="Oval 11"/>
            <p:cNvSpPr/>
            <p:nvPr/>
          </p:nvSpPr>
          <p:spPr>
            <a:xfrm>
              <a:off x="1858962" y="1929814"/>
              <a:ext cx="4451966" cy="2894721"/>
            </a:xfrm>
            <a:prstGeom prst="ellipse">
              <a:avLst/>
            </a:prstGeom>
            <a:grpFill/>
            <a:ln>
              <a:solidFill>
                <a:srgbClr val="E3931D"/>
              </a:solidFill>
            </a:ln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Oval 8"/>
            <p:cNvSpPr/>
            <p:nvPr/>
          </p:nvSpPr>
          <p:spPr>
            <a:xfrm>
              <a:off x="3047636" y="2146918"/>
              <a:ext cx="2276019" cy="6513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800" b="1" kern="1200" dirty="0" smtClean="0">
                  <a:solidFill>
                    <a:schemeClr val="accent6">
                      <a:lumMod val="50000"/>
                    </a:schemeClr>
                  </a:solidFill>
                </a:rPr>
                <a:t>Pratiche educative e didattiche</a:t>
              </a:r>
              <a:endParaRPr lang="it-IT" sz="1800" b="1" kern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7" name="Group 8"/>
          <p:cNvGrpSpPr/>
          <p:nvPr/>
        </p:nvGrpSpPr>
        <p:grpSpPr>
          <a:xfrm>
            <a:off x="3432965" y="3911453"/>
            <a:ext cx="2261781" cy="1955947"/>
            <a:chOff x="2965421" y="2894721"/>
            <a:chExt cx="2261781" cy="1929814"/>
          </a:xfrm>
        </p:grpSpPr>
        <p:sp>
          <p:nvSpPr>
            <p:cNvPr id="10" name="Oval 9"/>
            <p:cNvSpPr/>
            <p:nvPr/>
          </p:nvSpPr>
          <p:spPr>
            <a:xfrm>
              <a:off x="2965421" y="2894721"/>
              <a:ext cx="2261781" cy="192981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96651" y="3377175"/>
              <a:ext cx="1599320" cy="964907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b="1" kern="1200" dirty="0" smtClean="0">
                  <a:solidFill>
                    <a:schemeClr val="bg1"/>
                  </a:solidFill>
                </a:rPr>
                <a:t>Esiti</a:t>
              </a:r>
              <a:r>
                <a:rPr lang="it-IT" sz="2000" b="1" kern="1200" dirty="0" smtClean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it-IT" sz="2000" b="1" kern="1200" dirty="0" smtClean="0">
                  <a:solidFill>
                    <a:schemeClr val="bg1"/>
                  </a:solidFill>
                </a:rPr>
                <a:t>formativi ed educativi</a:t>
              </a:r>
              <a:endParaRPr lang="it-IT" sz="20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 txBox="1">
            <a:spLocks/>
          </p:cNvSpPr>
          <p:nvPr/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Damiano Previtali - MIUR – Sistema nazionale di valutazione 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646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F84BE-2A25-492F-B56A-7C617CE91055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6" name="Picture 2" descr="C:\Users\damiano\Desktop\turn_on_off_brain_anim_500_clr_1674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4047" y="2404613"/>
            <a:ext cx="4762500" cy="4686300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327804" y="2424023"/>
            <a:ext cx="43218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chemeClr val="bg1"/>
                </a:solidFill>
              </a:rPr>
              <a:t>Interroghiamo l’immaginario collettivo</a:t>
            </a:r>
            <a:endParaRPr lang="it-IT" sz="4000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27804" y="1052423"/>
            <a:ext cx="86609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 smtClean="0">
                <a:solidFill>
                  <a:srgbClr val="FFC000"/>
                </a:solidFill>
              </a:rPr>
              <a:t>Perché valutare? Cosa valutare? Come valutare?</a:t>
            </a:r>
            <a:endParaRPr lang="it-IT" sz="3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magine correl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3663305" cy="4210050"/>
          </a:xfrm>
          <a:prstGeom prst="rect">
            <a:avLst/>
          </a:prstGeom>
          <a:noFill/>
        </p:spPr>
      </p:pic>
      <p:pic>
        <p:nvPicPr>
          <p:cNvPr id="1028" name="Picture 4" descr="Risultati immagini per chirurgia ottocen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628800"/>
            <a:ext cx="4486275" cy="4176464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500332" y="36231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La chirurgia ‘800</a:t>
            </a:r>
            <a:endParaRPr lang="it-IT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C:\Users\damiano\Desktop\sala-opaeratoria-san-michel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4300656" cy="5112568"/>
          </a:xfrm>
          <a:prstGeom prst="rect">
            <a:avLst/>
          </a:prstGeom>
          <a:noFill/>
        </p:spPr>
      </p:pic>
      <p:pic>
        <p:nvPicPr>
          <p:cNvPr id="5" name="il_fi" descr="http://www.cilibertoribera.it/foto_sito/MACALUSO%20spazio%20%20sala%20operatoria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268760"/>
            <a:ext cx="403244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500331" y="362310"/>
            <a:ext cx="778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La chirurgia oggi</a:t>
            </a:r>
            <a:endParaRPr lang="it-IT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l_fi" descr="http://www.iclevico.eu/img/storia_scuola_primaria_levico_clip_image0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17917"/>
            <a:ext cx="7704856" cy="5219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638354" y="250167"/>
            <a:ext cx="7444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L</a:t>
            </a:r>
            <a:r>
              <a:rPr lang="it-IT" sz="2800" dirty="0" smtClean="0">
                <a:solidFill>
                  <a:schemeClr val="bg1"/>
                </a:solidFill>
              </a:rPr>
              <a:t>a </a:t>
            </a:r>
            <a:r>
              <a:rPr lang="it-IT" sz="2800" dirty="0" smtClean="0">
                <a:solidFill>
                  <a:schemeClr val="bg1"/>
                </a:solidFill>
              </a:rPr>
              <a:t>classe scolastica ‘800</a:t>
            </a:r>
            <a:endParaRPr lang="it-IT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amiano\Desktop\foto-scuola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11" y="1484783"/>
            <a:ext cx="7188989" cy="4418233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957532" y="362310"/>
            <a:ext cx="698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L</a:t>
            </a:r>
            <a:r>
              <a:rPr lang="it-IT" sz="2800" dirty="0" smtClean="0">
                <a:solidFill>
                  <a:schemeClr val="bg1"/>
                </a:solidFill>
              </a:rPr>
              <a:t>a </a:t>
            </a:r>
            <a:r>
              <a:rPr lang="it-IT" sz="2800" dirty="0" smtClean="0">
                <a:solidFill>
                  <a:schemeClr val="bg1"/>
                </a:solidFill>
              </a:rPr>
              <a:t>classe scolastica oggi</a:t>
            </a:r>
            <a:endParaRPr lang="it-IT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C:\Users\damiano\Desktop\sheed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774" y="1362974"/>
            <a:ext cx="7836620" cy="466829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38354" y="250167"/>
            <a:ext cx="7444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L’insegnante </a:t>
            </a:r>
            <a:r>
              <a:rPr lang="it-IT" sz="2800" dirty="0" smtClean="0">
                <a:solidFill>
                  <a:schemeClr val="bg1"/>
                </a:solidFill>
              </a:rPr>
              <a:t>‘800</a:t>
            </a:r>
            <a:endParaRPr lang="it-IT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mmagine correl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7200800" cy="411675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38354" y="250167"/>
            <a:ext cx="7444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bg1"/>
                </a:solidFill>
              </a:rPr>
              <a:t>L’</a:t>
            </a:r>
            <a:r>
              <a:rPr lang="it-IT" sz="2800" dirty="0" smtClean="0">
                <a:solidFill>
                  <a:schemeClr val="bg1"/>
                </a:solidFill>
              </a:rPr>
              <a:t>insegnante </a:t>
            </a:r>
            <a:r>
              <a:rPr lang="it-IT" sz="2800" dirty="0" smtClean="0">
                <a:solidFill>
                  <a:schemeClr val="bg1"/>
                </a:solidFill>
              </a:rPr>
              <a:t>oggi</a:t>
            </a:r>
            <a:endParaRPr lang="it-IT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body" idx="4294967295"/>
          </p:nvPr>
        </p:nvSpPr>
        <p:spPr>
          <a:xfrm>
            <a:off x="202719" y="345057"/>
            <a:ext cx="5594232" cy="55295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2400" dirty="0" smtClean="0">
                <a:latin typeface="+mj-lt"/>
              </a:rPr>
              <a:t>Quelli che sono interessati a conoscere, studiare, approfondire il Sistema Nazionale di Valutazione in Italia qui potranno confrontarsi </a:t>
            </a:r>
          </a:p>
          <a:p>
            <a:pPr>
              <a:buNone/>
            </a:pPr>
            <a:endParaRPr lang="it-IT" sz="2400" dirty="0" smtClean="0">
              <a:latin typeface="+mj-lt"/>
            </a:endParaRPr>
          </a:p>
          <a:p>
            <a:r>
              <a:rPr lang="it-IT" sz="2400" dirty="0" smtClean="0">
                <a:latin typeface="+mj-lt"/>
              </a:rPr>
              <a:t>Quelli che si chiedono come mai studenti, docenti e dirigenti siano refrattari a qualunque “grande riforma” qui troveranno qualche risposta </a:t>
            </a:r>
          </a:p>
          <a:p>
            <a:pPr>
              <a:buNone/>
            </a:pPr>
            <a:endParaRPr lang="it-IT" sz="2400" dirty="0" smtClean="0">
              <a:latin typeface="+mj-lt"/>
            </a:endParaRPr>
          </a:p>
          <a:p>
            <a:r>
              <a:rPr lang="it-IT" sz="2400" dirty="0" smtClean="0">
                <a:latin typeface="+mj-lt"/>
              </a:rPr>
              <a:t>Quelli che credono ancora di poter migliorare la scuola e con essa il Paese qui troveranno nuove motivazioni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400" spc="-150" dirty="0">
              <a:latin typeface="+mj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Damiano Previtali - MIUR – Sistema nazionale di valutazione 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19FF3232-2744-48B3-82C5-BD391062DA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it-IT"/>
          </a:p>
        </p:txBody>
      </p:sp>
      <p:pic>
        <p:nvPicPr>
          <p:cNvPr id="2050" name="Picture 2" descr="C:\Users\damiano\Desktop\Cattur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9745" y="1130061"/>
            <a:ext cx="3183781" cy="4528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2309" y="2704834"/>
            <a:ext cx="8462514" cy="3240359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it-IT" dirty="0" smtClean="0">
                <a:solidFill>
                  <a:schemeClr val="bg1"/>
                </a:solidFill>
                <a:effectLst/>
                <a:latin typeface="+mj-lt"/>
              </a:rPr>
              <a:t>L’apprendimento è un’attività lenta</a:t>
            </a:r>
          </a:p>
          <a:p>
            <a:pPr>
              <a:buFontTx/>
              <a:buChar char="-"/>
            </a:pPr>
            <a:endParaRPr lang="it-IT" dirty="0" smtClean="0">
              <a:solidFill>
                <a:schemeClr val="bg1"/>
              </a:solidFill>
              <a:effectLst/>
              <a:latin typeface="+mj-lt"/>
            </a:endParaRPr>
          </a:p>
          <a:p>
            <a:pPr>
              <a:buFontTx/>
              <a:buChar char="-"/>
            </a:pPr>
            <a:r>
              <a:rPr lang="it-IT" dirty="0" smtClean="0">
                <a:solidFill>
                  <a:schemeClr val="bg1"/>
                </a:solidFill>
                <a:effectLst/>
                <a:latin typeface="+mj-lt"/>
              </a:rPr>
              <a:t>Spesso in educazione meno significa di più</a:t>
            </a:r>
          </a:p>
          <a:p>
            <a:pPr>
              <a:buFontTx/>
              <a:buChar char="-"/>
            </a:pPr>
            <a:endParaRPr lang="it-IT" dirty="0" smtClean="0">
              <a:solidFill>
                <a:schemeClr val="bg1"/>
              </a:solidFill>
              <a:effectLst/>
              <a:latin typeface="+mj-lt"/>
            </a:endParaRPr>
          </a:p>
          <a:p>
            <a:pPr>
              <a:buFontTx/>
              <a:buChar char="-"/>
            </a:pPr>
            <a:r>
              <a:rPr lang="it-IT" dirty="0" smtClean="0">
                <a:solidFill>
                  <a:schemeClr val="bg1"/>
                </a:solidFill>
                <a:effectLst/>
                <a:latin typeface="+mj-lt"/>
              </a:rPr>
              <a:t>Ogni persona ha bisogno del proprio tempo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01925" y="267419"/>
            <a:ext cx="7927675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DD48"/>
                </a:solidFill>
              </a:rPr>
              <a:t>In educazione non si raggiungono risultati </a:t>
            </a:r>
            <a:br>
              <a:rPr lang="it-IT" sz="3200" dirty="0" smtClean="0">
                <a:solidFill>
                  <a:srgbClr val="FFDD48"/>
                </a:solidFill>
              </a:rPr>
            </a:br>
            <a:r>
              <a:rPr lang="it-IT" sz="3200" dirty="0" smtClean="0">
                <a:solidFill>
                  <a:srgbClr val="FFDD48"/>
                </a:solidFill>
              </a:rPr>
              <a:t>quando la velocità e la tecnica </a:t>
            </a:r>
          </a:p>
          <a:p>
            <a:pPr algn="ctr"/>
            <a:r>
              <a:rPr lang="it-IT" sz="3200" dirty="0" smtClean="0">
                <a:solidFill>
                  <a:srgbClr val="FFDD48"/>
                </a:solidFill>
              </a:rPr>
              <a:t>contano più del tempo necessario </a:t>
            </a:r>
          </a:p>
          <a:p>
            <a:pPr algn="ctr"/>
            <a:r>
              <a:rPr lang="it-IT" sz="3200" dirty="0" smtClean="0">
                <a:solidFill>
                  <a:srgbClr val="FFDD48"/>
                </a:solidFill>
              </a:rPr>
              <a:t>e delle persone</a:t>
            </a:r>
          </a:p>
          <a:p>
            <a:endParaRPr lang="it-IT" dirty="0">
              <a:solidFill>
                <a:srgbClr val="FFDD48"/>
              </a:solidFill>
            </a:endParaRPr>
          </a:p>
        </p:txBody>
      </p:sp>
      <p:sp>
        <p:nvSpPr>
          <p:cNvPr id="4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Damiano Previtali - MIUR – Sistema nazionale di valutazione </a:t>
            </a: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solleviamoci.files.wordpress.com/2010/04/la_scuola_di_barbiana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65562"/>
            <a:ext cx="4824536" cy="3787774"/>
          </a:xfrm>
          <a:prstGeom prst="rect">
            <a:avLst/>
          </a:prstGeom>
          <a:noFill/>
        </p:spPr>
      </p:pic>
      <p:pic>
        <p:nvPicPr>
          <p:cNvPr id="6146" name="Picture 2" descr="http://liceoceccano.files.wordpress.com/2010/11/dsc_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8514" y="2631057"/>
            <a:ext cx="4176464" cy="3813653"/>
          </a:xfrm>
          <a:prstGeom prst="rect">
            <a:avLst/>
          </a:prstGeom>
          <a:noFill/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67419" y="272636"/>
            <a:ext cx="858456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200" i="1" dirty="0">
                <a:solidFill>
                  <a:schemeClr val="bg1"/>
                </a:solidFill>
                <a:latin typeface="+mj-lt"/>
              </a:rPr>
              <a:t>“</a:t>
            </a:r>
            <a:r>
              <a:rPr lang="it-IT" sz="3200" b="1" i="1" dirty="0" smtClean="0">
                <a:solidFill>
                  <a:schemeClr val="bg1"/>
                </a:solidFill>
                <a:latin typeface="+mj-lt"/>
              </a:rPr>
              <a:t>Proponi </a:t>
            </a:r>
            <a:r>
              <a:rPr lang="it-IT" sz="3200" b="1" i="1" dirty="0">
                <a:solidFill>
                  <a:schemeClr val="bg1"/>
                </a:solidFill>
                <a:latin typeface="+mj-lt"/>
              </a:rPr>
              <a:t>uno scopo</a:t>
            </a:r>
            <a:r>
              <a:rPr lang="it-IT" sz="3200" b="1" i="1" dirty="0" smtClean="0">
                <a:solidFill>
                  <a:schemeClr val="bg1"/>
                </a:solidFill>
                <a:latin typeface="+mj-lt"/>
              </a:rPr>
              <a:t>,</a:t>
            </a:r>
          </a:p>
          <a:p>
            <a:pPr algn="ctr"/>
            <a:r>
              <a:rPr lang="it-IT" sz="3200" b="1" i="1" dirty="0" smtClean="0">
                <a:solidFill>
                  <a:schemeClr val="bg1"/>
                </a:solidFill>
                <a:latin typeface="+mj-lt"/>
              </a:rPr>
              <a:t>ma </a:t>
            </a:r>
            <a:r>
              <a:rPr lang="it-IT" sz="3200" b="1" i="1" dirty="0">
                <a:solidFill>
                  <a:schemeClr val="bg1"/>
                </a:solidFill>
                <a:latin typeface="+mj-lt"/>
              </a:rPr>
              <a:t>che sia grande</a:t>
            </a:r>
            <a:r>
              <a:rPr lang="it-IT" sz="3200" b="1" i="1" dirty="0" smtClean="0">
                <a:solidFill>
                  <a:schemeClr val="bg1"/>
                </a:solidFill>
                <a:latin typeface="+mj-lt"/>
              </a:rPr>
              <a:t>”</a:t>
            </a:r>
          </a:p>
          <a:p>
            <a:pPr algn="ctr"/>
            <a:endParaRPr lang="it-IT" sz="3200" b="1" i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it-IT" sz="2400" b="1" dirty="0" smtClean="0">
                <a:solidFill>
                  <a:schemeClr val="bg1"/>
                </a:solidFill>
                <a:latin typeface="+mj-lt"/>
              </a:rPr>
              <a:t>(Don Lorenzo Milani)</a:t>
            </a:r>
            <a:endParaRPr lang="it-IT" sz="24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5257800"/>
            <a:ext cx="7772400" cy="936625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Embedded PowerPoint Video</a:t>
            </a:r>
            <a:endParaRPr lang="en-US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0682" y="5867400"/>
            <a:ext cx="6400800" cy="914400"/>
          </a:xfrm>
        </p:spPr>
        <p:txBody>
          <a:bodyPr>
            <a:normAutofit/>
          </a:bodyPr>
          <a:lstStyle/>
          <a:p>
            <a:pPr algn="r"/>
            <a:r>
              <a:rPr lang="en-US" sz="1800" dirty="0" smtClean="0"/>
              <a:t>By PresenterMedia.com</a:t>
            </a:r>
            <a:endParaRPr lang="en-US" sz="1800" dirty="0"/>
          </a:p>
        </p:txBody>
      </p:sp>
      <p:pic>
        <p:nvPicPr>
          <p:cNvPr id="5" name="PresenterMediaLogo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957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639793" y="715992"/>
            <a:ext cx="4332900" cy="33249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it-IT" dirty="0" smtClean="0"/>
              <a:t>Con il DPR 80/2013 </a:t>
            </a:r>
            <a:endParaRPr lang="it-IT" dirty="0" smtClean="0"/>
          </a:p>
          <a:p>
            <a:pPr marL="0" indent="0" algn="ctr"/>
            <a:r>
              <a:rPr lang="it-IT" dirty="0" smtClean="0"/>
              <a:t>nasce </a:t>
            </a:r>
            <a:r>
              <a:rPr lang="it-IT" dirty="0" smtClean="0"/>
              <a:t>ufficialmente </a:t>
            </a:r>
            <a:endParaRPr lang="it-IT" dirty="0" smtClean="0"/>
          </a:p>
          <a:p>
            <a:pPr marL="0" indent="0" algn="ctr"/>
            <a:r>
              <a:rPr lang="it-IT" dirty="0" smtClean="0"/>
              <a:t>il </a:t>
            </a:r>
            <a:endParaRPr lang="it-IT" dirty="0" smtClean="0"/>
          </a:p>
          <a:p>
            <a:pPr marL="0" indent="0" algn="ctr"/>
            <a:r>
              <a:rPr lang="it-IT" dirty="0" smtClean="0"/>
              <a:t>Sistema Nazionale </a:t>
            </a:r>
          </a:p>
          <a:p>
            <a:pPr marL="0" indent="0" algn="ctr"/>
            <a:r>
              <a:rPr lang="it-IT" dirty="0" smtClean="0"/>
              <a:t>di Valutazione. </a:t>
            </a:r>
          </a:p>
          <a:p>
            <a:pPr marL="0" indent="0" algn="ctr"/>
            <a:endParaRPr lang="it-IT" dirty="0" smtClean="0"/>
          </a:p>
          <a:p>
            <a:pPr marL="0" indent="0" algn="ctr"/>
            <a:r>
              <a:rPr lang="it-IT" b="1" dirty="0" smtClean="0">
                <a:solidFill>
                  <a:srgbClr val="FFC000"/>
                </a:solidFill>
              </a:rPr>
              <a:t>Quali sono stati i passaggi che lo hanno influenzato e per molti aspetti lo hanno condizionato?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670" y="1526875"/>
            <a:ext cx="4012330" cy="4226943"/>
          </a:xfrm>
          <a:prstGeom prst="rect">
            <a:avLst/>
          </a:prstGeom>
        </p:spPr>
      </p:pic>
      <p:sp>
        <p:nvSpPr>
          <p:cNvPr id="9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Damiano Previtali - MIUR – Sistema nazionale di valutazione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22539" y="829325"/>
            <a:ext cx="4332900" cy="3828937"/>
          </a:xfrm>
        </p:spPr>
        <p:txBody>
          <a:bodyPr/>
          <a:lstStyle/>
          <a:p>
            <a:r>
              <a:rPr lang="it-IT" dirty="0" smtClean="0"/>
              <a:t>La “complessa storia” del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SISTEMA</a:t>
            </a:r>
          </a:p>
          <a:p>
            <a:r>
              <a:rPr lang="it-IT" dirty="0" smtClean="0"/>
              <a:t> </a:t>
            </a:r>
          </a:p>
          <a:p>
            <a:r>
              <a:rPr lang="it-IT" dirty="0" smtClean="0"/>
              <a:t>NAZIONALE </a:t>
            </a:r>
          </a:p>
          <a:p>
            <a:endParaRPr lang="it-IT" dirty="0" smtClean="0"/>
          </a:p>
          <a:p>
            <a:r>
              <a:rPr lang="it-IT" dirty="0" err="1" smtClean="0"/>
              <a:t>DI</a:t>
            </a:r>
            <a:r>
              <a:rPr lang="it-IT" dirty="0" smtClean="0"/>
              <a:t> VALUTAZIONE </a:t>
            </a:r>
          </a:p>
          <a:p>
            <a:endParaRPr lang="it-IT" dirty="0" smtClean="0"/>
          </a:p>
          <a:p>
            <a:r>
              <a:rPr lang="it-IT" dirty="0" smtClean="0"/>
              <a:t>IN ITALIA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it-IT"/>
          </a:p>
        </p:txBody>
      </p:sp>
      <p:pic>
        <p:nvPicPr>
          <p:cNvPr id="6" name="Segnaposto contenut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440" y="1557156"/>
            <a:ext cx="5195560" cy="43731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Damiano Previtali - MIUR – Sistema nazionale di valutazione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223853" y="202459"/>
            <a:ext cx="8618222" cy="64140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it-IT" sz="3200" b="1" u="sng" dirty="0" smtClean="0">
                <a:solidFill>
                  <a:srgbClr val="FFC000"/>
                </a:solidFill>
              </a:rPr>
              <a:t>1958, Ministro dell’istruzione Aldo Moro</a:t>
            </a:r>
          </a:p>
          <a:p>
            <a:pPr>
              <a:buNone/>
            </a:pPr>
            <a:endParaRPr lang="it-IT" sz="3200" b="1" u="sng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it-IT" sz="3200" b="1" dirty="0" smtClean="0">
                <a:solidFill>
                  <a:srgbClr val="FFC000"/>
                </a:solidFill>
              </a:rPr>
              <a:t>IL MERITO DISTINTO</a:t>
            </a:r>
          </a:p>
          <a:p>
            <a:pPr>
              <a:buNone/>
            </a:pPr>
            <a:r>
              <a:rPr lang="it-IT" sz="3200" b="1" dirty="0" smtClean="0">
                <a:solidFill>
                  <a:srgbClr val="FFC000"/>
                </a:solidFill>
              </a:rPr>
              <a:t>LEGGE 13 MARZO 1958, n. 165</a:t>
            </a:r>
          </a:p>
          <a:p>
            <a:pPr>
              <a:buNone/>
            </a:pPr>
            <a:endParaRPr lang="it-IT" sz="3200" b="1" i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it-IT" sz="3200" i="1" dirty="0" smtClean="0"/>
              <a:t>Possono partecipare ai concorsi per merito gli insegnanti che: abbiano riportato nell'ultimo triennio qualifiche non inferiori a "valente" o a quella corrispondente a "distinto“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sz="3200" dirty="0" smtClean="0">
                <a:solidFill>
                  <a:srgbClr val="FFC000"/>
                </a:solidFill>
              </a:rPr>
              <a:t>Abolito nel 1974: </a:t>
            </a:r>
            <a:r>
              <a:rPr lang="it-IT" sz="3200" i="1" dirty="0" smtClean="0">
                <a:solidFill>
                  <a:srgbClr val="FFC000"/>
                </a:solidFill>
              </a:rPr>
              <a:t>“mina l’uguaglianza fra i docenti”</a:t>
            </a:r>
          </a:p>
          <a:p>
            <a:pPr>
              <a:buNone/>
            </a:pPr>
            <a:endParaRPr lang="it-IT" dirty="0" smtClean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it-IT"/>
          </a:p>
        </p:txBody>
      </p:sp>
      <p:sp>
        <p:nvSpPr>
          <p:cNvPr id="4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Damiano Previtali - MIUR – Sistema nazionale di valutazione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223852" y="202459"/>
            <a:ext cx="8506079" cy="64140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it-IT" sz="3200" b="1" u="sng" dirty="0" smtClean="0">
                <a:solidFill>
                  <a:srgbClr val="FFC000"/>
                </a:solidFill>
              </a:rPr>
              <a:t>1990, Ministro dell’istruzione Sergio Mattarella</a:t>
            </a:r>
          </a:p>
          <a:p>
            <a:pPr>
              <a:buNone/>
            </a:pPr>
            <a:r>
              <a:rPr lang="it-IT" sz="3000" dirty="0" smtClean="0">
                <a:solidFill>
                  <a:srgbClr val="FFC000"/>
                </a:solidFill>
              </a:rPr>
              <a:t>LA CONFERENZA NAZIONALE </a:t>
            </a:r>
            <a:r>
              <a:rPr lang="it-IT" sz="3000" dirty="0" smtClean="0">
                <a:solidFill>
                  <a:srgbClr val="FFC000"/>
                </a:solidFill>
              </a:rPr>
              <a:t>SULLA SCUOLA </a:t>
            </a:r>
            <a:endParaRPr lang="it-IT" sz="3000" dirty="0" smtClean="0">
              <a:solidFill>
                <a:srgbClr val="FFC000"/>
              </a:solidFill>
            </a:endParaRPr>
          </a:p>
          <a:p>
            <a:pPr marL="342900" indent="-342900">
              <a:buNone/>
            </a:pPr>
            <a:endParaRPr lang="it-IT" sz="2800" i="1" dirty="0" smtClean="0"/>
          </a:p>
          <a:p>
            <a:pPr marL="342900" indent="-342900">
              <a:buNone/>
            </a:pPr>
            <a:endParaRPr lang="it-IT" sz="2800" i="1" dirty="0" smtClean="0"/>
          </a:p>
          <a:p>
            <a:pPr marL="342900" indent="-342900"/>
            <a:r>
              <a:rPr lang="it-IT" sz="2800" i="1" dirty="0" smtClean="0">
                <a:solidFill>
                  <a:srgbClr val="FFC000"/>
                </a:solidFill>
              </a:rPr>
              <a:t>un </a:t>
            </a:r>
            <a:r>
              <a:rPr lang="it-IT" sz="2800" b="1" i="1" dirty="0" smtClean="0">
                <a:solidFill>
                  <a:srgbClr val="FFC000"/>
                </a:solidFill>
              </a:rPr>
              <a:t>servizio nazionale di valutazione</a:t>
            </a:r>
          </a:p>
          <a:p>
            <a:pPr marL="342900" indent="-342900">
              <a:buNone/>
            </a:pPr>
            <a:endParaRPr lang="it-IT" sz="2800" b="1" i="1" dirty="0" smtClean="0">
              <a:solidFill>
                <a:srgbClr val="FFC000"/>
              </a:solidFill>
            </a:endParaRPr>
          </a:p>
          <a:p>
            <a:pPr marL="342900" indent="-342900"/>
            <a:r>
              <a:rPr lang="it-IT" sz="2800" i="1" dirty="0" smtClean="0"/>
              <a:t>i finanziamenti e le spese per la scuola</a:t>
            </a:r>
          </a:p>
          <a:p>
            <a:pPr marL="342900" indent="-342900"/>
            <a:r>
              <a:rPr lang="it-IT" sz="2800" i="1" dirty="0" smtClean="0"/>
              <a:t>la formazione iniziale degli insegnanti</a:t>
            </a:r>
          </a:p>
          <a:p>
            <a:pPr marL="342900" indent="-342900"/>
            <a:r>
              <a:rPr lang="it-IT" sz="2800" i="1" dirty="0" smtClean="0"/>
              <a:t>l'istruzione obbligatoria nei paesi della comunità europea</a:t>
            </a:r>
          </a:p>
          <a:p>
            <a:pPr marL="342900" indent="-342900"/>
            <a:r>
              <a:rPr lang="it-IT" sz="2800" i="1" dirty="0" smtClean="0"/>
              <a:t>il rapporto scuola-lavoro</a:t>
            </a:r>
          </a:p>
          <a:p>
            <a:pPr marL="342900" indent="-342900"/>
            <a:r>
              <a:rPr lang="it-IT" sz="2800" i="1" dirty="0" smtClean="0"/>
              <a:t>il governo della scuola e l’autonomia didattica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sz="3200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it-IT"/>
          </a:p>
        </p:txBody>
      </p:sp>
      <p:sp>
        <p:nvSpPr>
          <p:cNvPr id="4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Damiano Previtali - MIUR – Sistema nazionale di valutazione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223852" y="202459"/>
            <a:ext cx="8652729" cy="64140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it-IT" sz="3200" b="1" u="sng" dirty="0" smtClean="0">
                <a:solidFill>
                  <a:srgbClr val="FFC000"/>
                </a:solidFill>
              </a:rPr>
              <a:t>2000, Ministro dell’istruzione  Luigi Berlinguer</a:t>
            </a:r>
          </a:p>
          <a:p>
            <a:pPr>
              <a:buNone/>
            </a:pPr>
            <a:r>
              <a:rPr lang="it-IT" sz="2800" dirty="0" smtClean="0">
                <a:solidFill>
                  <a:srgbClr val="FFC000"/>
                </a:solidFill>
              </a:rPr>
              <a:t>IL CONCORSONE PER DOCENTI</a:t>
            </a:r>
          </a:p>
          <a:p>
            <a:pPr>
              <a:buNone/>
            </a:pPr>
            <a:endParaRPr lang="it-IT" sz="28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it-IT" sz="3200" dirty="0" smtClean="0"/>
              <a:t>Concorso selettivo per accertare la preparazione dei </a:t>
            </a:r>
            <a:r>
              <a:rPr lang="it-IT" sz="3200" b="1" dirty="0" smtClean="0"/>
              <a:t>docenti in servizio da almeno dieci anni</a:t>
            </a:r>
            <a:endParaRPr lang="it-IT" sz="3200" dirty="0" smtClean="0"/>
          </a:p>
          <a:p>
            <a:pPr>
              <a:buNone/>
            </a:pPr>
            <a:r>
              <a:rPr lang="it-IT" sz="3200" dirty="0" smtClean="0"/>
              <a:t>Una valutazione delle competenze dei docenti finalizzata ad assegnare un contributo di </a:t>
            </a:r>
            <a:r>
              <a:rPr lang="it-IT" sz="3200" b="1" dirty="0" smtClean="0"/>
              <a:t>6 milioni di lire l'anno Al 20% dei migliori</a:t>
            </a:r>
            <a:endParaRPr lang="it-IT" sz="3200" dirty="0" smtClean="0">
              <a:solidFill>
                <a:srgbClr val="FFC000"/>
              </a:solidFill>
            </a:endParaRPr>
          </a:p>
          <a:p>
            <a:pPr>
              <a:buNone/>
            </a:pPr>
            <a:endParaRPr lang="it-IT" sz="32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it-IT" sz="2800" dirty="0" smtClean="0">
                <a:solidFill>
                  <a:srgbClr val="FFC000"/>
                </a:solidFill>
              </a:rPr>
              <a:t>“la profanazione del tabù dell’egualitarismo fondata sul dogma che la l’attività del docente non sia verificabile”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sz="3200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it-IT"/>
          </a:p>
        </p:txBody>
      </p:sp>
      <p:sp>
        <p:nvSpPr>
          <p:cNvPr id="4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Damiano Previtali - MIUR – Sistema nazionale di valutazione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448573" y="219082"/>
            <a:ext cx="7504982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“L’inesorabile tragedia della perseveranza storica …”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2562045" y="1419046"/>
            <a:ext cx="6581955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r>
              <a:rPr lang="it-IT" sz="2400" spc="-150" dirty="0" smtClean="0">
                <a:solidFill>
                  <a:schemeClr val="tx1"/>
                </a:solidFill>
                <a:latin typeface="+mj-lt"/>
              </a:rPr>
              <a:t>2001: DLgs 165 valutazione dirigenti scolastici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r>
              <a:rPr lang="it-IT" sz="2400" spc="-150" dirty="0" smtClean="0">
                <a:solidFill>
                  <a:schemeClr val="tx1"/>
                </a:solidFill>
                <a:latin typeface="+mj-lt"/>
              </a:rPr>
              <a:t>2003:</a:t>
            </a:r>
            <a:r>
              <a:rPr lang="en" sz="2400" dirty="0" smtClean="0">
                <a:solidFill>
                  <a:schemeClr val="tx1"/>
                </a:solidFill>
                <a:latin typeface="+mj-lt"/>
              </a:rPr>
              <a:t> SIVADIS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r>
              <a:rPr lang="en" sz="2400" dirty="0" smtClean="0">
                <a:solidFill>
                  <a:schemeClr val="tx1"/>
                </a:solidFill>
                <a:latin typeface="+mj-lt"/>
              </a:rPr>
              <a:t>2004: Commissione art. 22 carriera dei docenti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r>
              <a:rPr lang="en" sz="2400" dirty="0" smtClean="0">
                <a:solidFill>
                  <a:schemeClr val="tx1"/>
                </a:solidFill>
                <a:latin typeface="+mj-lt"/>
              </a:rPr>
              <a:t>2007: PQM progetto qualità e merito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r>
              <a:rPr lang="en" sz="2400" dirty="0" smtClean="0">
                <a:solidFill>
                  <a:schemeClr val="tx1"/>
                </a:solidFill>
                <a:latin typeface="+mj-lt"/>
              </a:rPr>
              <a:t>2008: Proposta Legge 953 carriera dei docenti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r>
              <a:rPr lang="en" sz="2400" dirty="0" smtClean="0">
                <a:solidFill>
                  <a:schemeClr val="tx1"/>
                </a:solidFill>
                <a:latin typeface="+mj-lt"/>
              </a:rPr>
              <a:t>2011: VSQ valutazione sviluppo qualità scuola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r>
              <a:rPr lang="en" sz="2400" dirty="0" smtClean="0">
                <a:solidFill>
                  <a:schemeClr val="tx1"/>
                </a:solidFill>
                <a:latin typeface="+mj-lt"/>
              </a:rPr>
              <a:t>2011: Valorizza - valutazione dei docenti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r>
              <a:rPr lang="en" sz="2400" dirty="0" smtClean="0">
                <a:solidFill>
                  <a:schemeClr val="tx1"/>
                </a:solidFill>
                <a:latin typeface="+mj-lt"/>
              </a:rPr>
              <a:t>2012: VALeS valutazione scuola e dirigenti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r>
              <a:rPr lang="en" sz="2400" dirty="0" smtClean="0">
                <a:solidFill>
                  <a:schemeClr val="tx1"/>
                </a:solidFill>
                <a:latin typeface="+mj-lt"/>
              </a:rPr>
              <a:t>2013: Valutazione e miglioramento 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endParaRPr lang="en" sz="2400" dirty="0" smtClean="0">
              <a:solidFill>
                <a:schemeClr val="tx1"/>
              </a:solidFill>
              <a:latin typeface="+mj-lt"/>
            </a:endParaRP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endParaRPr lang="en" sz="2400" dirty="0" smtClean="0">
              <a:solidFill>
                <a:schemeClr val="tx1"/>
              </a:solidFill>
              <a:latin typeface="+mj-lt"/>
            </a:endParaRP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endParaRPr lang="en" sz="24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it-IT"/>
          </a:p>
        </p:txBody>
      </p:sp>
      <p:pic>
        <p:nvPicPr>
          <p:cNvPr id="3075" name="Picture 3" descr="C:\Users\damiano\Desktop\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82908"/>
            <a:ext cx="2576513" cy="3132137"/>
          </a:xfrm>
          <a:prstGeom prst="rect">
            <a:avLst/>
          </a:prstGeom>
          <a:noFill/>
        </p:spPr>
      </p:pic>
      <p:sp>
        <p:nvSpPr>
          <p:cNvPr id="6" name="Segnaposto piè di pagina 1">
            <a:extLst>
              <a:ext uri="{FF2B5EF4-FFF2-40B4-BE49-F238E27FC236}">
                <a16:creationId xmlns:a16="http://schemas.microsoft.com/office/drawing/2014/main" xmlns="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Damiano Previtali - MIUR – Sistema nazionale di valutazione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764704"/>
            <a:ext cx="6264696" cy="4762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023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587</Words>
  <Application>Microsoft Office PowerPoint</Application>
  <PresentationFormat>Presentazione su schermo (4:3)</PresentationFormat>
  <Paragraphs>129</Paragraphs>
  <Slides>22</Slides>
  <Notes>7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6" baseType="lpstr">
      <vt:lpstr>Arial</vt:lpstr>
      <vt:lpstr>Oswald</vt:lpstr>
      <vt:lpstr>Open Sans</vt:lpstr>
      <vt:lpstr>Oberon template</vt:lpstr>
      <vt:lpstr>È possibile valutare  e valorizzare  la professionalità in Italia? </vt:lpstr>
      <vt:lpstr>Diapositiva 2</vt:lpstr>
      <vt:lpstr>Diapositiva 3</vt:lpstr>
      <vt:lpstr>Diapositiva 4</vt:lpstr>
      <vt:lpstr>Diapositiva 5</vt:lpstr>
      <vt:lpstr>Diapositiva 6</vt:lpstr>
      <vt:lpstr>Diapositiva 7</vt:lpstr>
      <vt:lpstr>“L’inesorabile tragedia della perseveranza storica …”</vt:lpstr>
      <vt:lpstr>Diapositiva 9</vt:lpstr>
      <vt:lpstr>Diapositiva 10</vt:lpstr>
      <vt:lpstr>Diapositiva 11</vt:lpstr>
      <vt:lpstr>Il disegno generale di riferimento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Embedded PowerPoint Video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damiano</dc:creator>
  <cp:lastModifiedBy>damiano</cp:lastModifiedBy>
  <cp:revision>73</cp:revision>
  <dcterms:modified xsi:type="dcterms:W3CDTF">2018-08-06T12:28:16Z</dcterms:modified>
</cp:coreProperties>
</file>