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0"/>
  </p:notesMasterIdLst>
  <p:handoutMasterIdLst>
    <p:handoutMasterId r:id="rId21"/>
  </p:handoutMasterIdLst>
  <p:sldIdLst>
    <p:sldId id="258" r:id="rId2"/>
    <p:sldId id="292" r:id="rId3"/>
    <p:sldId id="259" r:id="rId4"/>
    <p:sldId id="272" r:id="rId5"/>
    <p:sldId id="286" r:id="rId6"/>
    <p:sldId id="287" r:id="rId7"/>
    <p:sldId id="262" r:id="rId8"/>
    <p:sldId id="261" r:id="rId9"/>
    <p:sldId id="265" r:id="rId10"/>
    <p:sldId id="288" r:id="rId11"/>
    <p:sldId id="289" r:id="rId12"/>
    <p:sldId id="290" r:id="rId13"/>
    <p:sldId id="291" r:id="rId14"/>
    <p:sldId id="293" r:id="rId15"/>
    <p:sldId id="294" r:id="rId16"/>
    <p:sldId id="296" r:id="rId17"/>
    <p:sldId id="295" r:id="rId18"/>
    <p:sldId id="279" r:id="rId19"/>
  </p:sldIdLst>
  <p:sldSz cx="9144000" cy="6858000" type="screen4x3"/>
  <p:notesSz cx="6858000" cy="9144000"/>
  <p:embeddedFontLst>
    <p:embeddedFont>
      <p:font typeface="Oswald" panose="020B0604020202020204" charset="0"/>
      <p:regular r:id="rId22"/>
      <p:bold r:id="rId23"/>
      <p:italic r:id="rId24"/>
      <p:boldItalic r:id="rId25"/>
    </p:embeddedFont>
    <p:embeddedFont>
      <p:font typeface="Open Sans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C5E27"/>
    <a:srgbClr val="212131"/>
    <a:srgbClr val="F62263"/>
    <a:srgbClr val="2D3548"/>
    <a:srgbClr val="FFDD48"/>
    <a:srgbClr val="75DCFE"/>
    <a:srgbClr val="0077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70" d="100"/>
          <a:sy n="70" d="100"/>
        </p:scale>
        <p:origin x="132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21/08/2018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2585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2014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8962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0808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688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8286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95046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6342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0079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3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675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8618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010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2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2D35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2D35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6" r:id="rId3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12.jpg"/><Relationship Id="rId15" Type="http://schemas.openxmlformats.org/officeDocument/2006/relationships/image" Target="../media/image32.png"/><Relationship Id="rId10" Type="http://schemas.openxmlformats.org/officeDocument/2006/relationships/image" Target="../media/image27.jpeg"/><Relationship Id="rId19" Type="http://schemas.openxmlformats.org/officeDocument/2006/relationships/image" Target="../media/image36.jpeg"/><Relationship Id="rId4" Type="http://schemas.openxmlformats.org/officeDocument/2006/relationships/image" Target="../media/image22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Fabio.petroni@unicatt.i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/>
            <a:r>
              <a:rPr lang="it-IT" sz="700" dirty="0" smtClean="0">
                <a:solidFill>
                  <a:srgbClr val="FFFFFF"/>
                </a:solidFill>
                <a:latin typeface="+mj-lt"/>
              </a:rPr>
              <a:t>L</a:t>
            </a:r>
            <a:r>
              <a:rPr lang="it-IT" sz="700" b="0" i="0" dirty="0" smtClean="0">
                <a:ln>
                  <a:noFill/>
                </a:ln>
                <a:solidFill>
                  <a:srgbClr val="FFFFFF"/>
                </a:solidFill>
                <a:latin typeface="+mj-lt"/>
              </a:rPr>
              <a:t>’Imprenditorialità </a:t>
            </a:r>
            <a:br>
              <a:rPr lang="it-IT" sz="700" b="0" i="0" dirty="0" smtClean="0">
                <a:ln>
                  <a:noFill/>
                </a:ln>
                <a:solidFill>
                  <a:srgbClr val="FFFFFF"/>
                </a:solidFill>
                <a:latin typeface="+mj-lt"/>
              </a:rPr>
            </a:br>
            <a:r>
              <a:rPr lang="it-IT" sz="700" b="0" i="0" dirty="0" smtClean="0">
                <a:ln>
                  <a:noFill/>
                </a:ln>
                <a:solidFill>
                  <a:srgbClr val="FFFFFF"/>
                </a:solidFill>
                <a:latin typeface="+mj-lt"/>
              </a:rPr>
              <a:t>d’Impatto in Africa</a:t>
            </a:r>
            <a:endParaRPr sz="700" b="0" i="0" dirty="0">
              <a:ln>
                <a:noFill/>
              </a:ln>
              <a:solidFill>
                <a:srgbClr val="FFFFFF"/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5" y="3913225"/>
            <a:ext cx="7603469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spc="-150" dirty="0" smtClean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Prospettive, Limiti e Impegno di E4Impact </a:t>
            </a:r>
            <a:endParaRPr sz="4800" spc="-150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z="1600" dirty="0"/>
              <a:t>Fabio Petroni, Director of Programmes, E4Impact Foundation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3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199" y="3482725"/>
            <a:ext cx="4825621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Fare Impresa in Africa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198" y="5082150"/>
            <a:ext cx="5535305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La grandezza delle sfide determina un’alta mortalità delle imprese</a:t>
            </a: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 vert="horz" lIns="91440" tIns="45720" rIns="91440" bIns="45720" rtlCol="0" anchor="ctr"/>
          <a:lstStyle/>
          <a:p>
            <a:r>
              <a:rPr lang="en-US" dirty="0"/>
              <a:t>Fabio Petroni, Director of Programmes, E4Impact Foundation</a:t>
            </a:r>
          </a:p>
        </p:txBody>
      </p:sp>
    </p:spTree>
    <p:extLst>
      <p:ext uri="{BB962C8B-B14F-4D97-AF65-F5344CB8AC3E}">
        <p14:creationId xmlns:p14="http://schemas.microsoft.com/office/powerpoint/2010/main" val="277908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ctrTitle" idx="4294967295"/>
          </p:nvPr>
        </p:nvSpPr>
        <p:spPr>
          <a:xfrm>
            <a:off x="838200" y="713872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2D3548"/>
                </a:solidFill>
                <a:latin typeface="+mj-lt"/>
              </a:rPr>
              <a:t>5</a:t>
            </a:r>
            <a:r>
              <a:rPr lang="en" sz="4400" dirty="0" smtClean="0">
                <a:solidFill>
                  <a:srgbClr val="2D3548"/>
                </a:solidFill>
                <a:latin typeface="+mj-lt"/>
              </a:rPr>
              <a:t>0% delle start-up non cresce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subTitle" idx="4294967295"/>
          </p:nvPr>
        </p:nvSpPr>
        <p:spPr>
          <a:xfrm>
            <a:off x="838200" y="1349473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 smtClean="0"/>
              <a:t>Rimangono in uno stato di micro imprese, spesso destinate a languire</a:t>
            </a:r>
            <a:endParaRPr sz="1800" dirty="0"/>
          </a:p>
        </p:txBody>
      </p:sp>
      <p:sp>
        <p:nvSpPr>
          <p:cNvPr id="220" name="Shape 220"/>
          <p:cNvSpPr txBox="1">
            <a:spLocks noGrp="1"/>
          </p:cNvSpPr>
          <p:nvPr>
            <p:ph type="ctrTitle" idx="4294967295"/>
          </p:nvPr>
        </p:nvSpPr>
        <p:spPr>
          <a:xfrm>
            <a:off x="838200" y="5010656"/>
            <a:ext cx="7978254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0000"/>
              </a:buClr>
              <a:buSzTx/>
            </a:pPr>
            <a:r>
              <a:rPr lang="it-IT" sz="4400" spc="0" dirty="0">
                <a:solidFill>
                  <a:srgbClr val="2D3548"/>
                </a:solidFill>
                <a:latin typeface="Arial"/>
                <a:cs typeface="Arial"/>
                <a:sym typeface="Arial"/>
              </a:rPr>
              <a:t>400k PMI muoiono entro 2 anni</a:t>
            </a:r>
            <a:endParaRPr lang="it-IT" sz="4400" spc="0" dirty="0">
              <a:solidFill>
                <a:srgbClr val="2D3548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subTitle" idx="4294967295"/>
          </p:nvPr>
        </p:nvSpPr>
        <p:spPr>
          <a:xfrm>
            <a:off x="838200" y="5659905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sz="1800" dirty="0"/>
              <a:t>In Kenya, tra i paesi con l’ecosistema più solido. Il tasso sale al 75% in Ghana e Sud </a:t>
            </a:r>
            <a:r>
              <a:rPr lang="it-IT" sz="1800" dirty="0" smtClean="0"/>
              <a:t>Africa</a:t>
            </a:r>
            <a:endParaRPr lang="it-IT" sz="1800" b="1" u="sng" dirty="0"/>
          </a:p>
        </p:txBody>
      </p:sp>
      <p:sp>
        <p:nvSpPr>
          <p:cNvPr id="222" name="Shape 222"/>
          <p:cNvSpPr txBox="1">
            <a:spLocks noGrp="1"/>
          </p:cNvSpPr>
          <p:nvPr>
            <p:ph type="ctrTitle" idx="4294967295"/>
          </p:nvPr>
        </p:nvSpPr>
        <p:spPr>
          <a:xfrm>
            <a:off x="838200" y="2179873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400" dirty="0" smtClean="0">
                <a:solidFill>
                  <a:srgbClr val="2D3548"/>
                </a:solidFill>
                <a:latin typeface="+mj-lt"/>
              </a:rPr>
              <a:t>50% imprende per necessità 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subTitle" idx="4294967295"/>
          </p:nvPr>
        </p:nvSpPr>
        <p:spPr>
          <a:xfrm>
            <a:off x="838200" y="2815474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 smtClean="0"/>
              <a:t>Le aziende nascono per mancanza di alternative, di opportunità di lavoro</a:t>
            </a:r>
            <a:endParaRPr sz="1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9974B69-CC34-4FA4-8120-F57358DF16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  <p:sp>
        <p:nvSpPr>
          <p:cNvPr id="12" name="Shape 222"/>
          <p:cNvSpPr txBox="1">
            <a:spLocks/>
          </p:cNvSpPr>
          <p:nvPr/>
        </p:nvSpPr>
        <p:spPr>
          <a:xfrm>
            <a:off x="854120" y="3615171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 spc="-15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lvl="0"/>
            <a:r>
              <a:rPr lang="it-IT" sz="4400" dirty="0">
                <a:solidFill>
                  <a:srgbClr val="2D3548"/>
                </a:solidFill>
                <a:latin typeface="Arial"/>
              </a:rPr>
              <a:t>14%: tasso di discontinuità</a:t>
            </a:r>
            <a:endParaRPr lang="it-IT" sz="4400" dirty="0">
              <a:solidFill>
                <a:srgbClr val="2D3548"/>
              </a:solidFill>
              <a:latin typeface="Arial"/>
            </a:endParaRPr>
          </a:p>
        </p:txBody>
      </p:sp>
      <p:sp>
        <p:nvSpPr>
          <p:cNvPr id="13" name="Shape 223"/>
          <p:cNvSpPr txBox="1">
            <a:spLocks/>
          </p:cNvSpPr>
          <p:nvPr/>
        </p:nvSpPr>
        <p:spPr>
          <a:xfrm>
            <a:off x="854120" y="4264420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>
              <a:buNone/>
            </a:pPr>
            <a:r>
              <a:rPr lang="it-IT" sz="1800" dirty="0"/>
              <a:t>È il più alto al mondo: 5,4% in America Latina, 3,9% in Asia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5068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49" y="1723033"/>
            <a:ext cx="7994169" cy="46333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Accesso alla finanza</a:t>
            </a:r>
          </a:p>
          <a:p>
            <a:pPr lvl="1">
              <a:spcAft>
                <a:spcPts val="6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>
                <a:solidFill>
                  <a:srgbClr val="212131"/>
                </a:solidFill>
                <a:latin typeface="+mn-lt"/>
              </a:rPr>
              <a:t>T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assi di interesse tra il 15 e il 30%</a:t>
            </a:r>
          </a:p>
          <a:p>
            <a:pPr lvl="1">
              <a:spcAft>
                <a:spcPts val="6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Impact </a:t>
            </a:r>
            <a:r>
              <a:rPr lang="it-IT" sz="2000" spc="-150" dirty="0" err="1" smtClean="0">
                <a:solidFill>
                  <a:srgbClr val="212131"/>
                </a:solidFill>
                <a:latin typeface="+mn-lt"/>
              </a:rPr>
              <a:t>investing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 </a:t>
            </a:r>
            <a:r>
              <a:rPr lang="it-IT" sz="2000" spc="-150" dirty="0">
                <a:solidFill>
                  <a:srgbClr val="212131"/>
                </a:solidFill>
                <a:latin typeface="+mn-lt"/>
              </a:rPr>
              <a:t>d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al 2010 al 2015 è stato di soli 16 miliardi USD</a:t>
            </a:r>
            <a:endParaRPr lang="it-IT" sz="2000" spc="-150" dirty="0" smtClean="0">
              <a:solidFill>
                <a:srgbClr val="212131"/>
              </a:solidFill>
              <a:latin typeface="+mn-lt"/>
            </a:endParaRPr>
          </a:p>
          <a:p>
            <a:pPr lvl="1">
              <a:spcAft>
                <a:spcPts val="18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 err="1" smtClean="0">
                <a:solidFill>
                  <a:srgbClr val="212131"/>
                </a:solidFill>
                <a:latin typeface="+mn-lt"/>
              </a:rPr>
              <a:t>Equity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  Investment sovradimensionati alle necessità (250k  USD minimo)</a:t>
            </a:r>
            <a:endParaRPr lang="it-IT" sz="2000" spc="-150" dirty="0" smtClean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Competenze e strumenti</a:t>
            </a:r>
          </a:p>
          <a:p>
            <a:pPr lvl="1">
              <a:spcAft>
                <a:spcPts val="6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>
                <a:solidFill>
                  <a:srgbClr val="212131"/>
                </a:solidFill>
                <a:latin typeface="+mn-lt"/>
              </a:rPr>
              <a:t>L’ecosistema non supporta adeguatamente le imprese</a:t>
            </a:r>
          </a:p>
          <a:p>
            <a:pPr lvl="1">
              <a:spcAft>
                <a:spcPts val="18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>
                <a:solidFill>
                  <a:srgbClr val="212131"/>
                </a:solidFill>
                <a:latin typeface="+mn-lt"/>
              </a:rPr>
              <a:t>Gli imprenditori 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non hanno opportunità di acquisire competenze</a:t>
            </a:r>
          </a:p>
          <a:p>
            <a:pPr lvl="0" rtl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Capacità di crescita</a:t>
            </a:r>
          </a:p>
          <a:p>
            <a:pPr lvl="1">
              <a:spcAft>
                <a:spcPts val="6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>
                <a:solidFill>
                  <a:srgbClr val="212131"/>
                </a:solidFill>
                <a:latin typeface="+mn-lt"/>
              </a:rPr>
              <a:t>Mancanza di 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centri </a:t>
            </a:r>
            <a:r>
              <a:rPr lang="it-IT" sz="2000" spc="-150" dirty="0">
                <a:solidFill>
                  <a:srgbClr val="212131"/>
                </a:solidFill>
                <a:latin typeface="+mn-lt"/>
              </a:rPr>
              <a:t>di ricerca legati ai settori industriali</a:t>
            </a:r>
          </a:p>
          <a:p>
            <a:pPr lvl="1">
              <a:spcAft>
                <a:spcPts val="6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>
                <a:solidFill>
                  <a:srgbClr val="212131"/>
                </a:solidFill>
                <a:latin typeface="+mn-lt"/>
              </a:rPr>
              <a:t>Retail ancora poco 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sviluppato, costi di trasporto alti</a:t>
            </a:r>
            <a:endParaRPr lang="it-IT" sz="2000" spc="-150" dirty="0">
              <a:solidFill>
                <a:srgbClr val="212131"/>
              </a:solidFill>
              <a:latin typeface="+mn-lt"/>
            </a:endParaRPr>
          </a:p>
          <a:p>
            <a:pPr lvl="1">
              <a:spcAft>
                <a:spcPts val="600"/>
              </a:spcAft>
              <a:buClr>
                <a:srgbClr val="2D3548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sz="2000" spc="-150" dirty="0">
                <a:solidFill>
                  <a:srgbClr val="212131"/>
                </a:solidFill>
                <a:latin typeface="+mn-lt"/>
              </a:rPr>
              <a:t>Mercati non integrati a livello regionale</a:t>
            </a:r>
            <a:endParaRPr sz="2000" spc="-15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  <p:sp>
        <p:nvSpPr>
          <p:cNvPr id="7" name="Shape 128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Perché le imprese d’impatto</a:t>
            </a:r>
            <a:br>
              <a:rPr lang="it-IT" dirty="0" smtClean="0"/>
            </a:br>
            <a:r>
              <a:rPr lang="it-IT" dirty="0" smtClean="0"/>
              <a:t> falliscono in Africa</a:t>
            </a:r>
            <a:endParaRPr dirty="0"/>
          </a:p>
        </p:txBody>
      </p:sp>
      <p:sp>
        <p:nvSpPr>
          <p:cNvPr id="8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64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4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199" y="3482725"/>
            <a:ext cx="5835556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Global MBA in Impact Entrepreneurship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198" y="5082150"/>
            <a:ext cx="5535305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Una soluzione per sostenere le imprese d’impatto in Africa</a:t>
            </a: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 vert="horz" lIns="91440" tIns="45720" rIns="91440" bIns="45720" rtlCol="0" anchor="ctr"/>
          <a:lstStyle/>
          <a:p>
            <a:r>
              <a:rPr lang="en-US" dirty="0"/>
              <a:t>Fabio Petroni, Director of Programmes, E4Impact Foundation</a:t>
            </a:r>
          </a:p>
        </p:txBody>
      </p:sp>
    </p:spTree>
    <p:extLst>
      <p:ext uri="{BB962C8B-B14F-4D97-AF65-F5344CB8AC3E}">
        <p14:creationId xmlns:p14="http://schemas.microsoft.com/office/powerpoint/2010/main" val="22365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77421" y="228865"/>
            <a:ext cx="4626021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z="2800" dirty="0" smtClean="0"/>
              <a:t>E4Impact in Africa</a:t>
            </a:r>
            <a:endParaRPr sz="2800"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177421" y="734252"/>
            <a:ext cx="4626021" cy="54618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rgbClr val="212131"/>
              </a:buClr>
              <a:buNone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E4Impact ha creato un’Alleanza di Università Africane che offrono il </a:t>
            </a:r>
            <a:r>
              <a:rPr lang="it-IT" sz="2000" b="1" spc="-100" dirty="0" smtClean="0">
                <a:solidFill>
                  <a:srgbClr val="212131"/>
                </a:solidFill>
              </a:rPr>
              <a:t>MBA in Impact Entrepreneurship </a:t>
            </a:r>
            <a:r>
              <a:rPr lang="it-IT" sz="2000" spc="-100" dirty="0" smtClean="0">
                <a:solidFill>
                  <a:srgbClr val="212131"/>
                </a:solidFill>
              </a:rPr>
              <a:t>in </a:t>
            </a:r>
            <a:r>
              <a:rPr lang="it-IT" sz="2000" b="1" spc="-100" dirty="0" smtClean="0">
                <a:solidFill>
                  <a:srgbClr val="212131"/>
                </a:solidFill>
              </a:rPr>
              <a:t>7 paesi</a:t>
            </a:r>
            <a:r>
              <a:rPr lang="it-IT" sz="2000" spc="-100" dirty="0" smtClean="0">
                <a:solidFill>
                  <a:srgbClr val="212131"/>
                </a:solidFill>
              </a:rPr>
              <a:t>:</a:t>
            </a:r>
            <a:endParaRPr lang="it-IT" sz="2000" spc="-100" dirty="0" smtClean="0">
              <a:solidFill>
                <a:srgbClr val="212131"/>
              </a:solidFill>
              <a:latin typeface="+mn-lt"/>
            </a:endParaRPr>
          </a:p>
          <a:p>
            <a:pPr marL="342900" lvl="0" indent="-342900"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Kenya (2010, 8 edizioni);</a:t>
            </a:r>
          </a:p>
          <a:p>
            <a:pPr marL="342900" lvl="0" indent="-342900"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Ghana (2013, 4 ed.);</a:t>
            </a:r>
          </a:p>
          <a:p>
            <a:pPr marL="342900" lvl="0" indent="-342900"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Sierra Leone (2014, 3 ed.);</a:t>
            </a:r>
          </a:p>
          <a:p>
            <a:pPr marL="342900" lvl="0" indent="-342900"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Uganda (2015, 3 ed.);</a:t>
            </a:r>
          </a:p>
          <a:p>
            <a:pPr marL="342900" lvl="0" indent="-342900"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Costa d’Avorio(2015, 3 ed.);</a:t>
            </a:r>
          </a:p>
          <a:p>
            <a:pPr marL="342900" lvl="0" indent="-342900"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Senegal (2016, 1 ed.);</a:t>
            </a:r>
          </a:p>
          <a:p>
            <a:pPr marL="342900" lvl="0" indent="-342900">
              <a:spcAft>
                <a:spcPts val="12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Etiopia (2017, 1 ed.).</a:t>
            </a:r>
          </a:p>
          <a:p>
            <a:pPr marL="0" lvl="0" indent="0">
              <a:spcAft>
                <a:spcPts val="1200"/>
              </a:spcAft>
              <a:buClr>
                <a:srgbClr val="212131"/>
              </a:buClr>
              <a:buNone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Nell’A.A. 2018-2019 l’MBA verrà aperto anche in: </a:t>
            </a:r>
            <a:r>
              <a:rPr lang="it-IT" sz="2000" b="1" spc="-100" dirty="0" smtClean="0">
                <a:solidFill>
                  <a:srgbClr val="212131"/>
                </a:solidFill>
                <a:latin typeface="+mn-lt"/>
              </a:rPr>
              <a:t>Gabon, Sudan and Zimbabwe</a:t>
            </a: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.</a:t>
            </a:r>
          </a:p>
          <a:p>
            <a:pPr marL="0" lvl="0" indent="0">
              <a:buClr>
                <a:srgbClr val="212131"/>
              </a:buClr>
              <a:buNone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L’obiettivo di E4Impact è di raggiungere </a:t>
            </a:r>
            <a:br>
              <a:rPr lang="it-IT" sz="2000" spc="-100" dirty="0" smtClean="0">
                <a:solidFill>
                  <a:srgbClr val="212131"/>
                </a:solidFill>
                <a:latin typeface="+mn-lt"/>
              </a:rPr>
            </a:br>
            <a:r>
              <a:rPr lang="it-IT" sz="2000" b="1" spc="-100" dirty="0" smtClean="0">
                <a:solidFill>
                  <a:srgbClr val="212131"/>
                </a:solidFill>
                <a:latin typeface="+mn-lt"/>
              </a:rPr>
              <a:t>15 paesi entro il 2020</a:t>
            </a: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212131"/>
              </a:buClr>
              <a:buNone/>
            </a:pPr>
            <a:endParaRPr lang="it-IT" sz="2000" spc="-100" dirty="0" smtClean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  <p:sp>
        <p:nvSpPr>
          <p:cNvPr id="9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217" y="966273"/>
            <a:ext cx="4327783" cy="492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5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77421" y="228865"/>
            <a:ext cx="4626021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z="2800" dirty="0" smtClean="0"/>
              <a:t>Il Global MBA in Impact Entrepreneurship</a:t>
            </a:r>
            <a:endParaRPr sz="2800"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177421" y="1310184"/>
            <a:ext cx="5172501" cy="50461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In partnership con università locali (formazione dei formatori)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MBA + Servizi di Business acceleration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Blended formula: 37 giorni in presenza + DL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Alto rapporto qualità prezzo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Titolo internazionale UCSC-ALTIS e locale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Consulenza 1 a 1 (“Business Coach”)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Mentroing internazionale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Rapporti con gli investitori</a:t>
            </a:r>
          </a:p>
          <a:p>
            <a:pPr marL="342900" lvl="0" indent="-342900">
              <a:spcAft>
                <a:spcPts val="1000"/>
              </a:spcAft>
              <a:buClr>
                <a:srgbClr val="212131"/>
              </a:buClr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Rapporti con Alumni in altri paesi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  <p:sp>
        <p:nvSpPr>
          <p:cNvPr id="9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3"/>
          <a:stretch/>
        </p:blipFill>
        <p:spPr bwMode="auto">
          <a:xfrm>
            <a:off x="5797141" y="1029184"/>
            <a:ext cx="1817713" cy="1463776"/>
          </a:xfrm>
          <a:prstGeom prst="rect">
            <a:avLst/>
          </a:prstGeom>
          <a:extLst/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" r="8704" b="6585"/>
          <a:stretch/>
        </p:blipFill>
        <p:spPr>
          <a:xfrm>
            <a:off x="5835503" y="2892272"/>
            <a:ext cx="2209206" cy="141828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10654" r="12500"/>
          <a:stretch/>
        </p:blipFill>
        <p:spPr>
          <a:xfrm>
            <a:off x="6974830" y="4086266"/>
            <a:ext cx="1937225" cy="128695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 r="9334"/>
          <a:stretch/>
        </p:blipFill>
        <p:spPr>
          <a:xfrm>
            <a:off x="7101290" y="1733914"/>
            <a:ext cx="1831621" cy="145268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" r="12533" b="4608"/>
          <a:stretch/>
        </p:blipFill>
        <p:spPr>
          <a:xfrm>
            <a:off x="5835503" y="5013176"/>
            <a:ext cx="1677126" cy="12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77421" y="228865"/>
            <a:ext cx="4626021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z="2800" dirty="0" smtClean="0"/>
              <a:t>Business Networking Week,</a:t>
            </a:r>
            <a:br>
              <a:rPr lang="it-IT" sz="2800" dirty="0" smtClean="0"/>
            </a:br>
            <a:r>
              <a:rPr lang="it-IT" sz="2800" dirty="0" smtClean="0"/>
              <a:t>Milano</a:t>
            </a:r>
            <a:endParaRPr sz="2800"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177421" y="1321117"/>
            <a:ext cx="4626021" cy="50352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rgbClr val="212131"/>
              </a:buClr>
              <a:buNone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Ogni anno i migliori imprenditori di E4Impact sono ospitati a Milano per una settimana di business networking. </a:t>
            </a:r>
          </a:p>
          <a:p>
            <a:pPr marL="0" lvl="0" indent="0">
              <a:buClr>
                <a:srgbClr val="212131"/>
              </a:buClr>
              <a:buNone/>
            </a:pPr>
            <a:endParaRPr lang="it-IT" sz="2000" spc="-100" dirty="0" smtClean="0">
              <a:solidFill>
                <a:srgbClr val="212131"/>
              </a:solidFill>
              <a:latin typeface="+mn-lt"/>
            </a:endParaRPr>
          </a:p>
          <a:p>
            <a:pPr marL="0" lvl="0" indent="0">
              <a:buClr>
                <a:srgbClr val="212131"/>
              </a:buClr>
              <a:buNone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Avranno l’opportunità di incontrare:</a:t>
            </a:r>
          </a:p>
          <a:p>
            <a:pPr marL="342900" lvl="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Investitori internazionali;</a:t>
            </a:r>
          </a:p>
          <a:p>
            <a:pPr marL="342900" lvl="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Imprenditori di successo;</a:t>
            </a:r>
          </a:p>
          <a:p>
            <a:pPr marL="342900" lvl="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Business </a:t>
            </a:r>
            <a:r>
              <a:rPr lang="it-IT" sz="2000" spc="-100" dirty="0" err="1" smtClean="0">
                <a:solidFill>
                  <a:srgbClr val="212131"/>
                </a:solidFill>
                <a:latin typeface="+mn-lt"/>
              </a:rPr>
              <a:t>Associations</a:t>
            </a: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.</a:t>
            </a:r>
          </a:p>
          <a:p>
            <a:pPr marL="0" lvl="0" indent="0">
              <a:buClr>
                <a:srgbClr val="212131"/>
              </a:buClr>
              <a:buNone/>
            </a:pPr>
            <a:endParaRPr lang="it-IT" sz="2000" spc="-100" dirty="0" smtClean="0">
              <a:solidFill>
                <a:srgbClr val="212131"/>
              </a:solidFill>
              <a:latin typeface="+mn-lt"/>
            </a:endParaRPr>
          </a:p>
          <a:p>
            <a:pPr marL="0" lvl="0" indent="0">
              <a:buClr>
                <a:srgbClr val="212131"/>
              </a:buClr>
              <a:buNone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Il programma includerà anche delle visiti aziendali tra cui:</a:t>
            </a:r>
          </a:p>
          <a:p>
            <a:pPr marL="34290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Barilla;</a:t>
            </a:r>
          </a:p>
          <a:p>
            <a:pPr marL="34290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ICA.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212131"/>
              </a:buClr>
              <a:buNone/>
            </a:pPr>
            <a:endParaRPr lang="it-IT" sz="2000" spc="-100" dirty="0" smtClean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  <p:sp>
        <p:nvSpPr>
          <p:cNvPr id="9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6" t="184" r="34133"/>
          <a:stretch/>
        </p:blipFill>
        <p:spPr>
          <a:xfrm>
            <a:off x="5001882" y="0"/>
            <a:ext cx="4783613" cy="637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77421" y="228865"/>
            <a:ext cx="4626021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z="2800" dirty="0" smtClean="0"/>
              <a:t>L’Impatto</a:t>
            </a:r>
            <a:endParaRPr sz="2800" dirty="0"/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>
                <a:latin typeface="+mn-lt"/>
              </a:rPr>
              <a:t>17</a:t>
            </a:fld>
            <a:endParaRPr lang="it-IT" dirty="0">
              <a:latin typeface="+mn-lt"/>
            </a:endParaRPr>
          </a:p>
        </p:txBody>
      </p:sp>
      <p:sp>
        <p:nvSpPr>
          <p:cNvPr id="9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Fabio Petroni, Director of Programmes, E4Impact Foundation</a:t>
            </a:r>
            <a:endParaRPr lang="it-IT" dirty="0">
              <a:latin typeface="+mn-lt"/>
            </a:endParaRP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3" t="8194" r="21618" b="51128"/>
          <a:stretch/>
        </p:blipFill>
        <p:spPr>
          <a:xfrm>
            <a:off x="4501618" y="5371393"/>
            <a:ext cx="1019954" cy="948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Immagin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7" t="5916" r="44717" b="68773"/>
          <a:stretch/>
        </p:blipFill>
        <p:spPr>
          <a:xfrm>
            <a:off x="1478535" y="5117492"/>
            <a:ext cx="1332244" cy="1219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Immagine 4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3" t="17147" r="28118" b="52491"/>
          <a:stretch/>
        </p:blipFill>
        <p:spPr>
          <a:xfrm rot="21306241">
            <a:off x="1138641" y="2186821"/>
            <a:ext cx="1050845" cy="1016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Picture 2" descr="Q:\MASTER_Altis-MBA\MASTER - UFFICIO STAMPA\2013_SET_Kenya\Ronald_Kefa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31435">
            <a:off x="2515666" y="3157859"/>
            <a:ext cx="1092414" cy="1091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3" name="Rettangolo 42"/>
          <p:cNvSpPr/>
          <p:nvPr/>
        </p:nvSpPr>
        <p:spPr>
          <a:xfrm>
            <a:off x="5941582" y="1409968"/>
            <a:ext cx="2124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>
                <a:latin typeface="+mn-lt"/>
              </a:rPr>
              <a:t>Donne imprenditrici</a:t>
            </a:r>
            <a:br>
              <a:rPr lang="it-IT" sz="1600" b="1" dirty="0" smtClean="0">
                <a:latin typeface="+mn-lt"/>
              </a:rPr>
            </a:br>
            <a:r>
              <a:rPr lang="it-IT" sz="1600" b="1" dirty="0" smtClean="0">
                <a:latin typeface="+mn-lt"/>
              </a:rPr>
              <a:t>formate</a:t>
            </a:r>
            <a:endParaRPr lang="it-IT" sz="1600" b="1" dirty="0">
              <a:latin typeface="+mn-lt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4729664" y="3454846"/>
            <a:ext cx="1152128" cy="1119019"/>
          </a:xfrm>
          <a:prstGeom prst="ellipse">
            <a:avLst/>
          </a:prstGeom>
          <a:solidFill>
            <a:schemeClr val="bg1"/>
          </a:solidFill>
          <a:ln>
            <a:solidFill>
              <a:srgbClr val="00A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73%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5317207" y="2490604"/>
            <a:ext cx="2262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>
                <a:latin typeface="+mn-lt"/>
              </a:rPr>
              <a:t>Posti di lavoro</a:t>
            </a:r>
            <a:r>
              <a:rPr lang="it-IT" sz="1600" b="1" dirty="0" smtClean="0">
                <a:latin typeface="+mn-lt"/>
              </a:rPr>
              <a:t> create</a:t>
            </a:r>
            <a:br>
              <a:rPr lang="it-IT" sz="1600" b="1" dirty="0" smtClean="0">
                <a:latin typeface="+mn-lt"/>
              </a:rPr>
            </a:br>
            <a:r>
              <a:rPr lang="it-IT" sz="1600" b="1" dirty="0" smtClean="0">
                <a:latin typeface="+mn-lt"/>
              </a:rPr>
              <a:t>dagli Alumni</a:t>
            </a:r>
            <a:endParaRPr lang="it-IT" sz="1600" b="1" dirty="0">
              <a:latin typeface="+mn-lt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3858769" y="2191202"/>
            <a:ext cx="1285697" cy="121881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3,500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5888283" y="3675206"/>
            <a:ext cx="2294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>
                <a:latin typeface="+mn-lt"/>
              </a:rPr>
              <a:t>Alumni con un </a:t>
            </a:r>
            <a:br>
              <a:rPr lang="it-IT" sz="1600" b="1" dirty="0" smtClean="0">
                <a:latin typeface="+mn-lt"/>
              </a:rPr>
            </a:br>
            <a:r>
              <a:rPr lang="it-IT" sz="1600" b="1" dirty="0" smtClean="0">
                <a:latin typeface="+mn-lt"/>
              </a:rPr>
              <a:t>business in esistenza</a:t>
            </a:r>
            <a:endParaRPr lang="it-IT" sz="1600" b="1" dirty="0">
              <a:latin typeface="+mn-lt"/>
            </a:endParaRPr>
          </a:p>
        </p:txBody>
      </p:sp>
      <p:pic>
        <p:nvPicPr>
          <p:cNvPr id="48" name="Immagine 4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813" r="72039" b="56346"/>
          <a:stretch/>
        </p:blipFill>
        <p:spPr>
          <a:xfrm>
            <a:off x="1699846" y="3170027"/>
            <a:ext cx="889621" cy="1090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" name="Immagin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372">
            <a:off x="31950" y="3359643"/>
            <a:ext cx="954472" cy="954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" name="Immagine 4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6" t="14083" r="26537" b="41314"/>
          <a:stretch/>
        </p:blipFill>
        <p:spPr>
          <a:xfrm rot="21351551">
            <a:off x="75097" y="2187024"/>
            <a:ext cx="1079122" cy="1080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" name="Immagine 5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4" t="15041" r="65437" b="54336"/>
          <a:stretch/>
        </p:blipFill>
        <p:spPr>
          <a:xfrm rot="20612645">
            <a:off x="820022" y="3250572"/>
            <a:ext cx="846075" cy="929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" name="Immagine 5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5" t="9223" r="67021" b="60975"/>
          <a:stretch/>
        </p:blipFill>
        <p:spPr>
          <a:xfrm>
            <a:off x="52031" y="4428317"/>
            <a:ext cx="739583" cy="954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" name="Immagine 5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2" t="10336" r="29366" b="63977"/>
          <a:stretch/>
        </p:blipFill>
        <p:spPr>
          <a:xfrm rot="21177221">
            <a:off x="3581567" y="5341602"/>
            <a:ext cx="1032642" cy="918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" name="Immagine 5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7" t="9393" r="50000" b="57600"/>
          <a:stretch/>
        </p:blipFill>
        <p:spPr>
          <a:xfrm rot="20698300">
            <a:off x="1759617" y="4228157"/>
            <a:ext cx="770081" cy="985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" name="Immagine 5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3" r="27617" b="45762"/>
          <a:stretch/>
        </p:blipFill>
        <p:spPr>
          <a:xfrm>
            <a:off x="15078" y="5452489"/>
            <a:ext cx="813490" cy="927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Immagine 5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2" t="14668" r="25765" b="22065"/>
          <a:stretch/>
        </p:blipFill>
        <p:spPr>
          <a:xfrm rot="21148271">
            <a:off x="2569042" y="4184178"/>
            <a:ext cx="985663" cy="1052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7" name="Immagine 5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3" t="22280" r="65964" b="45223"/>
          <a:stretch/>
        </p:blipFill>
        <p:spPr>
          <a:xfrm rot="282783">
            <a:off x="778096" y="5232185"/>
            <a:ext cx="929926" cy="10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8" name="Immagine 57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1" t="13588" r="64563" b="52298"/>
          <a:stretch/>
        </p:blipFill>
        <p:spPr>
          <a:xfrm>
            <a:off x="3514168" y="4346089"/>
            <a:ext cx="919220" cy="920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9" name="Immagine 58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5" t="15145" b="62460"/>
          <a:stretch/>
        </p:blipFill>
        <p:spPr>
          <a:xfrm rot="21159141">
            <a:off x="800380" y="4136500"/>
            <a:ext cx="939110" cy="1042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0" name="Immagine 59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6" t="18437" r="37185" b="41120"/>
          <a:stretch/>
        </p:blipFill>
        <p:spPr>
          <a:xfrm rot="490728">
            <a:off x="2711094" y="5326156"/>
            <a:ext cx="841494" cy="999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" name="Ovale 60"/>
          <p:cNvSpPr/>
          <p:nvPr/>
        </p:nvSpPr>
        <p:spPr>
          <a:xfrm>
            <a:off x="1365517" y="1030527"/>
            <a:ext cx="969349" cy="947630"/>
          </a:xfrm>
          <a:prstGeom prst="ellipse">
            <a:avLst/>
          </a:prstGeom>
          <a:solidFill>
            <a:schemeClr val="bg1"/>
          </a:solidFill>
          <a:ln>
            <a:solidFill>
              <a:srgbClr val="00A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655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62" name="Rettangolo 61"/>
          <p:cNvSpPr/>
          <p:nvPr/>
        </p:nvSpPr>
        <p:spPr>
          <a:xfrm>
            <a:off x="2417185" y="1206096"/>
            <a:ext cx="22776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>
                <a:latin typeface="+mn-lt"/>
              </a:rPr>
              <a:t>Imprenditori </a:t>
            </a:r>
            <a:br>
              <a:rPr lang="it-IT" sz="1600" b="1" dirty="0" smtClean="0">
                <a:latin typeface="+mn-lt"/>
              </a:rPr>
            </a:br>
            <a:r>
              <a:rPr lang="it-IT" sz="1600" b="1" dirty="0" smtClean="0">
                <a:latin typeface="+mn-lt"/>
              </a:rPr>
              <a:t>d’impatto formati</a:t>
            </a:r>
            <a:endParaRPr lang="it-IT" sz="1600" b="1" dirty="0">
              <a:latin typeface="+mn-lt"/>
            </a:endParaRPr>
          </a:p>
        </p:txBody>
      </p:sp>
      <p:sp>
        <p:nvSpPr>
          <p:cNvPr id="63" name="Ovale 62"/>
          <p:cNvSpPr/>
          <p:nvPr/>
        </p:nvSpPr>
        <p:spPr>
          <a:xfrm>
            <a:off x="5567115" y="4607841"/>
            <a:ext cx="1775383" cy="1737168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180.000+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64" name="Rettangolo 63"/>
          <p:cNvSpPr/>
          <p:nvPr/>
        </p:nvSpPr>
        <p:spPr>
          <a:xfrm>
            <a:off x="7346926" y="5016660"/>
            <a:ext cx="1794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>
                <a:latin typeface="+mn-lt"/>
              </a:rPr>
              <a:t>Persone “toccate” </a:t>
            </a:r>
            <a:br>
              <a:rPr lang="it-IT" sz="1600" b="1" dirty="0" smtClean="0">
                <a:latin typeface="+mn-lt"/>
              </a:rPr>
            </a:br>
            <a:r>
              <a:rPr lang="it-IT" sz="1600" b="1" dirty="0" smtClean="0">
                <a:latin typeface="+mn-lt"/>
              </a:rPr>
              <a:t>dagli Alumni</a:t>
            </a:r>
            <a:endParaRPr lang="it-IT" sz="1600" b="1" dirty="0">
              <a:latin typeface="+mn-lt"/>
            </a:endParaRPr>
          </a:p>
        </p:txBody>
      </p:sp>
      <p:sp>
        <p:nvSpPr>
          <p:cNvPr id="65" name="Ovale 64"/>
          <p:cNvSpPr/>
          <p:nvPr/>
        </p:nvSpPr>
        <p:spPr>
          <a:xfrm>
            <a:off x="4789454" y="1103562"/>
            <a:ext cx="1080043" cy="1008113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32%</a:t>
            </a:r>
            <a:endParaRPr lang="it-IT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5" y="3075025"/>
            <a:ext cx="7653967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3600" dirty="0" smtClean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La fondazione è aperta a nuovi partecipanti e sostenitori!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3600" dirty="0" smtClean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360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3600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Fabio Petroni: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highlight>
                  <a:srgbClr val="F62263"/>
                </a:highlight>
                <a:latin typeface="+mj-lt"/>
                <a:hlinkClick r:id="rId3"/>
              </a:rPr>
              <a:t>Fabio.petroni@unicatt.it</a:t>
            </a:r>
            <a:endParaRPr lang="it-IT" sz="2400" dirty="0" smtClean="0">
              <a:solidFill>
                <a:schemeClr val="bg1"/>
              </a:solidFill>
              <a:highlight>
                <a:srgbClr val="F62263"/>
              </a:highlight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+39 392 07 01 530</a:t>
            </a:r>
            <a:endParaRPr lang="it-IT" sz="2400" dirty="0">
              <a:solidFill>
                <a:schemeClr val="bg1"/>
              </a:solidFill>
              <a:highlight>
                <a:srgbClr val="F62263"/>
              </a:highlight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18</a:t>
            </a:fld>
            <a:endParaRPr lang="it-IT"/>
          </a:p>
        </p:txBody>
      </p:sp>
      <p:sp>
        <p:nvSpPr>
          <p:cNvPr id="8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450375" y="1586554"/>
            <a:ext cx="8311487" cy="19209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lvl="0" indent="0">
              <a:spcBef>
                <a:spcPts val="0"/>
              </a:spcBef>
              <a:spcAft>
                <a:spcPts val="1200"/>
              </a:spcAft>
              <a:buClr>
                <a:srgbClr val="2D3548"/>
              </a:buClr>
              <a:buNone/>
            </a:pP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E4Impact è un progetto lanciato nel 2010 da ALTIS, Alta Scuola di Impresa e Società dell’Università Cattolica di Milano con l’obiettivo di </a:t>
            </a:r>
            <a:r>
              <a:rPr lang="it-IT" sz="2000" b="1" spc="-150" dirty="0" smtClean="0">
                <a:solidFill>
                  <a:srgbClr val="212131"/>
                </a:solidFill>
                <a:latin typeface="+mn-lt"/>
              </a:rPr>
              <a:t>formare imprenditori ad alto impatto sociale in Africa</a:t>
            </a: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.</a:t>
            </a:r>
          </a:p>
          <a:p>
            <a:pPr marL="38100" lvl="0" indent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None/>
            </a:pPr>
            <a:r>
              <a:rPr lang="it-IT" sz="2000" spc="-150" dirty="0" smtClean="0">
                <a:solidFill>
                  <a:srgbClr val="212131"/>
                </a:solidFill>
                <a:latin typeface="+mn-lt"/>
              </a:rPr>
              <a:t>Nel 2015, il progetto ha dato origine ad una Fondazione di Partecipazione, spin-off dell’Università, grazie al sostegno di numerosi protagonisti dell’economia Italiana.</a:t>
            </a:r>
            <a:endParaRPr lang="it-IT" sz="2000" spc="-150" dirty="0" smtClean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  <p:sp>
        <p:nvSpPr>
          <p:cNvPr id="8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458" y="3649620"/>
            <a:ext cx="2947163" cy="421599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728" y="4380688"/>
            <a:ext cx="1946878" cy="66086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606" y="3458463"/>
            <a:ext cx="1766346" cy="64373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80" y="4157724"/>
            <a:ext cx="780817" cy="92931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250" y="4213457"/>
            <a:ext cx="889728" cy="930542"/>
          </a:xfrm>
          <a:prstGeom prst="rect">
            <a:avLst/>
          </a:prstGeom>
        </p:spPr>
      </p:pic>
      <p:pic>
        <p:nvPicPr>
          <p:cNvPr id="13" name="Picture 2" descr="Risultati immagini per lisa spa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50" y="5500738"/>
            <a:ext cx="947375" cy="66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isultati immagini per gefi sito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6" t="60885" r="2587" b="12192"/>
          <a:stretch/>
        </p:blipFill>
        <p:spPr bwMode="auto">
          <a:xfrm>
            <a:off x="5782360" y="5720689"/>
            <a:ext cx="1587152" cy="41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2728" y="5206686"/>
            <a:ext cx="2073105" cy="115708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2" y="368687"/>
            <a:ext cx="5766893" cy="109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Leoni </a:t>
            </a:r>
            <a:br>
              <a:rPr lang="it-IT" dirty="0" smtClean="0"/>
            </a:br>
            <a:r>
              <a:rPr lang="it-IT" dirty="0" smtClean="0"/>
              <a:t>d’Africa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199" y="5082150"/>
            <a:ext cx="4593609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La nuova frontiera della crescita economica globale?</a:t>
            </a: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 vert="horz" lIns="91440" tIns="45720" rIns="91440" bIns="45720" rtlCol="0" anchor="ctr"/>
          <a:lstStyle/>
          <a:p>
            <a:r>
              <a:rPr lang="en-US" dirty="0"/>
              <a:t>Fabio Petroni, Director of Programmes, E4Impact Foundation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ctrTitle" idx="4294967295"/>
          </p:nvPr>
        </p:nvSpPr>
        <p:spPr>
          <a:xfrm>
            <a:off x="838200" y="713872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2D3548"/>
                </a:solidFill>
                <a:latin typeface="+mj-lt"/>
              </a:rPr>
              <a:t>PIL: +4,4% (2015), + 4% (2018)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subTitle" idx="4294967295"/>
          </p:nvPr>
        </p:nvSpPr>
        <p:spPr>
          <a:xfrm>
            <a:off x="838200" y="1349473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/>
              <a:t>S</a:t>
            </a:r>
            <a:r>
              <a:rPr lang="it-IT" sz="1800" dirty="0" smtClean="0"/>
              <a:t>olo Cina e India crescono più velocemente</a:t>
            </a:r>
            <a:endParaRPr sz="1800" dirty="0"/>
          </a:p>
        </p:txBody>
      </p:sp>
      <p:sp>
        <p:nvSpPr>
          <p:cNvPr id="220" name="Shape 220"/>
          <p:cNvSpPr txBox="1">
            <a:spLocks noGrp="1"/>
          </p:cNvSpPr>
          <p:nvPr>
            <p:ph type="ctrTitle" idx="4294967295"/>
          </p:nvPr>
        </p:nvSpPr>
        <p:spPr>
          <a:xfrm>
            <a:off x="838200" y="5037952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2D3548"/>
                </a:solidFill>
                <a:latin typeface="+mj-lt"/>
              </a:rPr>
              <a:t>+100</a:t>
            </a:r>
            <a:r>
              <a:rPr lang="en" sz="4400" dirty="0" smtClean="0">
                <a:solidFill>
                  <a:srgbClr val="2D3548"/>
                </a:solidFill>
                <a:latin typeface="+mj-lt"/>
              </a:rPr>
              <a:t>% iscrizioni universitarie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subTitle" idx="4294967295"/>
          </p:nvPr>
        </p:nvSpPr>
        <p:spPr>
          <a:xfrm>
            <a:off x="838200" y="5687201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 smtClean="0"/>
              <a:t>-9,5% in Italia nel periodo negli ultimi 3 anni</a:t>
            </a:r>
            <a:endParaRPr sz="1800" dirty="0"/>
          </a:p>
        </p:txBody>
      </p:sp>
      <p:sp>
        <p:nvSpPr>
          <p:cNvPr id="222" name="Shape 222"/>
          <p:cNvSpPr txBox="1">
            <a:spLocks noGrp="1"/>
          </p:cNvSpPr>
          <p:nvPr>
            <p:ph type="ctrTitle" idx="4294967295"/>
          </p:nvPr>
        </p:nvSpPr>
        <p:spPr>
          <a:xfrm>
            <a:off x="838200" y="2179873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400" dirty="0" smtClean="0">
                <a:solidFill>
                  <a:srgbClr val="2D3548"/>
                </a:solidFill>
                <a:latin typeface="+mj-lt"/>
              </a:rPr>
              <a:t>Output industriale: x2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subTitle" idx="4294967295"/>
          </p:nvPr>
        </p:nvSpPr>
        <p:spPr>
          <a:xfrm>
            <a:off x="838200" y="2815474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 smtClean="0"/>
              <a:t>Entro il 2025 il mercato interno crescerà del 25%</a:t>
            </a:r>
            <a:endParaRPr sz="1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9974B69-CC34-4FA4-8120-F57358DF16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  <p:sp>
        <p:nvSpPr>
          <p:cNvPr id="12" name="Shape 222"/>
          <p:cNvSpPr txBox="1">
            <a:spLocks/>
          </p:cNvSpPr>
          <p:nvPr/>
        </p:nvSpPr>
        <p:spPr>
          <a:xfrm>
            <a:off x="854120" y="3615171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 spc="-15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sz="4400" dirty="0" smtClean="0">
                <a:solidFill>
                  <a:srgbClr val="2D3548"/>
                </a:solidFill>
                <a:latin typeface="+mj-lt"/>
              </a:rPr>
              <a:t>Mobile: +25%; IT: + 130%</a:t>
            </a:r>
            <a:endParaRPr lang="it-IT"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13" name="Shape 223"/>
          <p:cNvSpPr txBox="1">
            <a:spLocks/>
          </p:cNvSpPr>
          <p:nvPr/>
        </p:nvSpPr>
        <p:spPr>
          <a:xfrm>
            <a:off x="854120" y="4264420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it-IT" sz="1800" dirty="0" smtClean="0"/>
              <a:t>L’Africa ha la sua digital economy: Lipisha, TotoHealth, …</a:t>
            </a: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199" y="3482725"/>
            <a:ext cx="4825621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Disoccupazione e Imprenditorialità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199" y="5082150"/>
            <a:ext cx="4825622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 giovani, formati o meno, non hanno opportunità di lavoro</a:t>
            </a: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 vert="horz" lIns="91440" tIns="45720" rIns="91440" bIns="45720" rtlCol="0" anchor="ctr"/>
          <a:lstStyle/>
          <a:p>
            <a:r>
              <a:rPr lang="en-US" dirty="0"/>
              <a:t>Fabio Petroni, Director of Programmes, E4Impact Foundation</a:t>
            </a:r>
          </a:p>
        </p:txBody>
      </p:sp>
    </p:spTree>
    <p:extLst>
      <p:ext uri="{BB962C8B-B14F-4D97-AF65-F5344CB8AC3E}">
        <p14:creationId xmlns:p14="http://schemas.microsoft.com/office/powerpoint/2010/main" val="551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ctrTitle" idx="4294967295"/>
          </p:nvPr>
        </p:nvSpPr>
        <p:spPr>
          <a:xfrm>
            <a:off x="838200" y="713872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2D3548"/>
                </a:solidFill>
                <a:latin typeface="+mj-lt"/>
              </a:rPr>
              <a:t>Occupazione informale: 70%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subTitle" idx="4294967295"/>
          </p:nvPr>
        </p:nvSpPr>
        <p:spPr>
          <a:xfrm>
            <a:off x="838200" y="1349473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 smtClean="0"/>
              <a:t>Bassi salari, nessuna previdenza sociale, instabilità occupazionale</a:t>
            </a:r>
            <a:endParaRPr sz="1800" dirty="0"/>
          </a:p>
        </p:txBody>
      </p:sp>
      <p:sp>
        <p:nvSpPr>
          <p:cNvPr id="220" name="Shape 220"/>
          <p:cNvSpPr txBox="1">
            <a:spLocks noGrp="1"/>
          </p:cNvSpPr>
          <p:nvPr>
            <p:ph type="ctrTitle" idx="4294967295"/>
          </p:nvPr>
        </p:nvSpPr>
        <p:spPr>
          <a:xfrm>
            <a:off x="838200" y="5037952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2D3548"/>
                </a:solidFill>
                <a:latin typeface="+mj-lt"/>
              </a:rPr>
              <a:t>Emigrati nel 2017: 36 milioni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subTitle" idx="4294967295"/>
          </p:nvPr>
        </p:nvSpPr>
        <p:spPr>
          <a:xfrm>
            <a:off x="838200" y="5687201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 smtClean="0"/>
              <a:t>Dal 1990 il continente ha perso 20.000 </a:t>
            </a:r>
            <a:r>
              <a:rPr lang="it-IT" sz="1800" b="1" u="sng" dirty="0" smtClean="0"/>
              <a:t>professionisti</a:t>
            </a:r>
            <a:r>
              <a:rPr lang="it-IT" sz="1800" dirty="0" smtClean="0"/>
              <a:t> all’anno</a:t>
            </a:r>
            <a:endParaRPr sz="1800" dirty="0"/>
          </a:p>
        </p:txBody>
      </p:sp>
      <p:sp>
        <p:nvSpPr>
          <p:cNvPr id="222" name="Shape 222"/>
          <p:cNvSpPr txBox="1">
            <a:spLocks noGrp="1"/>
          </p:cNvSpPr>
          <p:nvPr>
            <p:ph type="ctrTitle" idx="4294967295"/>
          </p:nvPr>
        </p:nvSpPr>
        <p:spPr>
          <a:xfrm>
            <a:off x="838200" y="2179873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400" dirty="0" smtClean="0">
                <a:solidFill>
                  <a:srgbClr val="2D3548"/>
                </a:solidFill>
                <a:latin typeface="+mj-lt"/>
              </a:rPr>
              <a:t>Laureati disoccupati: 40%+</a:t>
            </a:r>
            <a:endParaRPr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subTitle" idx="4294967295"/>
          </p:nvPr>
        </p:nvSpPr>
        <p:spPr>
          <a:xfrm>
            <a:off x="838200" y="2815474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800" dirty="0" smtClean="0"/>
              <a:t>In Ghana, dove si tocca il picco. 23% in Nigeria, l’economia più avanzata</a:t>
            </a:r>
            <a:endParaRPr sz="1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9974B69-CC34-4FA4-8120-F57358DF16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  <p:sp>
        <p:nvSpPr>
          <p:cNvPr id="12" name="Shape 222"/>
          <p:cNvSpPr txBox="1">
            <a:spLocks/>
          </p:cNvSpPr>
          <p:nvPr/>
        </p:nvSpPr>
        <p:spPr>
          <a:xfrm>
            <a:off x="854120" y="3615171"/>
            <a:ext cx="7772400" cy="11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 spc="-15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 b="0" i="0" u="none" strike="noStrike" cap="none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sz="4400" dirty="0" smtClean="0">
                <a:solidFill>
                  <a:srgbClr val="2D3548"/>
                </a:solidFill>
                <a:latin typeface="+mj-lt"/>
              </a:rPr>
              <a:t>Job </a:t>
            </a:r>
            <a:r>
              <a:rPr lang="it-IT" sz="4400" dirty="0" err="1" smtClean="0">
                <a:solidFill>
                  <a:srgbClr val="2D3548"/>
                </a:solidFill>
                <a:latin typeface="+mj-lt"/>
              </a:rPr>
              <a:t>seekers</a:t>
            </a:r>
            <a:r>
              <a:rPr lang="it-IT" sz="4400" dirty="0" smtClean="0">
                <a:solidFill>
                  <a:srgbClr val="2D3548"/>
                </a:solidFill>
                <a:latin typeface="+mj-lt"/>
              </a:rPr>
              <a:t>: 15-20 milioni</a:t>
            </a:r>
            <a:endParaRPr lang="it-IT" sz="44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13" name="Shape 223"/>
          <p:cNvSpPr txBox="1">
            <a:spLocks/>
          </p:cNvSpPr>
          <p:nvPr/>
        </p:nvSpPr>
        <p:spPr>
          <a:xfrm>
            <a:off x="854120" y="4264420"/>
            <a:ext cx="7772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it-IT" sz="1800" dirty="0" smtClean="0"/>
              <a:t>Giovani, ben formati, che entrano nel mercato del lavoro </a:t>
            </a:r>
            <a:r>
              <a:rPr lang="it-IT" sz="1800" b="1" u="sng" dirty="0" smtClean="0"/>
              <a:t>ogni anno</a:t>
            </a:r>
            <a:endParaRPr lang="it-IT" sz="1800" b="1" u="sng" dirty="0"/>
          </a:p>
        </p:txBody>
      </p:sp>
    </p:spTree>
    <p:extLst>
      <p:ext uri="{BB962C8B-B14F-4D97-AF65-F5344CB8AC3E}">
        <p14:creationId xmlns:p14="http://schemas.microsoft.com/office/powerpoint/2010/main" val="142441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dirty="0" smtClean="0">
                <a:solidFill>
                  <a:srgbClr val="2D3548"/>
                </a:solidFill>
                <a:latin typeface="+mj-lt"/>
              </a:rPr>
              <a:t>Promuovere l’</a:t>
            </a:r>
            <a:r>
              <a:rPr lang="it-IT" sz="7200" dirty="0" smtClean="0">
                <a:solidFill>
                  <a:srgbClr val="2D3548"/>
                </a:solidFill>
                <a:latin typeface="+mj-lt"/>
              </a:rPr>
              <a:t>Imprenditorialità</a:t>
            </a:r>
            <a:r>
              <a:rPr lang="it-IT" sz="7200" dirty="0" smtClean="0">
                <a:solidFill>
                  <a:srgbClr val="2D3548"/>
                </a:solidFill>
                <a:latin typeface="+mj-lt"/>
              </a:rPr>
              <a:t> </a:t>
            </a:r>
            <a:br>
              <a:rPr lang="it-IT" sz="7200" dirty="0" smtClean="0">
                <a:solidFill>
                  <a:srgbClr val="2D3548"/>
                </a:solidFill>
                <a:latin typeface="+mj-lt"/>
              </a:rPr>
            </a:br>
            <a:r>
              <a:rPr lang="it-IT" sz="7200" dirty="0" smtClean="0">
                <a:solidFill>
                  <a:srgbClr val="2D3548"/>
                </a:solidFill>
                <a:latin typeface="+mj-lt"/>
              </a:rPr>
              <a:t>di Impatto in Africa</a:t>
            </a:r>
            <a:endParaRPr sz="7200" dirty="0">
              <a:solidFill>
                <a:srgbClr val="2D3548"/>
              </a:solidFill>
              <a:latin typeface="+mj-lt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  <p:sp>
        <p:nvSpPr>
          <p:cNvPr id="11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723033"/>
            <a:ext cx="7690500" cy="42410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lvl="0" indent="0">
              <a:buClr>
                <a:srgbClr val="2D3548"/>
              </a:buClr>
              <a:buNone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Un’impresa di 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impatto trasforma 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un problema ambientale e/o sociale in un’opportunità 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economica, con l’obiettivo 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di 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contribuire allo 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sviluppo sostenibile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.</a:t>
            </a:r>
          </a:p>
          <a:p>
            <a:pPr marL="38100" lvl="0" indent="0">
              <a:spcBef>
                <a:spcPts val="0"/>
              </a:spcBef>
              <a:buClr>
                <a:srgbClr val="2D3548"/>
              </a:buClr>
              <a:buNone/>
            </a:pP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marL="38100" lvl="0" indent="0">
              <a:spcAft>
                <a:spcPts val="600"/>
              </a:spcAft>
              <a:buClr>
                <a:srgbClr val="2D3548"/>
              </a:buClr>
              <a:buNone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Una soluzione giusta per l’Africa:</a:t>
            </a:r>
            <a:endParaRPr lang="it-IT" sz="2400" spc="-150" dirty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Il continente ha un tasso di imprenditorialità del 22%;</a:t>
            </a:r>
          </a:p>
          <a:p>
            <a:pPr lvl="0" rtl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Le PMI sviluppano soluzioni locali per problemi locali;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C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reano occupazione locale;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Clr>
                <a:srgbClr val="2D3548"/>
              </a:buClr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Garantiscono un impatto di lungo termine e scalabile.</a:t>
            </a: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  <p:sp>
        <p:nvSpPr>
          <p:cNvPr id="7" name="Shape 128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La Corsa alle </a:t>
            </a:r>
            <a:r>
              <a:rPr lang="it-IT" dirty="0"/>
              <a:t>I</a:t>
            </a:r>
            <a:r>
              <a:rPr lang="it-IT" dirty="0" smtClean="0"/>
              <a:t>mprese d’Impatto</a:t>
            </a:r>
            <a:br>
              <a:rPr lang="it-IT" dirty="0" smtClean="0"/>
            </a:br>
            <a:r>
              <a:rPr lang="it-IT" dirty="0" smtClean="0"/>
              <a:t>in Africa</a:t>
            </a:r>
            <a:endParaRPr dirty="0"/>
          </a:p>
        </p:txBody>
      </p:sp>
      <p:sp>
        <p:nvSpPr>
          <p:cNvPr id="8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77421" y="228865"/>
            <a:ext cx="4626021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z="2800" dirty="0" smtClean="0"/>
              <a:t>ZAACOAL</a:t>
            </a:r>
            <a:br>
              <a:rPr lang="it-IT" sz="2800" dirty="0" smtClean="0"/>
            </a:br>
            <a:r>
              <a:rPr lang="en-US" sz="2800" dirty="0" smtClean="0"/>
              <a:t>Amin Suelly Abubakar</a:t>
            </a:r>
            <a:endParaRPr sz="2800"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177421" y="1157341"/>
            <a:ext cx="4626021" cy="51990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rgbClr val="212131"/>
              </a:buClr>
              <a:buNone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Il problema</a:t>
            </a:r>
          </a:p>
          <a:p>
            <a:pPr marL="342900" lvl="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80% delle famiglie in Africa cucinano con il carbone</a:t>
            </a:r>
          </a:p>
          <a:p>
            <a:pPr marL="342900" lvl="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Il Ghana </a:t>
            </a: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ne consuma </a:t>
            </a:r>
            <a:r>
              <a:rPr lang="it-IT" sz="2000" spc="-100" dirty="0">
                <a:solidFill>
                  <a:srgbClr val="212131"/>
                </a:solidFill>
                <a:latin typeface="+mn-lt"/>
              </a:rPr>
              <a:t>23 </a:t>
            </a:r>
            <a:r>
              <a:rPr lang="it-IT" sz="2000" spc="-100" dirty="0" err="1" smtClean="0">
                <a:solidFill>
                  <a:srgbClr val="212131"/>
                </a:solidFill>
                <a:latin typeface="+mn-lt"/>
              </a:rPr>
              <a:t>mton</a:t>
            </a: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/a</a:t>
            </a:r>
            <a:endParaRPr lang="it-IT" sz="2000" spc="-100" dirty="0">
              <a:solidFill>
                <a:srgbClr val="212131"/>
              </a:solidFill>
              <a:latin typeface="+mn-lt"/>
            </a:endParaRPr>
          </a:p>
          <a:p>
            <a:pPr marL="342900" lvl="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In Africa 2 m muoiono ogni anno per cause legate all’inalazione del fumo </a:t>
            </a:r>
          </a:p>
          <a:p>
            <a:pPr marL="342900" lvl="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Il Ghana ha perso </a:t>
            </a: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1/3 </a:t>
            </a:r>
            <a:r>
              <a:rPr lang="it-IT" sz="2000" spc="-100" dirty="0">
                <a:solidFill>
                  <a:srgbClr val="212131"/>
                </a:solidFill>
                <a:latin typeface="+mn-lt"/>
              </a:rPr>
              <a:t>delle sue foreste (91% per la produzione di carbone)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212131"/>
              </a:buClr>
              <a:buNone/>
            </a:pPr>
            <a:endParaRPr lang="it-IT" sz="2000" spc="-100" dirty="0">
              <a:solidFill>
                <a:srgbClr val="212131"/>
              </a:solidFill>
              <a:latin typeface="+mn-lt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212131"/>
              </a:buClr>
              <a:buNone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La Soluzione - Carbone organico:</a:t>
            </a:r>
          </a:p>
          <a:p>
            <a:pPr marL="34290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100% riciclato;</a:t>
            </a:r>
          </a:p>
          <a:p>
            <a:pPr marL="34290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durata x3;</a:t>
            </a:r>
          </a:p>
          <a:p>
            <a:pPr marL="34290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>
                <a:solidFill>
                  <a:srgbClr val="212131"/>
                </a:solidFill>
                <a:latin typeface="+mn-lt"/>
              </a:rPr>
              <a:t>~ 0 </a:t>
            </a: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fumo;</a:t>
            </a:r>
          </a:p>
          <a:p>
            <a:pPr marL="342900" indent="-342900">
              <a:buClr>
                <a:srgbClr val="212131"/>
              </a:buClr>
              <a:buSzPct val="100000"/>
              <a:buFont typeface="Wingdings" panose="05000000000000000000" pitchFamily="2" charset="2"/>
              <a:buChar char="§"/>
            </a:pPr>
            <a:r>
              <a:rPr lang="it-IT" sz="2000" spc="-100" dirty="0" smtClean="0">
                <a:solidFill>
                  <a:srgbClr val="212131"/>
                </a:solidFill>
                <a:latin typeface="+mn-lt"/>
              </a:rPr>
              <a:t>11 posti di lavoro creati in 2 anni.</a:t>
            </a:r>
            <a:endParaRPr lang="it-IT" sz="2000" spc="-100" dirty="0">
              <a:solidFill>
                <a:srgbClr val="212131"/>
              </a:solidFill>
              <a:latin typeface="+mn-lt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212131"/>
              </a:buClr>
              <a:buNone/>
            </a:pPr>
            <a:endParaRPr lang="it-IT" sz="2000" spc="-100" dirty="0" smtClean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  <p:sp>
        <p:nvSpPr>
          <p:cNvPr id="9" name="Segnaposto piè di pagina 1">
            <a:extLst>
              <a:ext uri="{FF2B5EF4-FFF2-40B4-BE49-F238E27FC236}">
                <a16:creationId xmlns:a16="http://schemas.microsoft.com/office/drawing/2014/main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en-US" dirty="0"/>
              <a:t>Fabio Petroni, Director of Programmes, E4Impact Foundation</a:t>
            </a:r>
            <a:endParaRPr lang="en-US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3"/>
          <a:stretch/>
        </p:blipFill>
        <p:spPr>
          <a:xfrm>
            <a:off x="4901652" y="14244"/>
            <a:ext cx="4225833" cy="634210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42" y="27719"/>
            <a:ext cx="1477405" cy="1524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1001</Words>
  <Application>Microsoft Office PowerPoint</Application>
  <PresentationFormat>Presentazione su schermo (4:3)</PresentationFormat>
  <Paragraphs>158</Paragraphs>
  <Slides>18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Oswald</vt:lpstr>
      <vt:lpstr>Wingdings</vt:lpstr>
      <vt:lpstr>Arial</vt:lpstr>
      <vt:lpstr>Courier New</vt:lpstr>
      <vt:lpstr>Open Sans</vt:lpstr>
      <vt:lpstr>Oberon template</vt:lpstr>
      <vt:lpstr>Presentazione standard di PowerPoint</vt:lpstr>
      <vt:lpstr>Presentazione standard di PowerPoint</vt:lpstr>
      <vt:lpstr>Leoni  d’Africa</vt:lpstr>
      <vt:lpstr>PIL: +4,4% (2015), + 4% (2018)</vt:lpstr>
      <vt:lpstr>Disoccupazione e Imprenditorialità</vt:lpstr>
      <vt:lpstr>Occupazione informale: 70%</vt:lpstr>
      <vt:lpstr>Promuovere l’Imprenditorialità  di Impatto in Africa</vt:lpstr>
      <vt:lpstr>La Corsa alle Imprese d’Impatto in Africa</vt:lpstr>
      <vt:lpstr>ZAACOAL Amin Suelly Abubakar</vt:lpstr>
      <vt:lpstr>Fare Impresa in Africa</vt:lpstr>
      <vt:lpstr>50% delle start-up non cresce</vt:lpstr>
      <vt:lpstr>Perché le imprese d’impatto  falliscono in Africa</vt:lpstr>
      <vt:lpstr>Global MBA in Impact Entrepreneurship</vt:lpstr>
      <vt:lpstr>E4Impact in Africa</vt:lpstr>
      <vt:lpstr>Il Global MBA in Impact Entrepreneurship</vt:lpstr>
      <vt:lpstr>Business Networking Week, Milano</vt:lpstr>
      <vt:lpstr>L’Impatto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Petroni Fabio</dc:creator>
  <cp:lastModifiedBy>Petroni Fabio</cp:lastModifiedBy>
  <cp:revision>88</cp:revision>
  <dcterms:modified xsi:type="dcterms:W3CDTF">2018-08-21T15:33:54Z</dcterms:modified>
</cp:coreProperties>
</file>