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  <p:sldMasterId id="2147483659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embeddedFontLst>
    <p:embeddedFont>
      <p:font typeface="Open Sans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2664" y="-9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514810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050">
              <a:solidFill>
                <a:srgbClr val="1D2129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38597eee4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g338597eee4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38597eee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g338597eee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38597eee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338597eee4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38597eee4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g338597eee4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38597eee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338597eee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2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7429876" cy="81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lt1"/>
                </a:solidFill>
                <a:highlight>
                  <a:srgbClr val="FFDD48"/>
                </a:highlight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36063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◇"/>
              <a:defRPr sz="26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○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■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●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○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■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●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○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■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4650826" y="1600200"/>
            <a:ext cx="36063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◇"/>
              <a:defRPr sz="26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○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■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●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○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■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●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○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"/>
              <a:buChar char="■"/>
              <a:defRPr sz="26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1009" y="257141"/>
            <a:ext cx="672655" cy="657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Font typeface="Oswald"/>
              <a:buNone/>
              <a:defRPr sz="6000" b="0" i="0" u="none" strike="noStrike" cap="none">
                <a:solidFill>
                  <a:srgbClr val="FFDD4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Font typeface="Oswald"/>
              <a:buNone/>
              <a:defRPr sz="6000" b="0" i="0" u="none" strike="noStrike" cap="none">
                <a:solidFill>
                  <a:srgbClr val="39A6DE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Font typeface="Oswald"/>
              <a:buNone/>
              <a:defRPr sz="6000" b="0" i="0" u="none" strike="noStrike" cap="none">
                <a:solidFill>
                  <a:srgbClr val="39A6DE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Font typeface="Oswald"/>
              <a:buNone/>
              <a:defRPr sz="6000" b="0" i="0" u="none" strike="noStrike" cap="none">
                <a:solidFill>
                  <a:srgbClr val="39A6DE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Font typeface="Oswald"/>
              <a:buNone/>
              <a:defRPr sz="6000" b="0" i="0" u="none" strike="noStrike" cap="none">
                <a:solidFill>
                  <a:srgbClr val="39A6DE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Font typeface="Oswald"/>
              <a:buNone/>
              <a:defRPr sz="6000" b="0" i="0" u="none" strike="noStrike" cap="none">
                <a:solidFill>
                  <a:srgbClr val="39A6DE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Font typeface="Oswald"/>
              <a:buNone/>
              <a:defRPr sz="6000" b="0" i="0" u="none" strike="noStrike" cap="none">
                <a:solidFill>
                  <a:srgbClr val="39A6DE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Font typeface="Oswald"/>
              <a:buNone/>
              <a:defRPr sz="6000" b="0" i="0" u="none" strike="noStrike" cap="none">
                <a:solidFill>
                  <a:srgbClr val="39A6DE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Font typeface="Oswald"/>
              <a:buNone/>
              <a:defRPr sz="6000" b="0" i="0" u="none" strike="noStrike" cap="none">
                <a:solidFill>
                  <a:srgbClr val="39A6DE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FFDD4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4800"/>
              <a:buFont typeface="Oswald"/>
              <a:buNone/>
              <a:defRPr sz="48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>
            <a:spLocks noGrp="1"/>
          </p:cNvSpPr>
          <p:nvPr>
            <p:ph type="pic" idx="2"/>
          </p:nvPr>
        </p:nvSpPr>
        <p:spPr>
          <a:xfrm>
            <a:off x="47625" y="6356350"/>
            <a:ext cx="2205038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10450" y="2730000"/>
            <a:ext cx="6093300" cy="10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◇"/>
              <a:defRPr sz="3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○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marR="0" lvl="2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■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marR="0" lvl="3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●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marR="0" lvl="4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○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marR="0" lvl="5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■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marR="0" lvl="6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●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marR="0" lvl="7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○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marR="0" lvl="8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Char char="■"/>
              <a:defRPr sz="3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/>
          <p:nvPr/>
        </p:nvSpPr>
        <p:spPr>
          <a:xfrm>
            <a:off x="5374772" y="843525"/>
            <a:ext cx="2963200" cy="27406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666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lt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/>
          <p:nvPr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lt1"/>
                </a:solidFill>
                <a:highlight>
                  <a:srgbClr val="FFDD48"/>
                </a:highlight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sz="2400" b="0" i="0" u="none" strike="noStrike" cap="none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43" name="Google Shape;43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1009" y="257141"/>
            <a:ext cx="672655" cy="657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3 columns">
  <p:cSld name="Title + 3 columns">
    <p:bg>
      <p:bgPr>
        <a:solidFill>
          <a:schemeClr val="l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/>
          <p:nvPr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81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lt1"/>
                </a:solidFill>
                <a:highlight>
                  <a:srgbClr val="FFDD48"/>
                </a:highlight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24933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◇"/>
              <a:defRPr sz="20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2"/>
          </p:nvPr>
        </p:nvSpPr>
        <p:spPr>
          <a:xfrm>
            <a:off x="3448447" y="1600200"/>
            <a:ext cx="24933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◇"/>
              <a:defRPr sz="20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3"/>
          </p:nvPr>
        </p:nvSpPr>
        <p:spPr>
          <a:xfrm>
            <a:off x="6069645" y="1600200"/>
            <a:ext cx="24933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◇"/>
              <a:defRPr sz="20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2" name="Google Shape;5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1009" y="257141"/>
            <a:ext cx="672655" cy="657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/>
          <p:nvPr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chemeClr val="lt1"/>
                </a:solidFill>
                <a:highlight>
                  <a:srgbClr val="FFDD48"/>
                </a:highlight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8" name="Google Shape;58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1009" y="257141"/>
            <a:ext cx="672655" cy="657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457200" y="5663650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9A6DE"/>
              </a:buClr>
              <a:buSzPts val="1800"/>
              <a:buFont typeface="Oswald"/>
              <a:buNone/>
              <a:defRPr sz="1800" b="0" i="0" u="none" strike="noStrike" cap="none">
                <a:solidFill>
                  <a:srgbClr val="21213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64" name="Google Shape;64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1009" y="257141"/>
            <a:ext cx="672655" cy="657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"/>
          <p:cNvSpPr/>
          <p:nvPr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100"/>
            <a:ext cx="9143999" cy="6356249"/>
          </a:xfrm>
          <a:prstGeom prst="rect">
            <a:avLst/>
          </a:prstGeom>
          <a:gradFill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784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1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pic>
        <p:nvPicPr>
          <p:cNvPr id="12" name="Google Shape;12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673195" y="-282513"/>
            <a:ext cx="1809391" cy="180939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/>
          <p:nvPr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1"/>
          <p:cNvSpPr/>
          <p:nvPr/>
        </p:nvSpPr>
        <p:spPr>
          <a:xfrm>
            <a:off x="0" y="100"/>
            <a:ext cx="9143999" cy="6356249"/>
          </a:xfrm>
          <a:prstGeom prst="rect">
            <a:avLst/>
          </a:prstGeom>
          <a:gradFill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784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1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pic>
        <p:nvPicPr>
          <p:cNvPr id="74" name="Google Shape;7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73195" y="-282513"/>
            <a:ext cx="1809391" cy="1809391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1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chiara.brughera@talentgarden.or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://www.shetechitaly.org" TargetMode="External"/><Relationship Id="rId4" Type="http://schemas.openxmlformats.org/officeDocument/2006/relationships/hyperlink" Target="http://www.talentgarden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3"/>
          <p:cNvPicPr preferRelativeResize="0"/>
          <p:nvPr/>
        </p:nvPicPr>
        <p:blipFill rotWithShape="1">
          <a:blip r:embed="rId3">
            <a:alphaModFix/>
          </a:blip>
          <a:srcRect l="19271" r="19277"/>
          <a:stretch/>
        </p:blipFill>
        <p:spPr>
          <a:xfrm>
            <a:off x="4929580" y="0"/>
            <a:ext cx="421441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4141" y="-97365"/>
            <a:ext cx="2819884" cy="281988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266873" y="1885394"/>
            <a:ext cx="4214420" cy="206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Font typeface="Oswald"/>
              <a:buNone/>
            </a:pPr>
            <a:r>
              <a:rPr lang="it-IT" sz="3600">
                <a:solidFill>
                  <a:srgbClr val="212131"/>
                </a:solidFill>
              </a:rPr>
              <a:t>Come costruire una community?</a:t>
            </a:r>
            <a:endParaRPr sz="3600" b="0" i="0" u="none" strike="noStrike" cap="none">
              <a:solidFill>
                <a:srgbClr val="21213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250026" y="5092117"/>
            <a:ext cx="4122000" cy="14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endParaRPr sz="1800">
              <a:solidFill>
                <a:srgbClr val="21213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endParaRPr sz="1800">
              <a:solidFill>
                <a:srgbClr val="21213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r>
              <a:rPr lang="it-IT" sz="1800" b="1">
                <a:solidFill>
                  <a:srgbClr val="212131"/>
                </a:solidFill>
              </a:rPr>
              <a:t>Chiara Brughera</a:t>
            </a:r>
            <a:endParaRPr b="1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endParaRPr sz="1200" b="0" i="1" u="none" strike="noStrike" cap="none">
              <a:solidFill>
                <a:srgbClr val="2121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r>
              <a:rPr lang="it-IT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026" name="Picture 2" descr="C:\Users\meeting\Desktop\MERCOLEDì\22\22 MERCOLEDì  - ESPERIENZA DI LAVORO NELLE IMPRESE\1440 Chiara Brughera\chiar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580" y="1460500"/>
            <a:ext cx="4140200" cy="414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2"/>
          <p:cNvSpPr txBox="1">
            <a:spLocks noGrp="1"/>
          </p:cNvSpPr>
          <p:nvPr>
            <p:ph type="ctrTitle" idx="4294967295"/>
          </p:nvPr>
        </p:nvSpPr>
        <p:spPr>
          <a:xfrm>
            <a:off x="1007700" y="2990300"/>
            <a:ext cx="77487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</a:pPr>
            <a:r>
              <a:rPr lang="it-IT" sz="8000">
                <a:solidFill>
                  <a:srgbClr val="FFDD48"/>
                </a:solidFill>
                <a:latin typeface="Arial"/>
                <a:ea typeface="Arial"/>
                <a:cs typeface="Arial"/>
                <a:sym typeface="Arial"/>
              </a:rPr>
              <a:t>START WITH </a:t>
            </a:r>
            <a:r>
              <a:rPr lang="it-IT" sz="8000" b="1">
                <a:solidFill>
                  <a:srgbClr val="FFDD48"/>
                </a:solidFill>
                <a:latin typeface="Arial"/>
                <a:ea typeface="Arial"/>
                <a:cs typeface="Arial"/>
                <a:sym typeface="Arial"/>
              </a:rPr>
              <a:t>WHO</a:t>
            </a:r>
            <a:endParaRPr sz="8000" b="1" i="0" u="none" strike="noStrike" cap="none">
              <a:solidFill>
                <a:srgbClr val="FFDD4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5" name="Google Shape;185;p22"/>
          <p:cNvGrpSpPr/>
          <p:nvPr/>
        </p:nvGrpSpPr>
        <p:grpSpPr>
          <a:xfrm>
            <a:off x="1007706" y="321615"/>
            <a:ext cx="2066436" cy="2201734"/>
            <a:chOff x="5970800" y="1619250"/>
            <a:chExt cx="428650" cy="456725"/>
          </a:xfrm>
        </p:grpSpPr>
        <p:sp>
          <p:nvSpPr>
            <p:cNvPr id="186" name="Google Shape;186;p22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2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2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2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2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1" name="Google Shape;191;p22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-IT"/>
              <a:t>Chiara Brughera - Come costruire una community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666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198" name="Google Shape;198;p23"/>
          <p:cNvSpPr txBox="1">
            <a:spLocks noGrp="1"/>
          </p:cNvSpPr>
          <p:nvPr>
            <p:ph type="subTitle" idx="4294967295"/>
          </p:nvPr>
        </p:nvSpPr>
        <p:spPr>
          <a:xfrm>
            <a:off x="693906" y="3075025"/>
            <a:ext cx="65937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r>
              <a:rPr lang="it-IT" sz="4800" b="0" i="0" u="none" strike="noStrike" cap="none">
                <a:solidFill>
                  <a:srgbClr val="FFDD4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Domande?</a:t>
            </a:r>
            <a:endParaRPr sz="4800" b="0" i="0" u="none" strike="noStrike" cap="none">
              <a:solidFill>
                <a:srgbClr val="FFDD4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3"/>
          <p:cNvSpPr txBox="1">
            <a:spLocks noGrp="1"/>
          </p:cNvSpPr>
          <p:nvPr>
            <p:ph type="body" idx="4294967295"/>
          </p:nvPr>
        </p:nvSpPr>
        <p:spPr>
          <a:xfrm>
            <a:off x="693900" y="4644150"/>
            <a:ext cx="7611600" cy="14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r>
              <a:rPr lang="it-IT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Puoi trovarmi qui: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r>
              <a:rPr lang="it-IT" sz="2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chiara.brughera@talentgarden.org</a:t>
            </a:r>
            <a:r>
              <a:rPr lang="it-IT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r>
              <a:rPr lang="it-IT" sz="2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www.talentgarden.org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</a:pPr>
            <a:r>
              <a:rPr lang="it-IT" sz="2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www.shetechitaly.org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endParaRPr sz="2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0" name="Google Shape;200;p23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-IT"/>
              <a:t>Chiara Brughera - Come costruire una community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3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-IT"/>
              <a:t>Chiara Brughera - Come costruire una community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02975"/>
            <a:ext cx="9144000" cy="5074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-IT"/>
              <a:t>Chiara Brughera - Come costruire una community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Google Shape;9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81000" y="0"/>
            <a:ext cx="9536829" cy="635635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>
            <a:spLocks noGrp="1"/>
          </p:cNvSpPr>
          <p:nvPr>
            <p:ph type="ctrTitle" idx="4294967295"/>
          </p:nvPr>
        </p:nvSpPr>
        <p:spPr>
          <a:xfrm>
            <a:off x="838200" y="864000"/>
            <a:ext cx="7772400" cy="11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</a:pPr>
            <a:r>
              <a:rPr lang="it-IT" sz="7200">
                <a:solidFill>
                  <a:srgbClr val="FFDD48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7200" b="0" i="0" u="none" strike="noStrike" cap="none">
              <a:solidFill>
                <a:srgbClr val="FFDD4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6"/>
          <p:cNvSpPr txBox="1">
            <a:spLocks noGrp="1"/>
          </p:cNvSpPr>
          <p:nvPr>
            <p:ph type="subTitle" idx="4294967295"/>
          </p:nvPr>
        </p:nvSpPr>
        <p:spPr>
          <a:xfrm>
            <a:off x="838200" y="1881745"/>
            <a:ext cx="77724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r>
              <a:rPr lang="it-IT" sz="2400"/>
              <a:t>paes</a:t>
            </a:r>
            <a:r>
              <a:rPr lang="it-IT"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240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7" name="Google Shape;107;p16"/>
          <p:cNvSpPr txBox="1">
            <a:spLocks noGrp="1"/>
          </p:cNvSpPr>
          <p:nvPr>
            <p:ph type="ctrTitle" idx="4294967295"/>
          </p:nvPr>
        </p:nvSpPr>
        <p:spPr>
          <a:xfrm>
            <a:off x="838200" y="4369200"/>
            <a:ext cx="7772400" cy="11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</a:pPr>
            <a:r>
              <a:rPr lang="it-IT" sz="7200">
                <a:solidFill>
                  <a:srgbClr val="FFDD48"/>
                </a:solidFill>
                <a:latin typeface="Arial"/>
                <a:ea typeface="Arial"/>
                <a:cs typeface="Arial"/>
                <a:sym typeface="Arial"/>
              </a:rPr>
              <a:t>3500+</a:t>
            </a:r>
            <a:endParaRPr sz="7200" b="0" i="0" u="none" strike="noStrike" cap="none">
              <a:solidFill>
                <a:srgbClr val="FFDD4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6"/>
          <p:cNvSpPr txBox="1">
            <a:spLocks noGrp="1"/>
          </p:cNvSpPr>
          <p:nvPr>
            <p:ph type="subTitle" idx="4294967295"/>
          </p:nvPr>
        </p:nvSpPr>
        <p:spPr>
          <a:xfrm>
            <a:off x="838200" y="5386945"/>
            <a:ext cx="77724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r>
              <a:rPr lang="it-IT" sz="2400"/>
              <a:t>community members</a:t>
            </a:r>
            <a:endParaRPr sz="240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9" name="Google Shape;109;p16"/>
          <p:cNvSpPr txBox="1">
            <a:spLocks noGrp="1"/>
          </p:cNvSpPr>
          <p:nvPr>
            <p:ph type="ctrTitle" idx="4294967295"/>
          </p:nvPr>
        </p:nvSpPr>
        <p:spPr>
          <a:xfrm>
            <a:off x="838200" y="2616600"/>
            <a:ext cx="7772400" cy="11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</a:pPr>
            <a:r>
              <a:rPr lang="it-IT" sz="7200">
                <a:solidFill>
                  <a:srgbClr val="FFDD48"/>
                </a:solidFill>
                <a:latin typeface="Arial"/>
                <a:ea typeface="Arial"/>
                <a:cs typeface="Arial"/>
                <a:sym typeface="Arial"/>
              </a:rPr>
              <a:t>23</a:t>
            </a:r>
            <a:endParaRPr sz="7200" b="0" i="0" u="none" strike="noStrike" cap="none">
              <a:solidFill>
                <a:srgbClr val="FFDD4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6"/>
          <p:cNvSpPr txBox="1">
            <a:spLocks noGrp="1"/>
          </p:cNvSpPr>
          <p:nvPr>
            <p:ph type="subTitle" idx="4294967295"/>
          </p:nvPr>
        </p:nvSpPr>
        <p:spPr>
          <a:xfrm>
            <a:off x="838200" y="3634345"/>
            <a:ext cx="77724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r>
              <a:rPr lang="it-IT" sz="2400"/>
              <a:t>campus</a:t>
            </a:r>
            <a:endParaRPr sz="240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" name="Google Shape;111;p16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-IT"/>
              <a:t>Chiara Brughera - Come costruire una community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Chiara Brughera - Come costruire una community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17"/>
          <p:cNvPicPr preferRelativeResize="0"/>
          <p:nvPr/>
        </p:nvPicPr>
        <p:blipFill rotWithShape="1">
          <a:blip r:embed="rId3">
            <a:alphaModFix/>
          </a:blip>
          <a:srcRect b="7313"/>
          <a:stretch/>
        </p:blipFill>
        <p:spPr>
          <a:xfrm>
            <a:off x="0" y="0"/>
            <a:ext cx="9144000" cy="635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>
            <a:spLocks noGrp="1"/>
          </p:cNvSpPr>
          <p:nvPr>
            <p:ph type="ctrTitle" idx="4294967295"/>
          </p:nvPr>
        </p:nvSpPr>
        <p:spPr>
          <a:xfrm>
            <a:off x="838200" y="864000"/>
            <a:ext cx="7772400" cy="11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</a:pPr>
            <a:r>
              <a:rPr lang="it-IT" sz="7200">
                <a:solidFill>
                  <a:srgbClr val="FFDD48"/>
                </a:solidFill>
                <a:latin typeface="Arial"/>
                <a:ea typeface="Arial"/>
                <a:cs typeface="Arial"/>
                <a:sym typeface="Arial"/>
              </a:rPr>
              <a:t>70+</a:t>
            </a:r>
            <a:endParaRPr sz="7200" b="0" i="0" u="none" strike="noStrike" cap="none">
              <a:solidFill>
                <a:srgbClr val="FFDD4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8"/>
          <p:cNvSpPr txBox="1">
            <a:spLocks noGrp="1"/>
          </p:cNvSpPr>
          <p:nvPr>
            <p:ph type="subTitle" idx="4294967295"/>
          </p:nvPr>
        </p:nvSpPr>
        <p:spPr>
          <a:xfrm>
            <a:off x="838200" y="1881745"/>
            <a:ext cx="77724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r>
              <a:rPr lang="it-IT" sz="2400"/>
              <a:t>associate</a:t>
            </a:r>
            <a:endParaRPr sz="240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" name="Google Shape;126;p18"/>
          <p:cNvSpPr txBox="1">
            <a:spLocks noGrp="1"/>
          </p:cNvSpPr>
          <p:nvPr>
            <p:ph type="ctrTitle" idx="4294967295"/>
          </p:nvPr>
        </p:nvSpPr>
        <p:spPr>
          <a:xfrm>
            <a:off x="838200" y="4369200"/>
            <a:ext cx="7772400" cy="11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</a:pPr>
            <a:r>
              <a:rPr lang="it-IT" sz="7200" b="0" i="0" u="none" strike="noStrike" cap="none">
                <a:solidFill>
                  <a:srgbClr val="FFDD4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100</a:t>
            </a:r>
            <a:r>
              <a:rPr lang="it-IT" sz="7200">
                <a:solidFill>
                  <a:srgbClr val="FFDD48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7200" b="0" i="0" u="none" strike="noStrike" cap="none">
              <a:solidFill>
                <a:srgbClr val="FFDD4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8"/>
          <p:cNvSpPr txBox="1">
            <a:spLocks noGrp="1"/>
          </p:cNvSpPr>
          <p:nvPr>
            <p:ph type="subTitle" idx="4294967295"/>
          </p:nvPr>
        </p:nvSpPr>
        <p:spPr>
          <a:xfrm>
            <a:off x="838200" y="5386945"/>
            <a:ext cx="77724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r>
              <a:rPr lang="it-IT" sz="2400"/>
              <a:t>eventi dal 2012 ad oggi</a:t>
            </a:r>
            <a:endParaRPr sz="240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8" name="Google Shape;128;p18"/>
          <p:cNvSpPr txBox="1">
            <a:spLocks noGrp="1"/>
          </p:cNvSpPr>
          <p:nvPr>
            <p:ph type="ctrTitle" idx="4294967295"/>
          </p:nvPr>
        </p:nvSpPr>
        <p:spPr>
          <a:xfrm>
            <a:off x="838200" y="2616600"/>
            <a:ext cx="7772400" cy="11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</a:pPr>
            <a:r>
              <a:rPr lang="it-IT" sz="7200">
                <a:solidFill>
                  <a:srgbClr val="FFDD48"/>
                </a:solidFill>
                <a:latin typeface="Arial"/>
                <a:ea typeface="Arial"/>
                <a:cs typeface="Arial"/>
                <a:sym typeface="Arial"/>
              </a:rPr>
              <a:t>3000+</a:t>
            </a:r>
            <a:endParaRPr sz="7200" b="0" i="0" u="none" strike="noStrike" cap="none">
              <a:solidFill>
                <a:srgbClr val="FFDD4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8"/>
          <p:cNvSpPr txBox="1">
            <a:spLocks noGrp="1"/>
          </p:cNvSpPr>
          <p:nvPr>
            <p:ph type="subTitle" idx="4294967295"/>
          </p:nvPr>
        </p:nvSpPr>
        <p:spPr>
          <a:xfrm>
            <a:off x="838200" y="3634345"/>
            <a:ext cx="77724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</a:pPr>
            <a:r>
              <a:rPr lang="it-IT" sz="2400"/>
              <a:t>community members</a:t>
            </a:r>
            <a:endParaRPr sz="240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" name="Google Shape;130;p18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-IT"/>
              <a:t>Chiara Brughera - Come costruire una community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8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>
            <a:spLocks noGrp="1"/>
          </p:cNvSpPr>
          <p:nvPr>
            <p:ph type="body" idx="1"/>
          </p:nvPr>
        </p:nvSpPr>
        <p:spPr>
          <a:xfrm>
            <a:off x="810450" y="2729999"/>
            <a:ext cx="6093300" cy="308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None/>
            </a:pPr>
            <a:r>
              <a:rPr lang="it-IT"/>
              <a:t>“A community is a group of people who agree to grow together”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swald"/>
              <a:buNone/>
            </a:pPr>
            <a:r>
              <a:rPr lang="it-IT" i="1"/>
              <a:t>Simon Sinek</a:t>
            </a:r>
            <a:endParaRPr i="1"/>
          </a:p>
        </p:txBody>
      </p:sp>
      <p:sp>
        <p:nvSpPr>
          <p:cNvPr id="137" name="Google Shape;137;p19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-IT"/>
              <a:t>Chiara Brughera - Come costruire una community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66003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</a:pPr>
            <a:r>
              <a:rPr lang="it-IT"/>
              <a:t>4 ELEMENTI CHE DEFINISCONO UNA COMMUNITY</a:t>
            </a:r>
            <a:endParaRPr sz="2400" b="0" i="0" u="none" strike="noStrike" cap="none">
              <a:solidFill>
                <a:schemeClr val="lt1"/>
              </a:solidFill>
              <a:highlight>
                <a:srgbClr val="FFDD48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0"/>
          <p:cNvSpPr txBox="1">
            <a:spLocks noGrp="1"/>
          </p:cNvSpPr>
          <p:nvPr>
            <p:ph type="body" idx="4294967295"/>
          </p:nvPr>
        </p:nvSpPr>
        <p:spPr>
          <a:xfrm>
            <a:off x="726750" y="1600200"/>
            <a:ext cx="7690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D48"/>
              </a:buClr>
              <a:buSzPts val="3000"/>
              <a:buFont typeface="Courier New"/>
              <a:buChar char="o"/>
            </a:pPr>
            <a:r>
              <a:rPr lang="it-IT" sz="2400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rPr>
              <a:t>Senso di appartenenza </a:t>
            </a:r>
            <a:endParaRPr sz="2400">
              <a:solidFill>
                <a:srgbClr val="2121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D48"/>
              </a:buClr>
              <a:buSzPts val="3000"/>
              <a:buFont typeface="Courier New"/>
              <a:buChar char="o"/>
            </a:pPr>
            <a:r>
              <a:rPr lang="it-IT" sz="2400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rPr>
              <a:t>Possibilità di contribuire</a:t>
            </a:r>
            <a:endParaRPr sz="2400">
              <a:solidFill>
                <a:srgbClr val="2121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D48"/>
              </a:buClr>
              <a:buSzPts val="3000"/>
              <a:buFont typeface="Courier New"/>
              <a:buChar char="o"/>
            </a:pPr>
            <a:r>
              <a:rPr lang="it-IT" sz="2400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rPr>
              <a:t>Possibilità di condividere esperienze ed idee</a:t>
            </a:r>
            <a:endParaRPr sz="2400">
              <a:solidFill>
                <a:srgbClr val="2121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D48"/>
              </a:buClr>
              <a:buSzPts val="3000"/>
              <a:buFont typeface="Courier New"/>
              <a:buChar char="o"/>
            </a:pPr>
            <a:r>
              <a:rPr lang="it-IT" sz="2400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rPr>
              <a:t>Raggiungimento di un obiettivo</a:t>
            </a:r>
            <a:endParaRPr sz="300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5" name="Google Shape;145;p20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-IT"/>
              <a:t>Chiara Brughera - Come costruire una community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0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</a:pPr>
            <a:r>
              <a:rPr lang="it-IT"/>
              <a:t>COME COSTRUIRE UNA COMMUNITY</a:t>
            </a:r>
            <a:endParaRPr sz="2400" b="0" i="0" u="none" strike="noStrike" cap="none">
              <a:solidFill>
                <a:schemeClr val="lt1"/>
              </a:solidFill>
              <a:highlight>
                <a:srgbClr val="FFDD48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1"/>
          <p:cNvSpPr txBox="1">
            <a:spLocks noGrp="1"/>
          </p:cNvSpPr>
          <p:nvPr>
            <p:ph type="body" idx="1"/>
          </p:nvPr>
        </p:nvSpPr>
        <p:spPr>
          <a:xfrm>
            <a:off x="827250" y="2209800"/>
            <a:ext cx="2418600" cy="17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None/>
            </a:pPr>
            <a:r>
              <a:rPr lang="it-IT"/>
              <a:t>Definisci un obiettivo chiaro</a:t>
            </a:r>
            <a:endParaRPr sz="2000" b="0" i="0" u="none" strike="noStrike" cap="none">
              <a:solidFill>
                <a:srgbClr val="2121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None/>
            </a:pPr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body" idx="2"/>
          </p:nvPr>
        </p:nvSpPr>
        <p:spPr>
          <a:xfrm>
            <a:off x="3369996" y="2209800"/>
            <a:ext cx="2418600" cy="17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None/>
            </a:pPr>
            <a:r>
              <a:rPr lang="it-IT"/>
              <a:t>Stabilisci regole e best practice</a:t>
            </a:r>
            <a:endParaRPr sz="2000" b="1" i="0" u="none" strike="noStrike" cap="none">
              <a:solidFill>
                <a:srgbClr val="2121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None/>
            </a:pPr>
            <a:endParaRPr/>
          </a:p>
        </p:txBody>
      </p:sp>
      <p:sp>
        <p:nvSpPr>
          <p:cNvPr id="154" name="Google Shape;154;p21"/>
          <p:cNvSpPr txBox="1">
            <a:spLocks noGrp="1"/>
          </p:cNvSpPr>
          <p:nvPr>
            <p:ph type="body" idx="3"/>
          </p:nvPr>
        </p:nvSpPr>
        <p:spPr>
          <a:xfrm>
            <a:off x="5912742" y="2209800"/>
            <a:ext cx="2418600" cy="17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None/>
            </a:pPr>
            <a:r>
              <a:rPr lang="it-IT"/>
              <a:t>Coinvolgi i membri della community</a:t>
            </a:r>
            <a:endParaRPr sz="2000" b="1" i="0" u="none" strike="noStrike" cap="none">
              <a:solidFill>
                <a:srgbClr val="2121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None/>
            </a:pPr>
            <a:endParaRPr sz="1200" b="0" i="0" u="none" strike="noStrike" cap="none">
              <a:solidFill>
                <a:srgbClr val="2121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1"/>
          <p:cNvSpPr txBox="1">
            <a:spLocks noGrp="1"/>
          </p:cNvSpPr>
          <p:nvPr>
            <p:ph type="body" idx="1"/>
          </p:nvPr>
        </p:nvSpPr>
        <p:spPr>
          <a:xfrm>
            <a:off x="4942050" y="4495800"/>
            <a:ext cx="2418600" cy="17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None/>
            </a:pPr>
            <a:r>
              <a:rPr lang="it-IT"/>
              <a:t>Crea connessioni</a:t>
            </a:r>
            <a:endParaRPr sz="2000" b="1" i="0" u="none" strike="noStrike" cap="none">
              <a:solidFill>
                <a:srgbClr val="2121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None/>
            </a:pPr>
            <a:endParaRPr/>
          </a:p>
        </p:txBody>
      </p:sp>
      <p:sp>
        <p:nvSpPr>
          <p:cNvPr id="156" name="Google Shape;156;p21"/>
          <p:cNvSpPr txBox="1">
            <a:spLocks noGrp="1"/>
          </p:cNvSpPr>
          <p:nvPr>
            <p:ph type="body" idx="2"/>
          </p:nvPr>
        </p:nvSpPr>
        <p:spPr>
          <a:xfrm>
            <a:off x="2607996" y="4495800"/>
            <a:ext cx="2418600" cy="17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None/>
            </a:pPr>
            <a:r>
              <a:rPr lang="it-IT"/>
              <a:t>Segui altre community</a:t>
            </a:r>
            <a:endParaRPr sz="2000" b="1" i="0" u="none" strike="noStrike" cap="none">
              <a:solidFill>
                <a:srgbClr val="21213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Open Sans"/>
              <a:buNone/>
            </a:pPr>
            <a:endParaRPr/>
          </a:p>
        </p:txBody>
      </p:sp>
      <p:grpSp>
        <p:nvGrpSpPr>
          <p:cNvPr id="157" name="Google Shape;157;p21"/>
          <p:cNvGrpSpPr/>
          <p:nvPr/>
        </p:nvGrpSpPr>
        <p:grpSpPr>
          <a:xfrm>
            <a:off x="3474514" y="1913835"/>
            <a:ext cx="365499" cy="365499"/>
            <a:chOff x="1922075" y="1629000"/>
            <a:chExt cx="437200" cy="437200"/>
          </a:xfrm>
        </p:grpSpPr>
        <p:sp>
          <p:nvSpPr>
            <p:cNvPr id="158" name="Google Shape;158;p21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l" t="t" r="r" b="b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1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l" t="t" r="r" b="b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" name="Google Shape;160;p21"/>
          <p:cNvGrpSpPr/>
          <p:nvPr/>
        </p:nvGrpSpPr>
        <p:grpSpPr>
          <a:xfrm>
            <a:off x="2732381" y="4105991"/>
            <a:ext cx="299121" cy="423685"/>
            <a:chOff x="3984000" y="1594200"/>
            <a:chExt cx="357800" cy="506800"/>
          </a:xfrm>
        </p:grpSpPr>
        <p:sp>
          <p:nvSpPr>
            <p:cNvPr id="161" name="Google Shape;161;p21"/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l" t="t" r="r" b="b"/>
              <a:pathLst>
                <a:path w="1783" h="20125" extrusionOk="0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1"/>
            <p:cNvSpPr/>
            <p:nvPr/>
          </p:nvSpPr>
          <p:spPr>
            <a:xfrm>
              <a:off x="4041375" y="1594200"/>
              <a:ext cx="300425" cy="229600"/>
            </a:xfrm>
            <a:custGeom>
              <a:avLst/>
              <a:gdLst/>
              <a:ahLst/>
              <a:cxnLst/>
              <a:rect l="l" t="t" r="r" b="b"/>
              <a:pathLst>
                <a:path w="12017" h="9184" extrusionOk="0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" name="Google Shape;163;p21"/>
          <p:cNvGrpSpPr/>
          <p:nvPr/>
        </p:nvGrpSpPr>
        <p:grpSpPr>
          <a:xfrm>
            <a:off x="5101931" y="4104979"/>
            <a:ext cx="170502" cy="425733"/>
            <a:chOff x="3386850" y="2264625"/>
            <a:chExt cx="203950" cy="509250"/>
          </a:xfrm>
        </p:grpSpPr>
        <p:sp>
          <p:nvSpPr>
            <p:cNvPr id="164" name="Google Shape;164;p21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1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" name="Google Shape;166;p21"/>
          <p:cNvSpPr txBox="1">
            <a:spLocks noGrp="1"/>
          </p:cNvSpPr>
          <p:nvPr>
            <p:ph type="ftr" idx="11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-IT"/>
              <a:t>Chiara Brughera - Come costruire una community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1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" name="Google Shape;168;p21"/>
          <p:cNvGrpSpPr/>
          <p:nvPr/>
        </p:nvGrpSpPr>
        <p:grpSpPr>
          <a:xfrm>
            <a:off x="910916" y="1897533"/>
            <a:ext cx="358351" cy="381822"/>
            <a:chOff x="5970800" y="1619250"/>
            <a:chExt cx="428650" cy="456725"/>
          </a:xfrm>
        </p:grpSpPr>
        <p:sp>
          <p:nvSpPr>
            <p:cNvPr id="169" name="Google Shape;169;p21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1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1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1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1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" name="Google Shape;174;p21"/>
          <p:cNvGrpSpPr/>
          <p:nvPr/>
        </p:nvGrpSpPr>
        <p:grpSpPr>
          <a:xfrm>
            <a:off x="6045281" y="1875579"/>
            <a:ext cx="170502" cy="425733"/>
            <a:chOff x="3386850" y="2264625"/>
            <a:chExt cx="203950" cy="509250"/>
          </a:xfrm>
        </p:grpSpPr>
        <p:sp>
          <p:nvSpPr>
            <p:cNvPr id="175" name="Google Shape;175;p21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1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" name="Google Shape;177;p21"/>
          <p:cNvGrpSpPr/>
          <p:nvPr/>
        </p:nvGrpSpPr>
        <p:grpSpPr>
          <a:xfrm>
            <a:off x="5269931" y="4104992"/>
            <a:ext cx="170502" cy="425733"/>
            <a:chOff x="3386850" y="2264625"/>
            <a:chExt cx="203950" cy="509250"/>
          </a:xfrm>
        </p:grpSpPr>
        <p:sp>
          <p:nvSpPr>
            <p:cNvPr id="178" name="Google Shape;178;p21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1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D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121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Microsoft Office PowerPoint</Application>
  <PresentationFormat>Presentazione su schermo (4:3)</PresentationFormat>
  <Paragraphs>77</Paragraphs>
  <Slides>11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Open Sans</vt:lpstr>
      <vt:lpstr>Courier New</vt:lpstr>
      <vt:lpstr>Oswald</vt:lpstr>
      <vt:lpstr>Oberon template</vt:lpstr>
      <vt:lpstr>Oberon template</vt:lpstr>
      <vt:lpstr>Come costruire una community?</vt:lpstr>
      <vt:lpstr>Presentazione standard di PowerPoint</vt:lpstr>
      <vt:lpstr>Presentazione standard di PowerPoint</vt:lpstr>
      <vt:lpstr>8</vt:lpstr>
      <vt:lpstr>Presentazione standard di PowerPoint</vt:lpstr>
      <vt:lpstr>70+</vt:lpstr>
      <vt:lpstr>Presentazione standard di PowerPoint</vt:lpstr>
      <vt:lpstr>4 ELEMENTI CHE DEFINISCONO UNA COMMUNITY</vt:lpstr>
      <vt:lpstr>COME COSTRUIRE UNA COMMUNITY</vt:lpstr>
      <vt:lpstr>START WITH WHO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Come costruire una community?</dc:title>
  <cp:lastModifiedBy>meeting</cp:lastModifiedBy>
  <cp:revision>1</cp:revision>
  <dcterms:modified xsi:type="dcterms:W3CDTF">2018-08-21T21:14:54Z</dcterms:modified>
</cp:coreProperties>
</file>