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7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286" r:id="rId4"/>
    <p:sldId id="271" r:id="rId5"/>
    <p:sldId id="261" r:id="rId6"/>
    <p:sldId id="297" r:id="rId7"/>
    <p:sldId id="265" r:id="rId8"/>
    <p:sldId id="294" r:id="rId9"/>
    <p:sldId id="295" r:id="rId10"/>
    <p:sldId id="296" r:id="rId11"/>
    <p:sldId id="287" r:id="rId12"/>
    <p:sldId id="293" r:id="rId13"/>
    <p:sldId id="292" r:id="rId14"/>
    <p:sldId id="300" r:id="rId15"/>
    <p:sldId id="301" r:id="rId16"/>
    <p:sldId id="260" r:id="rId17"/>
    <p:sldId id="288" r:id="rId18"/>
    <p:sldId id="267" r:id="rId19"/>
    <p:sldId id="298" r:id="rId20"/>
    <p:sldId id="289" r:id="rId21"/>
    <p:sldId id="299" r:id="rId22"/>
    <p:sldId id="291" r:id="rId23"/>
    <p:sldId id="302" r:id="rId24"/>
    <p:sldId id="266" r:id="rId25"/>
    <p:sldId id="262" r:id="rId26"/>
    <p:sldId id="303" r:id="rId27"/>
    <p:sldId id="279" r:id="rId28"/>
  </p:sldIdLst>
  <p:sldSz cx="9144000" cy="6858000" type="screen4x3"/>
  <p:notesSz cx="6858000" cy="9144000"/>
  <p:embeddedFontLs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swald" panose="02000303000000000000" pitchFamily="2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86424" autoAdjust="0"/>
  </p:normalViewPr>
  <p:slideViewPr>
    <p:cSldViewPr snapToGrid="0" showGuides="1">
      <p:cViewPr varScale="1">
        <p:scale>
          <a:sx n="110" d="100"/>
          <a:sy n="110" d="100"/>
        </p:scale>
        <p:origin x="117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17/08/18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782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067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403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8782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3203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62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31772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29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4191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86840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485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417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1973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323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11594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1578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197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6734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008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991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9282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00778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7780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bg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A6EE25BB-7DC6-4D0E-B19E-C64EDD03692B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Shape 30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81167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7780"/>
                </a:highlight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11" name="Shape 40">
            <a:extLst>
              <a:ext uri="{FF2B5EF4-FFF2-40B4-BE49-F238E27FC236}">
                <a16:creationId xmlns:a16="http://schemas.microsoft.com/office/drawing/2014/main" id="{865A9ED1-ED02-4317-A97B-700FE210F8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piè di pagina 1">
            <a:extLst>
              <a:ext uri="{FF2B5EF4-FFF2-40B4-BE49-F238E27FC236}">
                <a16:creationId xmlns:a16="http://schemas.microsoft.com/office/drawing/2014/main" id="{FD52A56B-8194-418B-ABF1-9A8B13265E7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A337F81-9D96-4B81-8F2B-61831A0F0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/>
              <a:t>Giampaolo Montaletti –PoiliS-Lombardia – 7 numeri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6" r:id="rId6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at.it/it/archivio/219566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istat.it/it/archivio/216836" TargetMode="External"/><Relationship Id="rId5" Type="http://schemas.openxmlformats.org/officeDocument/2006/relationships/hyperlink" Target="https://www.istat.it/it/archivio/214230" TargetMode="External"/><Relationship Id="rId4" Type="http://schemas.openxmlformats.org/officeDocument/2006/relationships/hyperlink" Target="https://arifl.app.box.com/s/z84mjy35ebnmj4jfekecke6yzyyl4ny8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6000"/>
                    </a14:imgEffect>
                    <a14:imgEffect>
                      <a14:brightnessContrast bright="9000" contras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4572" y="0"/>
            <a:ext cx="4523179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50026" y="313230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7200" spc="-300" dirty="0">
                <a:latin typeface="+mn-lt"/>
              </a:rPr>
              <a:t>7 numeri per capire il lavoro</a:t>
            </a:r>
            <a:endParaRPr sz="72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Giampaolo Montaletti</a:t>
            </a:r>
          </a:p>
          <a:p>
            <a:pPr marL="0" indent="0">
              <a:buFont typeface="Open Sans"/>
              <a:buNone/>
            </a:pPr>
            <a:r>
              <a:rPr lang="en-US" sz="1800" dirty="0" err="1">
                <a:latin typeface="+mj-lt"/>
              </a:rPr>
              <a:t>Statistico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err="1">
                <a:latin typeface="+mj-lt"/>
              </a:rPr>
              <a:t>PoliS-Lombardia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E quindi i dipendenti …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2675964"/>
            <a:ext cx="7690500" cy="32138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Sono circa 17.700.000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In rapporto alla popolazione totale sono il 30% </a:t>
            </a: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524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Quanti dipendenti hanno un contratto a tempo indeterminato? 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E’ vero che scomparendo?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03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 idx="4294967295"/>
          </p:nvPr>
        </p:nvSpPr>
        <p:spPr>
          <a:xfrm>
            <a:off x="685800" y="3353125"/>
            <a:ext cx="64731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007780"/>
                </a:solidFill>
                <a:latin typeface="+mj-lt"/>
              </a:rPr>
              <a:t>15 </a:t>
            </a:r>
            <a:r>
              <a:rPr lang="en" sz="9600" dirty="0" err="1">
                <a:solidFill>
                  <a:srgbClr val="007780"/>
                </a:solidFill>
                <a:latin typeface="+mj-lt"/>
              </a:rPr>
              <a:t>Milioni</a:t>
            </a:r>
            <a:endParaRPr sz="9600" dirty="0">
              <a:solidFill>
                <a:srgbClr val="007780"/>
              </a:solidFill>
              <a:latin typeface="+mj-lt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subTitle" idx="4294967295"/>
          </p:nvPr>
        </p:nvSpPr>
        <p:spPr>
          <a:xfrm>
            <a:off x="685800" y="5028746"/>
            <a:ext cx="6473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Sono circa l’84% del totale dei lavoratori dipendenti!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ED80E3C-E1B9-435A-8625-56AA3B34C3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9A4F74-D275-4D4F-BCB8-36EED44AF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159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4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Ma perché tutti dicono che i nuovi contratti sono per il 75% a tempo determinato? 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E’ vero ma …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084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38326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I nuovi contratti a tempo indeterminato li conti una volta sola e poi non li conti più!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4224759"/>
            <a:ext cx="7690500" cy="1665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Quelli a termine li conti una o più volte l’anno!!!</a:t>
            </a:r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None/>
            </a:pP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853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20978" cy="6818050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50" y="788424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Quante Ferrari c’erano a Montecarlo?</a:t>
            </a:r>
            <a:br>
              <a:rPr lang="it-IT" sz="3600" dirty="0"/>
            </a:br>
            <a:r>
              <a:rPr lang="it-IT" sz="3600" dirty="0"/>
              <a:t>2 o 156?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879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7299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«Credo solo alle statistiche che ho manipolato io stesso.»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                      Winston Churchill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Giampaolo Montaletti –</a:t>
            </a:r>
            <a:r>
              <a:rPr lang="it-IT" dirty="0" err="1"/>
              <a:t>PoiliS</a:t>
            </a:r>
            <a:r>
              <a:rPr lang="it-IT" dirty="0"/>
              <a:t>-Lombardia – 7 numeri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16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D28851-EB13-584D-A251-64C273816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46" y="4561761"/>
            <a:ext cx="1016000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5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Quanto dura un contratto a tempo indeterminato?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816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43001" y="0"/>
            <a:ext cx="10287001" cy="6858000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50" y="788424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Davvero un contratto a tempo indeterminato dura tutta la vita?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18</a:t>
            </a:fld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38326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NO! </a:t>
            </a:r>
            <a:br>
              <a:rPr lang="it-IT" sz="5400" dirty="0"/>
            </a:br>
            <a:r>
              <a:rPr lang="it-IT" sz="5400" dirty="0"/>
              <a:t>Il 50% dura meno di 2 anni!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3515096"/>
            <a:ext cx="7690500" cy="2374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Almeno in Lombardia, 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Rapporti di lavoro a tempo indeterminato, stipulati fra il 2011 e il 2013.</a:t>
            </a:r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None/>
            </a:pP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299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Salve!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6" y="39132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3600" spc="-15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Pongo sette domande che di solito mi fanno per capire in mercato del lavoro in Italia.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3600" spc="-15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Rispondo con  dei numeri.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6" name="Segnaposto piè di pagina 1">
            <a:extLst>
              <a:ext uri="{FF2B5EF4-FFF2-40B4-BE49-F238E27FC236}">
                <a16:creationId xmlns:a16="http://schemas.microsoft.com/office/drawing/2014/main" id="{BD00D239-9628-384D-8E62-149E7E89A4B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Giampaolo Montaletti –</a:t>
            </a:r>
            <a:r>
              <a:rPr lang="it-IT" dirty="0" err="1"/>
              <a:t>PoiliS</a:t>
            </a:r>
            <a:r>
              <a:rPr lang="it-IT" dirty="0"/>
              <a:t>-Lombardia – 7 numeri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6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Se oggi lavoro, che probabilità ho di lavorare anche fra 12 mesi?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… oppure di non lavorare?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465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38326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Circa il 93%!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936376"/>
            <a:ext cx="7690500" cy="39534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… ma può darsi che comunque perdi in lavoro e lo ritrovi nel frattempo.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Ad esempio in Lombardia il tasso medio il tasso di turn-over è circa del 30% annuale.</a:t>
            </a:r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None/>
            </a:pP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233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7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Se perdo un lavoro, cosa mi conviene fare?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Cercarlo chiedendo a …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846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38326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… un datore di lavoro!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2636322"/>
            <a:ext cx="7690500" cy="32534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Il 59,8% di chi trova lavoro, lo trova usando un canale «formale» (tramite agenzie pubbliche e private, inviando CV, facendo colloqui e concorsi…).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Il 40,2% chiedendo ad amici e parenti.</a:t>
            </a:r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None/>
            </a:pP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053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Riassumendo:</a:t>
            </a:r>
            <a:endParaRPr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827250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b="1" spc="0" dirty="0">
                <a:ea typeface="Oswald"/>
                <a:cs typeface="Oswald"/>
                <a:sym typeface="Oswald"/>
              </a:rPr>
              <a:t>Lavoriamo in pochi</a:t>
            </a:r>
            <a:endParaRPr b="1" spc="0" dirty="0">
              <a:ea typeface="Oswald"/>
              <a:cs typeface="Oswald"/>
              <a:sym typeface="Oswald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200" spc="0" dirty="0"/>
              <a:t>Pesano i molti anziani.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2"/>
          </p:nvPr>
        </p:nvSpPr>
        <p:spPr>
          <a:xfrm>
            <a:off x="3369996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b="1" spc="0" dirty="0">
                <a:sym typeface="Oswald"/>
              </a:rPr>
              <a:t>Molti sono disoccupati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/>
              <a:t>Troppi.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3"/>
          </p:nvPr>
        </p:nvSpPr>
        <p:spPr>
          <a:xfrm>
            <a:off x="5912742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b="1" spc="0" dirty="0">
                <a:sym typeface="Oswald"/>
              </a:rPr>
              <a:t>Il tempo </a:t>
            </a:r>
            <a:r>
              <a:rPr lang="en" b="1" spc="0" dirty="0" err="1">
                <a:sym typeface="Oswald"/>
              </a:rPr>
              <a:t>indeterminato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prevale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/>
              <a:t>Anche se non dura tutta la vita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 spc="0" dirty="0"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827250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" b="1" spc="0" dirty="0" err="1">
                <a:sym typeface="Oswald"/>
              </a:rPr>
              <a:t>C’è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molta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mobilità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sul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mercato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/>
              <a:t>Dove c’è molto sviluppo.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2"/>
          </p:nvPr>
        </p:nvSpPr>
        <p:spPr>
          <a:xfrm>
            <a:off x="3369996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b="1" spc="0" dirty="0">
                <a:sym typeface="Oswald"/>
              </a:rPr>
              <a:t>La mobilità non dipende dal tipo di contratto</a:t>
            </a:r>
            <a:endParaRPr lang="it-IT" b="1" spc="0" dirty="0"/>
          </a:p>
          <a:p>
            <a:pPr marL="0" indent="0">
              <a:buNone/>
            </a:pPr>
            <a:r>
              <a:rPr lang="it-IT" sz="1200" spc="0" dirty="0"/>
              <a:t>Più c’è sviluppo, più c’è mobilità.</a:t>
            </a:r>
            <a:endParaRPr sz="1200" spc="0" dirty="0"/>
          </a:p>
        </p:txBody>
      </p:sp>
      <p:sp>
        <p:nvSpPr>
          <p:cNvPr id="134" name="Shape 134"/>
          <p:cNvSpPr txBox="1">
            <a:spLocks noGrp="1"/>
          </p:cNvSpPr>
          <p:nvPr>
            <p:ph type="body" idx="3"/>
          </p:nvPr>
        </p:nvSpPr>
        <p:spPr>
          <a:xfrm>
            <a:off x="5912742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b="1" spc="0" dirty="0">
                <a:sym typeface="Oswald"/>
              </a:rPr>
              <a:t>Il </a:t>
            </a:r>
            <a:r>
              <a:rPr lang="en" b="1" spc="0" dirty="0" err="1">
                <a:sym typeface="Oswald"/>
              </a:rPr>
              <a:t>lavoro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si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trova</a:t>
            </a:r>
            <a:r>
              <a:rPr lang="en" b="1" spc="0" dirty="0">
                <a:sym typeface="Oswald"/>
              </a:rPr>
              <a:t> sui </a:t>
            </a:r>
            <a:r>
              <a:rPr lang="en" b="1" spc="0" dirty="0" err="1">
                <a:sym typeface="Oswald"/>
              </a:rPr>
              <a:t>canali</a:t>
            </a:r>
            <a:r>
              <a:rPr lang="en" b="1" spc="0" dirty="0">
                <a:sym typeface="Oswald"/>
              </a:rPr>
              <a:t> </a:t>
            </a:r>
            <a:r>
              <a:rPr lang="en" b="1" spc="0" dirty="0" err="1">
                <a:sym typeface="Oswald"/>
              </a:rPr>
              <a:t>formali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/>
              <a:t>Chiedi pure ad amici e parenti, ma sappi che non basta.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 spc="0" dirty="0"/>
          </a:p>
        </p:txBody>
      </p:sp>
      <p:grpSp>
        <p:nvGrpSpPr>
          <p:cNvPr id="144" name="Shape 144"/>
          <p:cNvGrpSpPr/>
          <p:nvPr/>
        </p:nvGrpSpPr>
        <p:grpSpPr>
          <a:xfrm>
            <a:off x="5912742" y="3809429"/>
            <a:ext cx="610415" cy="686371"/>
            <a:chOff x="5970800" y="1619250"/>
            <a:chExt cx="428650" cy="456725"/>
          </a:xfrm>
          <a:solidFill>
            <a:srgbClr val="007780"/>
          </a:solidFill>
        </p:grpSpPr>
        <p:sp>
          <p:nvSpPr>
            <p:cNvPr id="145" name="Shape 145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6" name="Shape 146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7" name="Shape 147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</p:grpSp>
      <p:sp>
        <p:nvSpPr>
          <p:cNvPr id="34" name="Segnaposto piè di pagina 1">
            <a:extLst>
              <a:ext uri="{FF2B5EF4-FFF2-40B4-BE49-F238E27FC236}">
                <a16:creationId xmlns:a16="http://schemas.microsoft.com/office/drawing/2014/main" id="{E0DFC7D1-F1E1-404D-8884-6C8CB59DB9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5" name="Segnaposto numero diapositiva 2">
            <a:extLst>
              <a:ext uri="{FF2B5EF4-FFF2-40B4-BE49-F238E27FC236}">
                <a16:creationId xmlns:a16="http://schemas.microsoft.com/office/drawing/2014/main" id="{D750A5BD-56B1-4AFF-A193-A10EDBFCCA8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24</a:t>
            </a:fld>
            <a:endParaRPr lang="it-IT"/>
          </a:p>
        </p:txBody>
      </p:sp>
      <p:grpSp>
        <p:nvGrpSpPr>
          <p:cNvPr id="36" name="Shape 486">
            <a:extLst>
              <a:ext uri="{FF2B5EF4-FFF2-40B4-BE49-F238E27FC236}">
                <a16:creationId xmlns:a16="http://schemas.microsoft.com/office/drawing/2014/main" id="{80861850-DE80-C94C-BF83-905D915519C0}"/>
              </a:ext>
            </a:extLst>
          </p:cNvPr>
          <p:cNvGrpSpPr/>
          <p:nvPr/>
        </p:nvGrpSpPr>
        <p:grpSpPr>
          <a:xfrm>
            <a:off x="907351" y="1771811"/>
            <a:ext cx="691776" cy="610691"/>
            <a:chOff x="3294650" y="3652450"/>
            <a:chExt cx="388350" cy="405450"/>
          </a:xfrm>
          <a:gradFill>
            <a:gsLst>
              <a:gs pos="0">
                <a:srgbClr val="007780"/>
              </a:gs>
              <a:gs pos="100000">
                <a:srgbClr val="007780"/>
              </a:gs>
            </a:gsLst>
            <a:path path="circle">
              <a:fillToRect l="50000" t="50000" r="50000" b="50000"/>
            </a:path>
          </a:gradFill>
        </p:grpSpPr>
        <p:sp>
          <p:nvSpPr>
            <p:cNvPr id="37" name="Shape 487">
              <a:extLst>
                <a:ext uri="{FF2B5EF4-FFF2-40B4-BE49-F238E27FC236}">
                  <a16:creationId xmlns:a16="http://schemas.microsoft.com/office/drawing/2014/main" id="{182D519F-1C2E-1544-9AAE-DA333FC61ED8}"/>
                </a:ext>
              </a:extLst>
            </p:cNvPr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0" t="0" r="0" b="0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Shape 488">
              <a:extLst>
                <a:ext uri="{FF2B5EF4-FFF2-40B4-BE49-F238E27FC236}">
                  <a16:creationId xmlns:a16="http://schemas.microsoft.com/office/drawing/2014/main" id="{7A8D33FB-1764-B844-99C5-92F6DF142D5E}"/>
                </a:ext>
              </a:extLst>
            </p:cNvPr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0" t="0" r="0" b="0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Shape 489">
              <a:extLst>
                <a:ext uri="{FF2B5EF4-FFF2-40B4-BE49-F238E27FC236}">
                  <a16:creationId xmlns:a16="http://schemas.microsoft.com/office/drawing/2014/main" id="{02DBD0B8-DE68-E141-A990-C4943C775A62}"/>
                </a:ext>
              </a:extLst>
            </p:cNvPr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0" t="0" r="0" b="0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Shape 429">
            <a:extLst>
              <a:ext uri="{FF2B5EF4-FFF2-40B4-BE49-F238E27FC236}">
                <a16:creationId xmlns:a16="http://schemas.microsoft.com/office/drawing/2014/main" id="{63D96339-CCD9-6744-A37C-265309F5F5EF}"/>
              </a:ext>
            </a:extLst>
          </p:cNvPr>
          <p:cNvSpPr/>
          <p:nvPr/>
        </p:nvSpPr>
        <p:spPr>
          <a:xfrm>
            <a:off x="3369996" y="1734003"/>
            <a:ext cx="658307" cy="535823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gradFill>
            <a:gsLst>
              <a:gs pos="0">
                <a:srgbClr val="007780"/>
              </a:gs>
              <a:gs pos="100000">
                <a:srgbClr val="00778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57">
            <a:extLst>
              <a:ext uri="{FF2B5EF4-FFF2-40B4-BE49-F238E27FC236}">
                <a16:creationId xmlns:a16="http://schemas.microsoft.com/office/drawing/2014/main" id="{8F8C625F-8475-724F-9AC3-AFC69F706673}"/>
              </a:ext>
            </a:extLst>
          </p:cNvPr>
          <p:cNvSpPr/>
          <p:nvPr/>
        </p:nvSpPr>
        <p:spPr>
          <a:xfrm>
            <a:off x="2029631" y="3540589"/>
            <a:ext cx="386943" cy="281795"/>
          </a:xfrm>
          <a:custGeom>
            <a:avLst/>
            <a:gdLst/>
            <a:ahLst/>
            <a:cxnLst/>
            <a:rect l="0" t="0" r="0" b="0"/>
            <a:pathLst>
              <a:path w="18514" h="13483" extrusionOk="0">
                <a:moveTo>
                  <a:pt x="17048" y="1466"/>
                </a:moveTo>
                <a:lnTo>
                  <a:pt x="17048" y="12017"/>
                </a:lnTo>
                <a:lnTo>
                  <a:pt x="1466" y="12017"/>
                </a:lnTo>
                <a:lnTo>
                  <a:pt x="1466" y="1466"/>
                </a:lnTo>
                <a:close/>
                <a:moveTo>
                  <a:pt x="391" y="1"/>
                </a:moveTo>
                <a:lnTo>
                  <a:pt x="318" y="50"/>
                </a:lnTo>
                <a:lnTo>
                  <a:pt x="220" y="74"/>
                </a:lnTo>
                <a:lnTo>
                  <a:pt x="147" y="148"/>
                </a:lnTo>
                <a:lnTo>
                  <a:pt x="98" y="221"/>
                </a:lnTo>
                <a:lnTo>
                  <a:pt x="49" y="294"/>
                </a:lnTo>
                <a:lnTo>
                  <a:pt x="25" y="392"/>
                </a:lnTo>
                <a:lnTo>
                  <a:pt x="1" y="489"/>
                </a:lnTo>
                <a:lnTo>
                  <a:pt x="1" y="12994"/>
                </a:lnTo>
                <a:lnTo>
                  <a:pt x="25" y="13092"/>
                </a:lnTo>
                <a:lnTo>
                  <a:pt x="49" y="13189"/>
                </a:lnTo>
                <a:lnTo>
                  <a:pt x="98" y="13263"/>
                </a:lnTo>
                <a:lnTo>
                  <a:pt x="147" y="13336"/>
                </a:lnTo>
                <a:lnTo>
                  <a:pt x="220" y="13409"/>
                </a:lnTo>
                <a:lnTo>
                  <a:pt x="318" y="13434"/>
                </a:lnTo>
                <a:lnTo>
                  <a:pt x="391" y="13483"/>
                </a:lnTo>
                <a:lnTo>
                  <a:pt x="18123" y="13483"/>
                </a:lnTo>
                <a:lnTo>
                  <a:pt x="18196" y="13434"/>
                </a:lnTo>
                <a:lnTo>
                  <a:pt x="18293" y="13409"/>
                </a:lnTo>
                <a:lnTo>
                  <a:pt x="18367" y="13336"/>
                </a:lnTo>
                <a:lnTo>
                  <a:pt x="18416" y="13263"/>
                </a:lnTo>
                <a:lnTo>
                  <a:pt x="18464" y="13189"/>
                </a:lnTo>
                <a:lnTo>
                  <a:pt x="18489" y="13092"/>
                </a:lnTo>
                <a:lnTo>
                  <a:pt x="18513" y="12994"/>
                </a:lnTo>
                <a:lnTo>
                  <a:pt x="18513" y="489"/>
                </a:lnTo>
                <a:lnTo>
                  <a:pt x="18489" y="392"/>
                </a:lnTo>
                <a:lnTo>
                  <a:pt x="18464" y="294"/>
                </a:lnTo>
                <a:lnTo>
                  <a:pt x="18416" y="221"/>
                </a:lnTo>
                <a:lnTo>
                  <a:pt x="18367" y="148"/>
                </a:lnTo>
                <a:lnTo>
                  <a:pt x="18293" y="74"/>
                </a:lnTo>
                <a:lnTo>
                  <a:pt x="18196" y="50"/>
                </a:lnTo>
                <a:lnTo>
                  <a:pt x="1812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Shape 455">
            <a:extLst>
              <a:ext uri="{FF2B5EF4-FFF2-40B4-BE49-F238E27FC236}">
                <a16:creationId xmlns:a16="http://schemas.microsoft.com/office/drawing/2014/main" id="{51C29AAE-4587-AB48-BC8F-63CF509259A6}"/>
              </a:ext>
            </a:extLst>
          </p:cNvPr>
          <p:cNvGrpSpPr/>
          <p:nvPr/>
        </p:nvGrpSpPr>
        <p:grpSpPr>
          <a:xfrm>
            <a:off x="5988482" y="1663800"/>
            <a:ext cx="821058" cy="603370"/>
            <a:chOff x="2583325" y="2972875"/>
            <a:chExt cx="462850" cy="445750"/>
          </a:xfrm>
          <a:gradFill>
            <a:gsLst>
              <a:gs pos="0">
                <a:srgbClr val="007780"/>
              </a:gs>
              <a:gs pos="100000">
                <a:srgbClr val="007780"/>
              </a:gs>
            </a:gsLst>
            <a:path path="circle">
              <a:fillToRect l="50000" t="50000" r="50000" b="50000"/>
            </a:path>
          </a:gradFill>
        </p:grpSpPr>
        <p:sp>
          <p:nvSpPr>
            <p:cNvPr id="43" name="Shape 456">
              <a:extLst>
                <a:ext uri="{FF2B5EF4-FFF2-40B4-BE49-F238E27FC236}">
                  <a16:creationId xmlns:a16="http://schemas.microsoft.com/office/drawing/2014/main" id="{128BCB6E-1101-1141-976A-92772DB110A7}"/>
                </a:ext>
              </a:extLst>
            </p:cNvPr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0" t="0" r="0" b="0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Shape 457">
              <a:extLst>
                <a:ext uri="{FF2B5EF4-FFF2-40B4-BE49-F238E27FC236}">
                  <a16:creationId xmlns:a16="http://schemas.microsoft.com/office/drawing/2014/main" id="{EF737DA9-51D9-A842-B50C-D1883728799B}"/>
                </a:ext>
              </a:extLst>
            </p:cNvPr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0" t="0" r="0" b="0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Shape 535">
            <a:extLst>
              <a:ext uri="{FF2B5EF4-FFF2-40B4-BE49-F238E27FC236}">
                <a16:creationId xmlns:a16="http://schemas.microsoft.com/office/drawing/2014/main" id="{73D54CBF-613E-A04A-B8D0-DB5B2D21FE7E}"/>
              </a:ext>
            </a:extLst>
          </p:cNvPr>
          <p:cNvSpPr/>
          <p:nvPr/>
        </p:nvSpPr>
        <p:spPr>
          <a:xfrm>
            <a:off x="907351" y="3949801"/>
            <a:ext cx="688151" cy="546000"/>
          </a:xfrm>
          <a:custGeom>
            <a:avLst/>
            <a:gdLst/>
            <a:ahLst/>
            <a:cxnLst/>
            <a:rect l="0" t="0" r="0" b="0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gradFill>
            <a:gsLst>
              <a:gs pos="0">
                <a:srgbClr val="007780"/>
              </a:gs>
              <a:gs pos="100000">
                <a:srgbClr val="007780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Shape 496">
            <a:extLst>
              <a:ext uri="{FF2B5EF4-FFF2-40B4-BE49-F238E27FC236}">
                <a16:creationId xmlns:a16="http://schemas.microsoft.com/office/drawing/2014/main" id="{28048D69-6D96-9641-8F0D-520AC6CD9649}"/>
              </a:ext>
            </a:extLst>
          </p:cNvPr>
          <p:cNvGrpSpPr/>
          <p:nvPr/>
        </p:nvGrpSpPr>
        <p:grpSpPr>
          <a:xfrm>
            <a:off x="3486510" y="3846194"/>
            <a:ext cx="709172" cy="606915"/>
            <a:chOff x="4610450" y="3703750"/>
            <a:chExt cx="453050" cy="332175"/>
          </a:xfrm>
          <a:gradFill>
            <a:gsLst>
              <a:gs pos="0">
                <a:srgbClr val="007780"/>
              </a:gs>
              <a:gs pos="100000">
                <a:srgbClr val="007780"/>
              </a:gs>
            </a:gsLst>
            <a:path path="circle">
              <a:fillToRect l="50000" t="50000" r="50000" b="50000"/>
            </a:path>
          </a:gradFill>
        </p:grpSpPr>
        <p:sp>
          <p:nvSpPr>
            <p:cNvPr id="47" name="Shape 497">
              <a:extLst>
                <a:ext uri="{FF2B5EF4-FFF2-40B4-BE49-F238E27FC236}">
                  <a16:creationId xmlns:a16="http://schemas.microsoft.com/office/drawing/2014/main" id="{FEF43F85-BC3C-294B-8CC9-678986C36B25}"/>
                </a:ext>
              </a:extLst>
            </p:cNvPr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0" t="0" r="0" b="0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Shape 498">
              <a:extLst>
                <a:ext uri="{FF2B5EF4-FFF2-40B4-BE49-F238E27FC236}">
                  <a16:creationId xmlns:a16="http://schemas.microsoft.com/office/drawing/2014/main" id="{ACC0F1D2-A5EE-BB49-B271-35A4CA293AA5}"/>
                </a:ext>
              </a:extLst>
            </p:cNvPr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0" t="0" r="0" b="0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007780"/>
                </a:solidFill>
                <a:latin typeface="+mj-lt"/>
              </a:rPr>
              <a:t>IL MERCATO DEL LAVORO FUNZIONA!</a:t>
            </a:r>
            <a:endParaRPr sz="8000" dirty="0">
              <a:solidFill>
                <a:srgbClr val="007780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25</a:t>
            </a:fld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6138326" cy="583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Le fonti: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371600"/>
            <a:ext cx="7690500" cy="45182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dirty="0">
                <a:solidFill>
                  <a:schemeClr val="tx1"/>
                </a:solidFill>
                <a:latin typeface="+mn-lt"/>
              </a:rPr>
              <a:t>Audizione parlamentare </a:t>
            </a:r>
            <a:r>
              <a:rPr lang="it-IT" sz="2400" b="1" dirty="0">
                <a:solidFill>
                  <a:schemeClr val="tx1"/>
                </a:solidFill>
                <a:latin typeface="+mn-lt"/>
              </a:rPr>
              <a:t>Indagine conoscitiva sul funzionamento dei servizi pubblici per l’impiego in Italia e all’estero </a:t>
            </a:r>
            <a:r>
              <a:rPr lang="it-IT" sz="2400" spc="-150" dirty="0">
                <a:solidFill>
                  <a:srgbClr val="212131"/>
                </a:solidFill>
                <a:latin typeface="+mn-lt"/>
                <a:hlinkClick r:id="rId3"/>
              </a:rPr>
              <a:t> https://www.istat.it/it/archivio/219566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50" dirty="0" err="1">
                <a:solidFill>
                  <a:srgbClr val="212131"/>
                </a:solidFill>
                <a:latin typeface="+mn-lt"/>
              </a:rPr>
              <a:t>Arifl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 - La durata dei contratti in Lombardia </a:t>
            </a:r>
            <a:r>
              <a:rPr lang="it-IT" sz="2400" spc="-150" dirty="0">
                <a:solidFill>
                  <a:srgbClr val="212131"/>
                </a:solidFill>
                <a:latin typeface="+mn-lt"/>
                <a:hlinkClick r:id="rId4"/>
              </a:rPr>
              <a:t>https://arifl.app.box.com/s/z84mjy35ebnmj4jfekecke6yzyyl4ny8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Istat, Rapporto annuale 2018 - La situazione del Paese, capitolo 2 </a:t>
            </a:r>
            <a:r>
              <a:rPr lang="it-IT" sz="2400" spc="-150" dirty="0">
                <a:solidFill>
                  <a:srgbClr val="212131"/>
                </a:solidFill>
                <a:latin typeface="+mn-lt"/>
                <a:hlinkClick r:id="rId5"/>
              </a:rPr>
              <a:t>https://www.istat.it/it/archivio/214230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Istat, Il mercato del lavoro - primo trimestre 2018  </a:t>
            </a:r>
            <a:r>
              <a:rPr lang="it-IT" sz="2400" spc="-150" dirty="0">
                <a:solidFill>
                  <a:srgbClr val="212131"/>
                </a:solidFill>
                <a:latin typeface="+mn-lt"/>
                <a:hlinkClick r:id="rId6"/>
              </a:rPr>
              <a:t>https://www.istat.it/it/archivio/216836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 - anno 2017 e quarto trimestre 2017 </a:t>
            </a:r>
            <a:r>
              <a:rPr lang="it-IT" sz="2400" spc="-150" dirty="0" err="1">
                <a:solidFill>
                  <a:srgbClr val="212131"/>
                </a:solidFill>
                <a:latin typeface="+mn-lt"/>
              </a:rPr>
              <a:t>https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://</a:t>
            </a:r>
            <a:r>
              <a:rPr lang="it-IT" sz="2400" spc="-150" dirty="0" err="1">
                <a:solidFill>
                  <a:srgbClr val="212131"/>
                </a:solidFill>
                <a:latin typeface="+mn-lt"/>
              </a:rPr>
              <a:t>www.istat.it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/</a:t>
            </a:r>
            <a:r>
              <a:rPr lang="it-IT" sz="2400" spc="-150" dirty="0" err="1">
                <a:solidFill>
                  <a:srgbClr val="212131"/>
                </a:solidFill>
                <a:latin typeface="+mn-lt"/>
              </a:rPr>
              <a:t>it</a:t>
            </a:r>
            <a:r>
              <a:rPr lang="it-IT" sz="2400" spc="-150" dirty="0">
                <a:solidFill>
                  <a:srgbClr val="212131"/>
                </a:solidFill>
                <a:latin typeface="+mn-lt"/>
              </a:rPr>
              <a:t>/archivio/210653</a:t>
            </a: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1800" spc="-150" dirty="0">
              <a:solidFill>
                <a:srgbClr val="212131"/>
              </a:solidFill>
              <a:latin typeface="+mn-lt"/>
            </a:endParaRPr>
          </a:p>
          <a:p>
            <a:pPr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1800" spc="-150" dirty="0">
              <a:solidFill>
                <a:srgbClr val="212131"/>
              </a:solidFill>
              <a:latin typeface="+mn-lt"/>
            </a:endParaRPr>
          </a:p>
          <a:p>
            <a:pPr lvl="0"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sz="3600" spc="-15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218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Grazie!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err="1">
                <a:solidFill>
                  <a:schemeClr val="bg1"/>
                </a:solidFill>
                <a:latin typeface="+mj-lt"/>
              </a:rPr>
              <a:t>giampaolo@montaletti.com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27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Quante persone lavorano in Italia?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Iniziamo con la prima domanda!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3FD91262-4D16-5643-8085-0C758347F4A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Giampaolo Montaletti –</a:t>
            </a:r>
            <a:r>
              <a:rPr lang="it-IT" dirty="0" err="1"/>
              <a:t>PoiliS</a:t>
            </a:r>
            <a:r>
              <a:rPr lang="it-IT" dirty="0"/>
              <a:t>-Lombardia – 7 numeri</a:t>
            </a:r>
          </a:p>
        </p:txBody>
      </p:sp>
    </p:spTree>
    <p:extLst>
      <p:ext uri="{BB962C8B-B14F-4D97-AF65-F5344CB8AC3E}">
        <p14:creationId xmlns:p14="http://schemas.microsoft.com/office/powerpoint/2010/main" val="1168851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 idx="4294967295"/>
          </p:nvPr>
        </p:nvSpPr>
        <p:spPr>
          <a:xfrm>
            <a:off x="685800" y="3353125"/>
            <a:ext cx="64731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007780"/>
                </a:solidFill>
                <a:latin typeface="+mj-lt"/>
              </a:rPr>
              <a:t>23 </a:t>
            </a:r>
            <a:r>
              <a:rPr lang="en" sz="9600" dirty="0" err="1">
                <a:solidFill>
                  <a:srgbClr val="007780"/>
                </a:solidFill>
                <a:latin typeface="+mj-lt"/>
              </a:rPr>
              <a:t>Milioni</a:t>
            </a:r>
            <a:endParaRPr sz="9600" dirty="0">
              <a:solidFill>
                <a:srgbClr val="007780"/>
              </a:solidFill>
              <a:latin typeface="+mj-lt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subTitle" idx="4294967295"/>
          </p:nvPr>
        </p:nvSpPr>
        <p:spPr>
          <a:xfrm>
            <a:off x="685800" y="5028746"/>
            <a:ext cx="6473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Dato che siamo circa 60 Milioni, lavora il 38% della popolazione. </a:t>
            </a:r>
            <a:endParaRPr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9A4F74-D275-4D4F-BCB8-36EED44AF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968709-3922-4A4D-B33E-0A1538BC9E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E gli altri ?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289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Alcuni sono troppo giovani o troppo vecchi (Circa 21 milioni nel complesso)</a:t>
            </a:r>
            <a:endParaRPr sz="3600" spc="-150" dirty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Altri stanno bene così (circa 10 milioni)</a:t>
            </a:r>
            <a:endParaRPr sz="3600" spc="-150" dirty="0">
              <a:solidFill>
                <a:srgbClr val="21213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Altri dicono che lavorerebbero, ma non cercano lavoro (circa 3 milioni) </a:t>
            </a:r>
            <a:endParaRPr sz="36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5291162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400" dirty="0"/>
              <a:t>I disoccupati sono 3 milioni.</a:t>
            </a:r>
            <a:endParaRPr sz="5400"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2622176"/>
            <a:ext cx="7690500" cy="32676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Hanno cercato un lavoro nelle ultima 4 settimane.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3600" spc="-150" dirty="0">
                <a:solidFill>
                  <a:srgbClr val="212131"/>
                </a:solidFill>
                <a:latin typeface="+mn-lt"/>
              </a:rPr>
              <a:t>Sono disposti a cominciare un lavoro entro due settimane.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endParaRPr sz="36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25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198951" y="106878"/>
            <a:ext cx="4945050" cy="5883139"/>
          </a:xfrm>
          <a:prstGeom prst="rect">
            <a:avLst/>
          </a:prstGeom>
          <a:noFill/>
          <a:ln>
            <a:noFill/>
          </a:ln>
          <a:effectLst>
            <a:outerShdw blurRad="50800" dist="38100" dir="11400000" algn="r" rotWithShape="0">
              <a:prstClr val="black">
                <a:alpha val="0"/>
              </a:prstClr>
            </a:outerShdw>
            <a:softEdge rad="0"/>
          </a:effectLst>
        </p:spPr>
      </p:pic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Il tasso di disoccupazione nel 2017 era  all’11,2%</a:t>
            </a:r>
            <a:endParaRPr sz="3600"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3763925"/>
            <a:ext cx="3037500" cy="2009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3200" spc="-100" dirty="0">
                <a:solidFill>
                  <a:srgbClr val="212131"/>
                </a:solidFill>
                <a:latin typeface="+mn-lt"/>
              </a:rPr>
              <a:t>Non è omogeneo in tutto il paese.</a:t>
            </a:r>
            <a:endParaRPr sz="3200" spc="-1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387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Quanti sono i lavoratori indipendenti? 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Autonomi, imprenditori, partite IVA….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116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 idx="4294967295"/>
          </p:nvPr>
        </p:nvSpPr>
        <p:spPr>
          <a:xfrm>
            <a:off x="685800" y="3353125"/>
            <a:ext cx="64731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rgbClr val="007780"/>
                </a:solidFill>
                <a:latin typeface="+mj-lt"/>
              </a:rPr>
              <a:t>5,3 </a:t>
            </a:r>
            <a:r>
              <a:rPr lang="en" sz="9600" dirty="0" err="1">
                <a:solidFill>
                  <a:srgbClr val="007780"/>
                </a:solidFill>
                <a:latin typeface="+mj-lt"/>
              </a:rPr>
              <a:t>Milioni</a:t>
            </a:r>
            <a:endParaRPr sz="9600" dirty="0">
              <a:solidFill>
                <a:srgbClr val="007780"/>
              </a:solidFill>
              <a:latin typeface="+mj-lt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subTitle" idx="4294967295"/>
          </p:nvPr>
        </p:nvSpPr>
        <p:spPr>
          <a:xfrm>
            <a:off x="685800" y="5028746"/>
            <a:ext cx="6473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22 italiani su 100 che lavorano lo fanno in maniera indipendente!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ED80E3C-E1B9-435A-8625-56AA3B34C3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Giampaolo Montaletti –PoiliS-Lombardia – 7 numeri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9A4F74-D275-4D4F-BCB8-36EED44AF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413610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872</Words>
  <Application>Microsoft Macintosh PowerPoint</Application>
  <PresentationFormat>Presentazione su schermo (4:3)</PresentationFormat>
  <Paragraphs>139</Paragraphs>
  <Slides>27</Slides>
  <Notes>27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Courier New</vt:lpstr>
      <vt:lpstr>Oswald</vt:lpstr>
      <vt:lpstr>Arial</vt:lpstr>
      <vt:lpstr>Open Sans</vt:lpstr>
      <vt:lpstr>Oberon template</vt:lpstr>
      <vt:lpstr>7 numeri per capire il lavoro</vt:lpstr>
      <vt:lpstr>Presentazione standard di PowerPoint</vt:lpstr>
      <vt:lpstr>Quante persone lavorano in Italia?</vt:lpstr>
      <vt:lpstr>23 Milioni</vt:lpstr>
      <vt:lpstr>E gli altri ?</vt:lpstr>
      <vt:lpstr>I disoccupati sono 3 milioni.</vt:lpstr>
      <vt:lpstr>Il tasso di disoccupazione nel 2017 era  all’11,2%</vt:lpstr>
      <vt:lpstr>Quanti sono i lavoratori indipendenti? </vt:lpstr>
      <vt:lpstr>5,3 Milioni</vt:lpstr>
      <vt:lpstr>E quindi i dipendenti …</vt:lpstr>
      <vt:lpstr>Quanti dipendenti hanno un contratto a tempo indeterminato? </vt:lpstr>
      <vt:lpstr>15 Milioni</vt:lpstr>
      <vt:lpstr>Ma perché tutti dicono che i nuovi contratti sono per il 75% a tempo determinato? </vt:lpstr>
      <vt:lpstr>I nuovi contratti a tempo indeterminato li conti una volta sola e poi non li conti più!</vt:lpstr>
      <vt:lpstr>Quante Ferrari c’erano a Montecarlo? 2 o 156?</vt:lpstr>
      <vt:lpstr>Presentazione standard di PowerPoint</vt:lpstr>
      <vt:lpstr>Quanto dura un contratto a tempo indeterminato?</vt:lpstr>
      <vt:lpstr>Davvero un contratto a tempo indeterminato dura tutta la vita?</vt:lpstr>
      <vt:lpstr>NO!  Il 50% dura meno di 2 anni!</vt:lpstr>
      <vt:lpstr>Se oggi lavoro, che probabilità ho di lavorare anche fra 12 mesi?</vt:lpstr>
      <vt:lpstr>Circa il 93%!</vt:lpstr>
      <vt:lpstr>Se perdo un lavoro, cosa mi conviene fare?</vt:lpstr>
      <vt:lpstr>… un datore di lavoro!</vt:lpstr>
      <vt:lpstr>Riassumendo:</vt:lpstr>
      <vt:lpstr>IL MERCATO DEL LAVORO FUNZIONA!</vt:lpstr>
      <vt:lpstr>Le fonti:</vt:lpstr>
      <vt:lpstr>Presentazione standard di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giampaolo montaletti</cp:lastModifiedBy>
  <cp:revision>102</cp:revision>
  <dcterms:modified xsi:type="dcterms:W3CDTF">2018-08-17T08:08:29Z</dcterms:modified>
</cp:coreProperties>
</file>