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0" r:id="rId3"/>
    <p:sldId id="258" r:id="rId4"/>
    <p:sldId id="287" r:id="rId5"/>
    <p:sldId id="261" r:id="rId6"/>
    <p:sldId id="286" r:id="rId7"/>
    <p:sldId id="297" r:id="rId8"/>
    <p:sldId id="289" r:id="rId9"/>
    <p:sldId id="288" r:id="rId10"/>
    <p:sldId id="291" r:id="rId11"/>
    <p:sldId id="298" r:id="rId12"/>
    <p:sldId id="290" r:id="rId13"/>
    <p:sldId id="293" r:id="rId14"/>
    <p:sldId id="299" r:id="rId15"/>
    <p:sldId id="301" r:id="rId16"/>
    <p:sldId id="300" r:id="rId17"/>
    <p:sldId id="294" r:id="rId18"/>
    <p:sldId id="274" r:id="rId19"/>
    <p:sldId id="295" r:id="rId20"/>
    <p:sldId id="296" r:id="rId21"/>
    <p:sldId id="302" r:id="rId22"/>
    <p:sldId id="279" r:id="rId23"/>
  </p:sldIdLst>
  <p:sldSz cx="9144000" cy="6858000" type="screen4x3"/>
  <p:notesSz cx="6797675" cy="9928225"/>
  <p:embeddedFontLst>
    <p:embeddedFont>
      <p:font typeface="Oswald" panose="020B060402020202020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Open Sans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3548"/>
    <a:srgbClr val="75DCFE"/>
    <a:srgbClr val="F62263"/>
    <a:srgbClr val="FFDD48"/>
    <a:srgbClr val="212131"/>
    <a:srgbClr val="007780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8" autoAdjust="0"/>
    <p:restoredTop sz="86424" autoAdjust="0"/>
  </p:normalViewPr>
  <p:slideViewPr>
    <p:cSldViewPr snapToGrid="0" showGuides="1">
      <p:cViewPr varScale="1">
        <p:scale>
          <a:sx n="120" d="100"/>
          <a:sy n="120" d="100"/>
        </p:scale>
        <p:origin x="65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21/08/2018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5109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24382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236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32147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0529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4599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9811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24167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7960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3415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74479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43352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26870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058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2539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6453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0658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1581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554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2D35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2D3548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810450" y="2730000"/>
            <a:ext cx="60933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SzPts val="3600"/>
              <a:buFont typeface="Oswald"/>
              <a:buChar char="◇"/>
              <a:defRPr sz="3600" spc="-150">
                <a:latin typeface="+mj-lt"/>
                <a:ea typeface="Oswald"/>
                <a:cs typeface="Oswald"/>
                <a:sym typeface="Oswald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/>
          <p:nvPr/>
        </p:nvSpPr>
        <p:spPr>
          <a:xfrm>
            <a:off x="5374772" y="843525"/>
            <a:ext cx="2963200" cy="27406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F58038C-B9E4-47C7-8C67-41EDAE401F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2D35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2D3548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_ONLY">
    <p:bg>
      <p:bgPr>
        <a:solidFill>
          <a:schemeClr val="bg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D76D6BA2-8879-4B07-A318-C96C41613C3C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2D35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5663650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rgbClr val="39A6DE"/>
              </a:buClr>
              <a:buSzPts val="1800"/>
              <a:buFont typeface="Oswald"/>
              <a:buNone/>
              <a:defRPr sz="1800">
                <a:solidFill>
                  <a:srgbClr val="2D3548"/>
                </a:solidFill>
                <a:highlight>
                  <a:srgbClr val="FFFFFF"/>
                </a:highlight>
                <a:latin typeface="+mn-lt"/>
                <a:ea typeface="Oswald"/>
                <a:cs typeface="Oswald"/>
                <a:sym typeface="Oswald"/>
              </a:defRPr>
            </a:lvl1pPr>
          </a:lstStyle>
          <a:p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bg1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195DE6F-33D7-4A6D-AD25-15B6C73499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7C11345-DD59-493D-812A-F6F99D2B01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2D3548"/>
            </a:gs>
            <a:gs pos="100000">
              <a:srgbClr val="2D35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2D35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5" r:id="rId5"/>
    <p:sldLayoutId id="2147483656" r:id="rId6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-S5BvfdPEBE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youtu.be/-S5BvfdPEBE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drive.google.com/file/d/1BjWiOJYWNrX5JDJWXFk9dlVp5EhdrEDr/view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Margherita.rabaglia@gmail.com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2D3548"/>
            </a:gs>
            <a:gs pos="100000">
              <a:srgbClr val="2D35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868" y="220457"/>
            <a:ext cx="3030906" cy="3048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963" y="-176878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489509" y="2178735"/>
            <a:ext cx="5203625" cy="9285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2400" b="1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LE COSE …. </a:t>
            </a:r>
            <a:br>
              <a:rPr lang="it-IT" sz="2400" b="1" dirty="0">
                <a:solidFill>
                  <a:schemeClr val="tx2">
                    <a:lumMod val="25000"/>
                  </a:schemeClr>
                </a:solidFill>
                <a:latin typeface="+mn-lt"/>
              </a:rPr>
            </a:br>
            <a:r>
              <a:rPr lang="it-IT" sz="2400" b="1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NOI LE APPRENDIAMO FACENDOLE</a:t>
            </a:r>
            <a:endParaRPr lang="it-IT" sz="2400" spc="-300" dirty="0">
              <a:solidFill>
                <a:schemeClr val="tx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569021" y="3835812"/>
            <a:ext cx="7962728" cy="15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i="1" dirty="0">
                <a:solidFill>
                  <a:schemeClr val="bg1"/>
                </a:solidFill>
                <a:latin typeface="+mj-lt"/>
              </a:rPr>
              <a:t>“Per un </a:t>
            </a:r>
            <a:r>
              <a:rPr lang="en-US" sz="1800" i="1" dirty="0" err="1">
                <a:solidFill>
                  <a:schemeClr val="bg1"/>
                </a:solidFill>
                <a:latin typeface="+mj-lt"/>
              </a:rPr>
              <a:t>mutamento</a:t>
            </a:r>
            <a:r>
              <a:rPr lang="en-US" sz="18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00" i="1" dirty="0" err="1">
                <a:solidFill>
                  <a:schemeClr val="bg1"/>
                </a:solidFill>
                <a:latin typeface="+mj-lt"/>
              </a:rPr>
              <a:t>decisivo</a:t>
            </a:r>
            <a:r>
              <a:rPr lang="en-US" sz="18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00" i="1" dirty="0" err="1">
                <a:solidFill>
                  <a:schemeClr val="bg1"/>
                </a:solidFill>
                <a:latin typeface="+mj-lt"/>
              </a:rPr>
              <a:t>dell’insegnamento</a:t>
            </a:r>
            <a:r>
              <a:rPr lang="en-US" sz="1800" i="1" dirty="0">
                <a:solidFill>
                  <a:schemeClr val="bg1"/>
                </a:solidFill>
                <a:latin typeface="+mj-lt"/>
              </a:rPr>
              <a:t>…</a:t>
            </a:r>
            <a:r>
              <a:rPr lang="en-US" sz="1800" i="1" dirty="0" err="1">
                <a:solidFill>
                  <a:schemeClr val="bg1"/>
                </a:solidFill>
                <a:latin typeface="+mj-lt"/>
              </a:rPr>
              <a:t>che</a:t>
            </a:r>
            <a:r>
              <a:rPr lang="en-US" sz="18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00" i="1" dirty="0" err="1">
                <a:solidFill>
                  <a:schemeClr val="bg1"/>
                </a:solidFill>
                <a:latin typeface="+mj-lt"/>
              </a:rPr>
              <a:t>tocca</a:t>
            </a:r>
            <a:r>
              <a:rPr lang="en-US" sz="1800" i="1" dirty="0">
                <a:solidFill>
                  <a:schemeClr val="bg1"/>
                </a:solidFill>
                <a:latin typeface="+mj-lt"/>
              </a:rPr>
              <a:t> non solo </a:t>
            </a:r>
            <a:r>
              <a:rPr lang="en-US" sz="1800" i="1" dirty="0" err="1">
                <a:solidFill>
                  <a:schemeClr val="bg1"/>
                </a:solidFill>
                <a:latin typeface="+mj-lt"/>
              </a:rPr>
              <a:t>l’insegnamento</a:t>
            </a:r>
            <a:r>
              <a:rPr lang="en-US" sz="1800" i="1" dirty="0">
                <a:solidFill>
                  <a:schemeClr val="bg1"/>
                </a:solidFill>
                <a:latin typeface="+mj-lt"/>
              </a:rPr>
              <a:t>, ma </a:t>
            </a:r>
            <a:r>
              <a:rPr lang="en-US" sz="1800" i="1" dirty="0" err="1">
                <a:solidFill>
                  <a:schemeClr val="bg1"/>
                </a:solidFill>
                <a:latin typeface="+mj-lt"/>
              </a:rPr>
              <a:t>anche</a:t>
            </a:r>
            <a:r>
              <a:rPr lang="en-US" sz="18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00" i="1" dirty="0" err="1">
                <a:solidFill>
                  <a:schemeClr val="bg1"/>
                </a:solidFill>
                <a:latin typeface="+mj-lt"/>
              </a:rPr>
              <a:t>il</a:t>
            </a:r>
            <a:r>
              <a:rPr lang="en-US" sz="18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00" i="1" dirty="0" err="1">
                <a:solidFill>
                  <a:schemeClr val="bg1"/>
                </a:solidFill>
                <a:latin typeface="+mj-lt"/>
              </a:rPr>
              <a:t>lavoro</a:t>
            </a:r>
            <a:r>
              <a:rPr lang="en-US" sz="1800" i="1" dirty="0">
                <a:solidFill>
                  <a:schemeClr val="bg1"/>
                </a:solidFill>
                <a:latin typeface="+mj-lt"/>
              </a:rPr>
              <a:t>” </a:t>
            </a:r>
          </a:p>
          <a:p>
            <a:pPr marL="0" indent="0">
              <a:buFont typeface="Open Sans"/>
              <a:buNone/>
            </a:pPr>
            <a:r>
              <a:rPr lang="en-US" sz="1200" dirty="0">
                <a:solidFill>
                  <a:schemeClr val="bg1"/>
                </a:solidFill>
                <a:latin typeface="+mj-lt"/>
              </a:rPr>
              <a:t>M. </a:t>
            </a:r>
            <a:r>
              <a:rPr lang="en-US" sz="1200" dirty="0" err="1">
                <a:solidFill>
                  <a:schemeClr val="bg1"/>
                </a:solidFill>
                <a:latin typeface="+mj-lt"/>
              </a:rPr>
              <a:t>Serres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, “</a:t>
            </a:r>
            <a:r>
              <a:rPr lang="en-US" sz="1200" i="1" dirty="0">
                <a:solidFill>
                  <a:schemeClr val="bg1"/>
                </a:solidFill>
                <a:latin typeface="+mj-lt"/>
              </a:rPr>
              <a:t>Non è un </a:t>
            </a:r>
            <a:r>
              <a:rPr lang="en-US" sz="1200" i="1" dirty="0" err="1">
                <a:solidFill>
                  <a:schemeClr val="bg1"/>
                </a:solidFill>
                <a:latin typeface="+mj-lt"/>
              </a:rPr>
              <a:t>mondo</a:t>
            </a:r>
            <a:r>
              <a:rPr lang="en-US" sz="1200" i="1" dirty="0">
                <a:solidFill>
                  <a:schemeClr val="bg1"/>
                </a:solidFill>
                <a:latin typeface="+mj-lt"/>
              </a:rPr>
              <a:t> per </a:t>
            </a:r>
            <a:r>
              <a:rPr lang="en-US" sz="1200" i="1" dirty="0" err="1">
                <a:solidFill>
                  <a:schemeClr val="bg1"/>
                </a:solidFill>
                <a:latin typeface="+mj-lt"/>
              </a:rPr>
              <a:t>vecchi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”</a:t>
            </a:r>
          </a:p>
          <a:p>
            <a:pPr marL="0" indent="0">
              <a:buFont typeface="Open Sans"/>
              <a:buNone/>
            </a:pPr>
            <a:r>
              <a:rPr lang="en-US" sz="1200" dirty="0" err="1">
                <a:solidFill>
                  <a:schemeClr val="bg1"/>
                </a:solidFill>
                <a:latin typeface="+mj-lt"/>
              </a:rPr>
              <a:t>Bollati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</a:rPr>
              <a:t>Boringhieri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, 2013</a:t>
            </a: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76A917E-0E4D-49BF-B6AB-DC053761BD0A}"/>
              </a:ext>
            </a:extLst>
          </p:cNvPr>
          <p:cNvSpPr/>
          <p:nvPr/>
        </p:nvSpPr>
        <p:spPr>
          <a:xfrm>
            <a:off x="6492632" y="3244590"/>
            <a:ext cx="18453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Font typeface="Open Sans"/>
              <a:buNone/>
            </a:pPr>
            <a:r>
              <a:rPr lang="en-US" dirty="0">
                <a:solidFill>
                  <a:schemeClr val="bg1"/>
                </a:solidFill>
                <a:latin typeface="+mj-lt"/>
              </a:rPr>
              <a:t>Margherita 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Rabaglia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766222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IL PROBLEM SOLVING: </a:t>
            </a:r>
            <a:br>
              <a:rPr lang="it-IT" dirty="0"/>
            </a:br>
            <a:r>
              <a:rPr lang="it-IT" dirty="0"/>
              <a:t>TRA SLOGAN E CAMBIO DI METODO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836148" y="2076163"/>
            <a:ext cx="7653325" cy="39135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 esistono le discipline, esistono solo i problemi, amava dire Karl Popper. </a:t>
            </a:r>
            <a:b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tratto comune a tutti i grandi centri di produzione della conoscenza, e della loro capacità di interagire con i problemi reali della società e dell'industria, nell'ultimo secolo, è stata la capacità di prendere sul serio, più o meno consapevolmente, e con maggiore o minore radicalità, questa semplice massima epistemologica. 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you or r.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7128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766222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IL PROBLEM SOLVING: </a:t>
            </a:r>
            <a:br>
              <a:rPr lang="it-IT" dirty="0"/>
            </a:br>
            <a:r>
              <a:rPr lang="it-IT" dirty="0"/>
              <a:t>TRA SLOGAN E CAMBIO DI METODO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836148" y="2076163"/>
            <a:ext cx="7653325" cy="39135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Attirate dapprima tutta la sua attenzione verso l’industria e le arti meccaniche che rendono gli uomini utili  gli uni agli altri.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Conducetelo  a visitare fabbriche  e opifici…lavorate voi stessi, dategli dunque l’esempio: perché diventi maestro recitate ovunque la parte di apprendista e state certi che un’ora di lavoro, gli insegnerà più cose di quante ne terrebbe a mente dopo una giornata di spiegazioni teoriche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it-IT" sz="1800" i="1" kern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1800" i="1" kern="1200" dirty="0" err="1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J.J.Rousseau</a:t>
            </a:r>
            <a:r>
              <a:rPr lang="it-IT" sz="1800" i="1" kern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Emilio o dell’educazione, 1762)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you or r.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5294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7653324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LA VOCE AI PROTAGONISTI: </a:t>
            </a:r>
            <a:br>
              <a:rPr lang="it-IT" dirty="0"/>
            </a:br>
            <a:r>
              <a:rPr lang="it-IT" dirty="0"/>
              <a:t>INTERVISTA AGLI STUDENTI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836148" y="2076163"/>
            <a:ext cx="7653325" cy="3343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 buon progetto di alternanza per i ragazzi intervistati dovrebbe prevedere:</a:t>
            </a:r>
          </a:p>
          <a:p>
            <a:pPr lvl="0" indent="-4572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presenza di qualcuno in azienda che spieghi esattamente cosa fare e cosa non fare in determinate situazioni di lavoro (19%),</a:t>
            </a:r>
          </a:p>
          <a:p>
            <a:pPr lvl="0" indent="-4572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presenza di qualcuno che mi chieda anche di provare a fornire io le soluzioni ad un problema lavorativo (17%) </a:t>
            </a:r>
          </a:p>
          <a:p>
            <a:pPr lvl="0" indent="-4572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momenti di confronto con persone di ruolo superiore (es. capi, dirigenti, responsabili, </a:t>
            </a:r>
            <a:r>
              <a:rPr lang="it-IT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ecc</a:t>
            </a: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(15%).</a:t>
            </a:r>
          </a:p>
          <a:p>
            <a:pPr lvl="0" indent="-4572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it-IT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it-IT" sz="1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it-IT" sz="1400" i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report su ASL all’IS Gadda, </a:t>
            </a:r>
            <a:r>
              <a:rPr lang="it-IT" sz="1400" i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a.s.</a:t>
            </a:r>
            <a:r>
              <a:rPr lang="it-IT" sz="1400" i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2016-17)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you or r.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8872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369115" y="1015373"/>
            <a:ext cx="6635692" cy="50921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Spesso siamo capaci di fare cose molto prima di essere in grado di spiegare concettualmente quello che stiamo facendo</a:t>
            </a:r>
            <a:br>
              <a:rPr lang="it-IT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2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J.S.Bruner</a:t>
            </a:r>
            <a:r>
              <a:rPr lang="it-IT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La cultura dell’educazione)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Questa simmetria tra il fare e il comprendere ci ricorda l’abilità dei bambini nel giocare a biglie senza avere un’idea delle leggi matematiche che le governano, o anche quelle degli antichi Egizi,  che costruivano le piramidi quando ancora non possedevano le cognizioni geometriche indispensabili. (J.S. Bruner, La fabbrica delle storie)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Quanto il Signore ha ordinato, noi lo faremo e lo ascolteremo (Esodo 24, 7) chiasmo commentato in senso epistemologico da Pascal, Wittgenstein e </a:t>
            </a:r>
            <a:r>
              <a:rPr lang="it-IT" sz="20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Peirce</a:t>
            </a:r>
            <a:r>
              <a:rPr lang="it-IT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it-IT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1276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766222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OLTRE UN PARADIGMA DIVISORIO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827248" y="1940991"/>
            <a:ext cx="7653325" cy="39135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indent="0">
              <a:spcAft>
                <a:spcPts val="800"/>
              </a:spcAft>
              <a:buNone/>
            </a:pPr>
            <a:r>
              <a:rPr lang="it-IT" sz="1800" dirty="0">
                <a:solidFill>
                  <a:srgbClr val="54545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 finanza ed economia reale </a:t>
            </a:r>
          </a:p>
          <a:p>
            <a:pPr marL="38100" indent="0">
              <a:spcAft>
                <a:spcPts val="800"/>
              </a:spcAft>
              <a:buNone/>
            </a:pP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Tra locale e globale </a:t>
            </a:r>
          </a:p>
          <a:p>
            <a:pPr marL="38100" indent="0">
              <a:spcAft>
                <a:spcPts val="800"/>
              </a:spcAft>
              <a:buNone/>
            </a:pP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Tra tecnologie della comunicazione e tecnologie della produzione </a:t>
            </a:r>
          </a:p>
          <a:p>
            <a:pPr>
              <a:spcAft>
                <a:spcPts val="800"/>
              </a:spcAft>
              <a:buFontTx/>
              <a:buChar char="-"/>
            </a:pPr>
            <a:r>
              <a:rPr lang="it-IT" sz="1600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rete, a costi sempre meno elitari, unirà il globo tra nazionale e multiculturale</a:t>
            </a: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8100" indent="0">
              <a:spcAft>
                <a:spcPts val="800"/>
              </a:spcAft>
              <a:buNone/>
            </a:pP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Tra nativi e stranieri</a:t>
            </a:r>
          </a:p>
          <a:p>
            <a:pPr>
              <a:spcAft>
                <a:spcPts val="800"/>
              </a:spcAft>
              <a:buFontTx/>
              <a:buChar char="-"/>
            </a:pPr>
            <a:r>
              <a:rPr lang="it-IT" sz="1600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fra 40 anni in Italia su 52 milioni di abitanti, 23 milioni saranno “stranieri”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3087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766222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CAMBIAMENTI:</a:t>
            </a:r>
            <a:br>
              <a:rPr lang="it-IT" dirty="0"/>
            </a:br>
            <a:r>
              <a:rPr lang="it-IT" dirty="0"/>
              <a:t>NUOVE COMPETENZE PER NUOVE FRONTIERE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827248" y="1940991"/>
            <a:ext cx="7653325" cy="41285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indent="0">
              <a:spcAft>
                <a:spcPts val="800"/>
              </a:spcAft>
              <a:buNone/>
            </a:pPr>
            <a:r>
              <a:rPr lang="it-IT" sz="1800" dirty="0">
                <a:solidFill>
                  <a:schemeClr val="bg1"/>
                </a:solidFill>
                <a:highlight>
                  <a:srgbClr val="2D3548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TECNOLOGIA DIGITALE</a:t>
            </a:r>
          </a:p>
          <a:p>
            <a:pPr marL="38100" indent="0">
              <a:spcAft>
                <a:spcPts val="800"/>
              </a:spcAft>
              <a:buNone/>
            </a:pPr>
            <a:r>
              <a:rPr lang="it-IT" sz="1800" dirty="0">
                <a:solidFill>
                  <a:schemeClr val="bg1"/>
                </a:solidFill>
                <a:highlight>
                  <a:srgbClr val="2D3548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1978</a:t>
            </a: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2,2 milioni di dollari per esaminare 6 milioni di documenti di una causa antitrust</a:t>
            </a:r>
          </a:p>
          <a:p>
            <a:pPr marL="38100" indent="0">
              <a:spcAft>
                <a:spcPts val="800"/>
              </a:spcAft>
              <a:buNone/>
            </a:pPr>
            <a:r>
              <a:rPr lang="it-IT" sz="1800" dirty="0">
                <a:solidFill>
                  <a:schemeClr val="bg1"/>
                </a:solidFill>
                <a:highlight>
                  <a:srgbClr val="2D3548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2010</a:t>
            </a: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10.000dollari per esaminare 1,5 milioni di documenti per causa analoga</a:t>
            </a:r>
          </a:p>
          <a:p>
            <a:pPr marL="38100" indent="0">
              <a:spcAft>
                <a:spcPts val="800"/>
              </a:spcAft>
              <a:buNone/>
            </a:pPr>
            <a:endParaRPr lang="it-IT" sz="18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100" indent="0">
              <a:spcAft>
                <a:spcPts val="800"/>
              </a:spcAft>
              <a:buNone/>
            </a:pPr>
            <a:r>
              <a:rPr lang="it-IT" sz="1800" dirty="0">
                <a:solidFill>
                  <a:schemeClr val="bg1"/>
                </a:solidFill>
                <a:highlight>
                  <a:srgbClr val="2D3548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GUIDA AUTONOMA</a:t>
            </a:r>
          </a:p>
          <a:p>
            <a:pPr marL="38100" indent="0">
              <a:spcAft>
                <a:spcPts val="800"/>
              </a:spcAft>
              <a:buNone/>
            </a:pPr>
            <a:r>
              <a:rPr lang="it-IT" sz="1800" dirty="0">
                <a:solidFill>
                  <a:schemeClr val="bg1"/>
                </a:solidFill>
                <a:highlight>
                  <a:srgbClr val="2D3548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2004</a:t>
            </a: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150 miglia in un deserto della California per auto senza guidatore</a:t>
            </a:r>
          </a:p>
          <a:p>
            <a:pPr marL="38100" indent="0">
              <a:spcAft>
                <a:spcPts val="800"/>
              </a:spcAft>
              <a:buNone/>
            </a:pPr>
            <a:r>
              <a:rPr lang="it-IT" sz="1800" dirty="0">
                <a:solidFill>
                  <a:schemeClr val="bg1"/>
                </a:solidFill>
                <a:highlight>
                  <a:srgbClr val="2D3548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2010</a:t>
            </a: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1000 miglia su strade normali con Google Street </a:t>
            </a:r>
            <a:r>
              <a:rPr lang="it-IT" sz="18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View</a:t>
            </a: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Google Maps</a:t>
            </a:r>
          </a:p>
          <a:p>
            <a:pPr marL="38100" indent="0">
              <a:spcAft>
                <a:spcPts val="800"/>
              </a:spcAft>
              <a:buNone/>
            </a:pPr>
            <a:endParaRPr lang="it-IT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7955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7203567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CRITICITÀ IN CERCA DI BUONE PRASSI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5A6ED3E-1F5C-4BDF-84C4-3CE28A524DB5}"/>
              </a:ext>
            </a:extLst>
          </p:cNvPr>
          <p:cNvSpPr/>
          <p:nvPr/>
        </p:nvSpPr>
        <p:spPr>
          <a:xfrm>
            <a:off x="645963" y="1352062"/>
            <a:ext cx="8015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Criticità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scuola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Le diverse riforme che hanno variamente strattonato il professionale (vedi scritti di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Bertagna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e altri)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Il prevalere del paradigma liceale trasmissivo di conoscenze e non di bottega per competenze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Il prevalere del paradigma gentiliano che separa studio e lavoro anche in modo classista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Turnover docenti soprattutto tecnici ed ingegneri e difficile stabilizzazione di rapporti territoriali ed aziendali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Programmazione personalizzata incentivata a parole nelle riforme contro valutazione standardizzata agli esami di stato </a:t>
            </a:r>
          </a:p>
          <a:p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Criticità azienda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Profitto come unico scopo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Non visione territoriale del benessere diffuso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Visione senza futuro ma legata al profitto immediato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Non investimento sul tutor aziendale e sue operatività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5797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369115" y="327171"/>
            <a:ext cx="6635692" cy="57803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Quando i giovani sono fuori dal mondo del lavoro, alle imprese mancano energia, entusiasmo, innovazione, gioia di vivere, che sono preziosi beni comuni che rendono migliore la vita economica e la pubblica felicità. È allora urgente un nuovo patto sociale umano, un nuovo patto sociale per il lavoro,[...]. Il dono del lavoro è il primo dono dei padri e delle madri ai figli e alle figlie, è il primo patrimonio di una società. È la prima dote con cui li aiutiamo a spiccare il loro volo libero della vita adulta.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(Papa Francesco ai delegati CISL, Mercoledì 28 giugno 2017)</a:t>
            </a:r>
            <a:endParaRPr lang="it-IT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Margherita Rabaglia – Dirigente Scolastico IISS Carlo Emilio Gadda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it-IT" sz="12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sym typeface="Oswald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sym typeface="Oswald"/>
            </a:endParaRPr>
          </a:p>
        </p:txBody>
      </p:sp>
    </p:spTree>
    <p:extLst>
      <p:ext uri="{BB962C8B-B14F-4D97-AF65-F5344CB8AC3E}">
        <p14:creationId xmlns:p14="http://schemas.microsoft.com/office/powerpoint/2010/main" val="1816741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297950" y="5222669"/>
            <a:ext cx="8229600" cy="10599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t-IT" sz="2400" spc="-150" dirty="0">
                <a:hlinkClick r:id="rId4"/>
              </a:rPr>
              <a:t>https://youtu.be/-S5BvfdPEBE</a:t>
            </a:r>
            <a:endParaRPr lang="it-IT" sz="2400" spc="-15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</a:t>
            </a:r>
            <a:r>
              <a:rPr lang="it-IT" dirty="0" err="1"/>
              <a:t>Rabaglia</a:t>
            </a:r>
            <a:r>
              <a:rPr lang="it-IT" dirty="0"/>
              <a:t>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18</a:t>
            </a:fld>
            <a:endParaRPr lang="it-IT" dirty="0"/>
          </a:p>
        </p:txBody>
      </p:sp>
      <p:pic>
        <p:nvPicPr>
          <p:cNvPr id="2" name="Elementi multimediali online 1">
            <a:hlinkClick r:id="" action="ppaction://media"/>
            <a:extLst>
              <a:ext uri="{FF2B5EF4-FFF2-40B4-BE49-F238E27FC236}">
                <a16:creationId xmlns:a16="http://schemas.microsoft.com/office/drawing/2014/main" id="{C798F199-EA2B-4DCA-9D73-D2A09D2EF1A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287229" y="1184745"/>
            <a:ext cx="6445415" cy="362554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2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/>
              <a:t>IL METODO DELL’ALTERNANZA FORMATIVA: UN’ESPERIENZA</a:t>
            </a:r>
            <a:endParaRPr sz="24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19</a:t>
            </a:fld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5A57DFA4-F8EB-4BE5-99C4-5DD1638413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Disseminazione</a:t>
            </a:r>
          </a:p>
        </p:txBody>
      </p:sp>
    </p:spTree>
    <p:extLst>
      <p:ext uri="{BB962C8B-B14F-4D97-AF65-F5344CB8AC3E}">
        <p14:creationId xmlns:p14="http://schemas.microsoft.com/office/powerpoint/2010/main" val="1858979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71119" y="2332139"/>
            <a:ext cx="6232631" cy="34830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t-IT" sz="2800" dirty="0"/>
              <a:t>…le cose che bisogna avere appreso prima di farle, noi le apprendiamo facendole: per esempio, si diventa costruttori costruendo, e suonatori di cetra suonando la cetra.</a:t>
            </a:r>
          </a:p>
          <a:p>
            <a:pPr marL="0" indent="0">
              <a:buNone/>
            </a:pPr>
            <a:endParaRPr lang="it-IT" sz="2800" i="1" dirty="0"/>
          </a:p>
          <a:p>
            <a:pPr marL="0" indent="0">
              <a:buNone/>
            </a:pPr>
            <a:r>
              <a:rPr lang="it-IT" sz="2000" i="1" dirty="0"/>
              <a:t>Aristotele, Etica </a:t>
            </a:r>
            <a:r>
              <a:rPr lang="it-IT" sz="2000" i="1" dirty="0" err="1"/>
              <a:t>Nicomachea</a:t>
            </a:r>
            <a:r>
              <a:rPr lang="it-IT" sz="2000" i="1" dirty="0"/>
              <a:t>, Libro III 300 a.C. 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</a:t>
            </a:fld>
            <a:endParaRPr lang="it-IT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6121832" cy="4797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Disseminazione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Margherita Rabaglia – Dirigente Scolastico IISS Carlo Emilio Gadda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it-IT" sz="12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sym typeface="Oswald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20</a:t>
            </a:fld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sym typeface="Oswald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E0C92F0-9B82-47ED-80B6-79B8C7621E57}"/>
              </a:ext>
            </a:extLst>
          </p:cNvPr>
          <p:cNvSpPr txBox="1"/>
          <p:nvPr/>
        </p:nvSpPr>
        <p:spPr>
          <a:xfrm>
            <a:off x="2384444" y="1336191"/>
            <a:ext cx="45389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libri" panose="020F0502020204030204" pitchFamily="34" charset="0"/>
              </a:rPr>
              <a:t>DOSSIER IL METODO DELL’ALTERNANZA FORMATIVA: UN’ESPERIENZA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470EDA0-66A9-489A-A6DE-019C3CFF5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470" y="1650378"/>
            <a:ext cx="3273059" cy="439185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22B5CC2-32D5-42CE-9D31-70F399E14F42}"/>
              </a:ext>
            </a:extLst>
          </p:cNvPr>
          <p:cNvSpPr txBox="1"/>
          <p:nvPr/>
        </p:nvSpPr>
        <p:spPr>
          <a:xfrm>
            <a:off x="2023762" y="6088207"/>
            <a:ext cx="50964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libri" panose="020F0502020204030204" pitchFamily="34" charset="0"/>
                <a:hlinkClick r:id="rId4"/>
              </a:rPr>
              <a:t>https://drive.google.com/file/d/1BjWiOJYWNrX5JDJWXFk9dlVp5EhdrEDr/view</a:t>
            </a:r>
            <a:endParaRPr lang="it-IT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045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6121832" cy="4797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Disseminazione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836148" y="1858049"/>
            <a:ext cx="7653325" cy="43249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Margherita Rabaglia – Dirigente Scolastico IISS Carlo Emilio Gadda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it-IT" sz="12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sym typeface="Oswald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21</a:t>
            </a:fld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sym typeface="Oswald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DF6C851-A190-4CBC-BCD4-99B2E7977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56" y="1445173"/>
            <a:ext cx="7359895" cy="468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75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693906" y="30750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dirty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Domande</a:t>
            </a:r>
            <a:r>
              <a:rPr lang="en" sz="4800" dirty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</a:t>
            </a:r>
            <a:endParaRPr sz="4800" dirty="0">
              <a:solidFill>
                <a:srgbClr val="2D35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Puoi trovarmi qui: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highlight>
                  <a:srgbClr val="F62263"/>
                </a:highlight>
                <a:latin typeface="+mj-lt"/>
                <a:hlinkClick r:id="rId3"/>
              </a:rPr>
              <a:t>Margherita.rabaglia@gmail.com</a:t>
            </a:r>
            <a:endParaRPr lang="it-IT" sz="2400" dirty="0">
              <a:solidFill>
                <a:schemeClr val="bg1"/>
              </a:solidFill>
              <a:highlight>
                <a:srgbClr val="F62263"/>
              </a:highlight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66EDF6A-44D3-490A-92C3-CA1569F8D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9EBBCFC-94E9-433D-8020-7B490F6761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22</a:t>
            </a:fld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784449" y="792800"/>
            <a:ext cx="7512926" cy="29361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+mj-lt"/>
              </a:rPr>
              <a:t>HELLO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+mj-lt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subTitle" idx="4294967295"/>
          </p:nvPr>
        </p:nvSpPr>
        <p:spPr>
          <a:xfrm>
            <a:off x="693906" y="39132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spc="-150" dirty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S</a:t>
            </a:r>
            <a:r>
              <a:rPr lang="it-IT" sz="3600" spc="-150" dirty="0" err="1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ono</a:t>
            </a:r>
            <a:r>
              <a:rPr lang="en" sz="3600" spc="-150" dirty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 </a:t>
            </a:r>
            <a:r>
              <a:rPr lang="it-IT" sz="3600" spc="-150" dirty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Margherita Rabaglia</a:t>
            </a:r>
            <a:endParaRPr sz="3600" spc="-150" dirty="0">
              <a:solidFill>
                <a:srgbClr val="2D35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63" name="Shape 63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>
                <a:latin typeface="+mn-lt"/>
              </a:rPr>
              <a:t>sono qui perché lavoro per MESHAREA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9FF3232-2744-48B3-82C5-BD391062DA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3</a:t>
            </a:fld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1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Iniziamo con il primo set di slide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4</a:t>
            </a:fld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5A57DFA4-F8EB-4BE5-99C4-5DD1638413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882" y="2506213"/>
            <a:ext cx="6671145" cy="2020067"/>
          </a:xfrm>
        </p:spPr>
        <p:txBody>
          <a:bodyPr/>
          <a:lstStyle/>
          <a:p>
            <a:r>
              <a:rPr lang="it-IT" sz="2800" dirty="0"/>
              <a:t>Conviene escogitare novità inimmaginabili…</a:t>
            </a:r>
            <a:br>
              <a:rPr lang="it-IT" sz="2800" dirty="0"/>
            </a:br>
            <a:r>
              <a:rPr lang="it-IT" sz="2800" dirty="0"/>
              <a:t>Vedo le nostre istituzioni brillare di una luce </a:t>
            </a:r>
            <a:br>
              <a:rPr lang="it-IT" sz="2800" dirty="0"/>
            </a:br>
            <a:r>
              <a:rPr lang="it-IT" sz="2800" dirty="0"/>
              <a:t>simile a quella delle costellazioni che </a:t>
            </a:r>
            <a:br>
              <a:rPr lang="it-IT" sz="2800" dirty="0"/>
            </a:br>
            <a:r>
              <a:rPr lang="it-IT" sz="2800" dirty="0"/>
              <a:t>gli astronomi ci dicono morte da molto tempo.</a:t>
            </a:r>
          </a:p>
        </p:txBody>
      </p:sp>
    </p:spTree>
    <p:extLst>
      <p:ext uri="{BB962C8B-B14F-4D97-AF65-F5344CB8AC3E}">
        <p14:creationId xmlns:p14="http://schemas.microsoft.com/office/powerpoint/2010/main" val="3835195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7370545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IL PARADIGMA GENTILIANO DELLA SCUOLA ITALIANA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922664" y="1405778"/>
            <a:ext cx="6798175" cy="49505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Germania ed Austria contro Italia, nella conta dei sommersi e dei salvati, dove il lavoro e l’apprendistato formativo in Italia sono delle sconfitte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it-IT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Andamento iscrizioni scuole superiori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Serie A : Licei 50%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Serie B: Tecnici 30%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Serie C: Professionali 15%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Serie D: istruzione e formazione professionale 5%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endParaRPr lang="it-IT" sz="1800" b="1" kern="1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it-IT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Formazione terziaria non accademica: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Germania: 22%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Francia e Inghilterra: 37%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Italia: numeri minimi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5</a:t>
            </a:fld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503339" y="2055303"/>
            <a:ext cx="6232631" cy="35904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1350"/>
              </a:lnSpc>
              <a:spcAft>
                <a:spcPts val="800"/>
              </a:spcAft>
            </a:pPr>
            <a:endParaRPr lang="it-IT" sz="28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350"/>
              </a:lnSpc>
              <a:spcAft>
                <a:spcPts val="800"/>
              </a:spcAft>
              <a:buNone/>
            </a:pPr>
            <a:r>
              <a:rPr lang="it-IT" sz="28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Quando vedo che si limitano i giovani a</a:t>
            </a:r>
          </a:p>
          <a:p>
            <a:pPr marL="0" indent="0">
              <a:lnSpc>
                <a:spcPts val="1350"/>
              </a:lnSpc>
              <a:spcAft>
                <a:spcPts val="800"/>
              </a:spcAft>
              <a:buNone/>
            </a:pPr>
            <a:r>
              <a:rPr lang="it-IT" sz="28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studi puramente speculativi e che poi,</a:t>
            </a:r>
          </a:p>
          <a:p>
            <a:pPr marL="0" indent="0">
              <a:lnSpc>
                <a:spcPts val="1350"/>
              </a:lnSpc>
              <a:spcAft>
                <a:spcPts val="800"/>
              </a:spcAft>
              <a:buNone/>
            </a:pPr>
            <a:r>
              <a:rPr lang="it-IT" sz="28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senza la minima esperienza, sono </a:t>
            </a:r>
          </a:p>
          <a:p>
            <a:pPr marL="0" indent="0">
              <a:lnSpc>
                <a:spcPts val="1350"/>
              </a:lnSpc>
              <a:spcAft>
                <a:spcPts val="800"/>
              </a:spcAft>
              <a:buNone/>
            </a:pPr>
            <a:r>
              <a:rPr lang="it-IT" sz="28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gettati nel mondo e negli affari, trovo </a:t>
            </a:r>
          </a:p>
          <a:p>
            <a:pPr marL="0" indent="0">
              <a:lnSpc>
                <a:spcPts val="1350"/>
              </a:lnSpc>
              <a:spcAft>
                <a:spcPts val="800"/>
              </a:spcAft>
              <a:buNone/>
            </a:pPr>
            <a:r>
              <a:rPr lang="it-IT" sz="28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che si urta non meno la ragione che la</a:t>
            </a:r>
          </a:p>
          <a:p>
            <a:pPr marL="0" indent="0">
              <a:lnSpc>
                <a:spcPts val="1350"/>
              </a:lnSpc>
              <a:spcAft>
                <a:spcPts val="800"/>
              </a:spcAft>
              <a:buNone/>
            </a:pPr>
            <a:r>
              <a:rPr lang="it-IT" sz="28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natura e non mi sorprendo più che così</a:t>
            </a:r>
          </a:p>
          <a:p>
            <a:pPr marL="0" indent="0">
              <a:lnSpc>
                <a:spcPts val="1350"/>
              </a:lnSpc>
              <a:spcAft>
                <a:spcPts val="800"/>
              </a:spcAft>
              <a:buNone/>
            </a:pPr>
            <a:r>
              <a:rPr lang="it-IT" sz="28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poche persone sappiano condursi bene</a:t>
            </a:r>
          </a:p>
          <a:p>
            <a:pPr marL="0" indent="0">
              <a:lnSpc>
                <a:spcPts val="1350"/>
              </a:lnSpc>
              <a:spcAft>
                <a:spcPts val="800"/>
              </a:spcAft>
              <a:buNone/>
            </a:pPr>
            <a:endParaRPr lang="it-IT" sz="2000" i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350"/>
              </a:lnSpc>
              <a:spcAft>
                <a:spcPts val="800"/>
              </a:spcAft>
              <a:buNone/>
            </a:pPr>
            <a:r>
              <a:rPr lang="it-IT" sz="20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it-IT" sz="2000" i="1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J.J.Rousseau</a:t>
            </a:r>
            <a:r>
              <a:rPr lang="it-IT" sz="20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Emilio, 1762</a:t>
            </a:r>
            <a:r>
              <a:rPr lang="it-IT" sz="20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3842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7370545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IL PARADIGMA GENTILIANO DELLA SCUOLA ITALIANA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922664" y="1405778"/>
            <a:ext cx="6798175" cy="49505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vizio culturale molto radicato è considerare  il lavoro manuale come lavoro di minore dignità rispetto  a quello intellettuale, qualcosa che si addice ai servi o magari agli schiavi…..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Così accade che, se una famiglia ha un figlio intelligente, non lo manda in una scuola tecnica, o ce lo manda a malincuore, perché  il liceo è il curriculum più degno per l’intelligenza umana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endParaRPr lang="it-IT" sz="1400" i="1" kern="1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it-IT" sz="1400" i="1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it-IT" sz="1400" i="1" kern="12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L.Bruni</a:t>
            </a:r>
            <a:r>
              <a:rPr lang="it-IT" sz="1400" i="1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Fondati sul lavoro, 2014)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7139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7807867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SCUOLA E LAVORO: </a:t>
            </a:r>
            <a:br>
              <a:rPr lang="it-IT" dirty="0"/>
            </a:br>
            <a:r>
              <a:rPr lang="it-IT" dirty="0"/>
              <a:t>UNA COLLABORAZIONE (IM?)POSSIBILE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836148" y="2076163"/>
            <a:ext cx="7653325" cy="3343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scuola mette le persone (fine) al servizio delle discipline e della cultura previste nei programmi di insegnamento (mezzo)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endParaRPr lang="it-IT" sz="1800" kern="1200" dirty="0">
              <a:solidFill>
                <a:prstClr val="black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it-IT" sz="1800" kern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L’impresa fatica ad investire sulla formazione, come diceva Rousseau, a perdere tempo nel presente per guadagnarlo nel futuro 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it-IT" sz="1400" i="1" kern="1200" dirty="0">
              <a:solidFill>
                <a:prstClr val="black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it-IT" sz="1400" i="1" kern="1200" dirty="0">
              <a:solidFill>
                <a:prstClr val="black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it-IT" sz="1400" i="1" kern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Scuola e lavoro tra formazione e impresa. Nodi critici e (</a:t>
            </a:r>
            <a:r>
              <a:rPr lang="it-IT" sz="1400" i="1" kern="1200" dirty="0" err="1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it-IT" sz="1400" i="1" kern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?)possibili soluzioni. Uno sguardo da </a:t>
            </a:r>
            <a:r>
              <a:rPr lang="it-IT" sz="1400" i="1" kern="1200" dirty="0" err="1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Neverland</a:t>
            </a:r>
            <a:r>
              <a:rPr lang="it-IT" sz="1400" i="1" kern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kern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1400" kern="1200" dirty="0" err="1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G.Bertagna</a:t>
            </a:r>
            <a:r>
              <a:rPr lang="it-IT" sz="1400" kern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2012)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Your audience will liste</a:t>
            </a:r>
            <a:r>
              <a:rPr lang="en" dirty="0"/>
              <a:t>n to you or r.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8143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369115" y="1015373"/>
            <a:ext cx="6232631" cy="50921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t-IT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…non si intravede ancora con chiarezza quale sarà il futuro delle nuove forme di produzione di beni e servizi: se una modalità più umana e umanizzante o invece il ritorno di una dipendenza quasi servile, una sorta di neo-feudalesimo. E poi, l’attenzione alle realtà giovanili, schiacciate tra la fine dei mestieri e la chiusura dei mercati, eppure miniere di speranza che la scuola e la formazione possono ancora far fiorire.      </a:t>
            </a:r>
          </a:p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IT" sz="16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it-IT" sz="16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L.Bruni</a:t>
            </a:r>
            <a:r>
              <a:rPr lang="it-IT" sz="16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Fondati sul lavoro)</a:t>
            </a:r>
            <a:endParaRPr lang="it-IT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/>
              <a:t>Margherita Rabaglia – Dirigente Scolastico IISS Carlo Emilio Gadda </a:t>
            </a:r>
          </a:p>
          <a:p>
            <a:r>
              <a:rPr lang="it-IT" dirty="0"/>
              <a:t>«Le cose che bisogna aver appreso prima di farle, noi le apprendiamo facendole»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6613641"/>
      </p:ext>
    </p:extLst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1531</Words>
  <Application>Microsoft Office PowerPoint</Application>
  <PresentationFormat>Presentazione su schermo (4:3)</PresentationFormat>
  <Paragraphs>180</Paragraphs>
  <Slides>22</Slides>
  <Notes>22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Times New Roman</vt:lpstr>
      <vt:lpstr>Arial</vt:lpstr>
      <vt:lpstr>Oswald</vt:lpstr>
      <vt:lpstr>Calibri</vt:lpstr>
      <vt:lpstr>Open Sans</vt:lpstr>
      <vt:lpstr>Oberon template</vt:lpstr>
      <vt:lpstr>LE COSE ….  NOI LE APPRENDIAMO FACENDOLE</vt:lpstr>
      <vt:lpstr>Presentazione standard di PowerPoint</vt:lpstr>
      <vt:lpstr>Presentazione standard di PowerPoint</vt:lpstr>
      <vt:lpstr>Conviene escogitare novità inimmaginabili… Vedo le nostre istituzioni brillare di una luce  simile a quella delle costellazioni che  gli astronomi ci dicono morte da molto tempo.</vt:lpstr>
      <vt:lpstr>IL PARADIGMA GENTILIANO DELLA SCUOLA ITALIANA</vt:lpstr>
      <vt:lpstr>Presentazione standard di PowerPoint</vt:lpstr>
      <vt:lpstr>IL PARADIGMA GENTILIANO DELLA SCUOLA ITALIANA</vt:lpstr>
      <vt:lpstr>SCUOLA E LAVORO:  UNA COLLABORAZIONE (IM?)POSSIBILE</vt:lpstr>
      <vt:lpstr>Presentazione standard di PowerPoint</vt:lpstr>
      <vt:lpstr>IL PROBLEM SOLVING:  TRA SLOGAN E CAMBIO DI METODO</vt:lpstr>
      <vt:lpstr>IL PROBLEM SOLVING:  TRA SLOGAN E CAMBIO DI METODO</vt:lpstr>
      <vt:lpstr>LA VOCE AI PROTAGONISTI:  INTERVISTA AGLI STUDENTI</vt:lpstr>
      <vt:lpstr>Presentazione standard di PowerPoint</vt:lpstr>
      <vt:lpstr>OLTRE UN PARADIGMA DIVISORIO</vt:lpstr>
      <vt:lpstr>CAMBIAMENTI: NUOVE COMPETENZE PER NUOVE FRONTIERE</vt:lpstr>
      <vt:lpstr>CRITICITÀ IN CERCA DI BUONE PRASSI</vt:lpstr>
      <vt:lpstr>Presentazione standard di PowerPoint</vt:lpstr>
      <vt:lpstr>Presentazione standard di PowerPoint</vt:lpstr>
      <vt:lpstr>Disseminazione</vt:lpstr>
      <vt:lpstr>Disseminazione</vt:lpstr>
      <vt:lpstr>Disseminazione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Fabrizio Boschi</dc:creator>
  <cp:lastModifiedBy>Fabrizio Boschi</cp:lastModifiedBy>
  <cp:revision>79</cp:revision>
  <cp:lastPrinted>2018-08-21T09:01:57Z</cp:lastPrinted>
  <dcterms:modified xsi:type="dcterms:W3CDTF">2018-08-21T09:02:45Z</dcterms:modified>
</cp:coreProperties>
</file>