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media1.mov" ContentType="video/unknown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DD7E6"/>
          </a:solidFill>
        </a:fill>
      </a:tcStyle>
    </a:wholeTbl>
    <a:band2H>
      <a:tcTxStyle b="def" i="def"/>
      <a:tcStyle>
        <a:tcBdr/>
        <a:fill>
          <a:solidFill>
            <a:srgbClr val="E7ECF3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DAE2CD"/>
          </a:solidFill>
        </a:fill>
      </a:tcStyle>
    </a:wholeTbl>
    <a:band2H>
      <a:tcTxStyle b="def" i="def"/>
      <a:tcStyle>
        <a:tcBdr/>
        <a:fill>
          <a:solidFill>
            <a:srgbClr val="EDF1E8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DCCCCC"/>
          </a:solidFill>
        </a:fill>
      </a:tcStyle>
    </a:wholeTbl>
    <a:band2H>
      <a:tcTxStyle b="def" i="def"/>
      <a:tcStyle>
        <a:tcBdr/>
        <a:fill>
          <a:solidFill>
            <a:srgbClr val="EEE7E7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6" name="Shape 8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_AND_TWO_COLUMNS 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Testo"/>
          <p:cNvSpPr txBox="1"/>
          <p:nvPr>
            <p:ph type="title"/>
          </p:nvPr>
        </p:nvSpPr>
        <p:spPr>
          <a:xfrm>
            <a:off x="827249" y="788424"/>
            <a:ext cx="7429877" cy="811776"/>
          </a:xfrm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13" name="Corpo livello uno…"/>
          <p:cNvSpPr txBox="1"/>
          <p:nvPr>
            <p:ph type="body" sz="half" idx="1"/>
          </p:nvPr>
        </p:nvSpPr>
        <p:spPr>
          <a:xfrm>
            <a:off x="827249" y="1600200"/>
            <a:ext cx="3606302" cy="4756150"/>
          </a:xfrm>
          <a:prstGeom prst="rect">
            <a:avLst/>
          </a:prstGeom>
        </p:spPr>
        <p:txBody>
          <a:bodyPr/>
          <a:lstStyle>
            <a:lvl1pPr marL="457200" indent="-393700">
              <a:buClr>
                <a:srgbClr val="FFFFFF"/>
              </a:buClr>
              <a:buSzPts val="2600"/>
              <a:buFont typeface="Helvetica"/>
              <a:buChar char="◇"/>
              <a:defRPr sz="2600">
                <a:latin typeface="+mn-lt"/>
                <a:ea typeface="+mn-ea"/>
                <a:cs typeface="+mn-cs"/>
                <a:sym typeface="Arial"/>
              </a:defRPr>
            </a:lvl1pPr>
            <a:lvl2pPr indent="-393700">
              <a:buClr>
                <a:srgbClr val="FFFFFF"/>
              </a:buClr>
              <a:buSzPts val="2600"/>
              <a:buFont typeface="Helvetica"/>
              <a:defRPr sz="2600">
                <a:latin typeface="+mn-lt"/>
                <a:ea typeface="+mn-ea"/>
                <a:cs typeface="+mn-cs"/>
                <a:sym typeface="Arial"/>
              </a:defRPr>
            </a:lvl2pPr>
            <a:lvl3pPr indent="-393700">
              <a:buClr>
                <a:srgbClr val="FFFFFF"/>
              </a:buClr>
              <a:buSzPts val="2600"/>
              <a:buFont typeface="Helvetica"/>
              <a:defRPr sz="2600">
                <a:latin typeface="+mn-lt"/>
                <a:ea typeface="+mn-ea"/>
                <a:cs typeface="+mn-cs"/>
                <a:sym typeface="Arial"/>
              </a:defRPr>
            </a:lvl3pPr>
            <a:lvl4pPr marL="1828800" indent="-393700">
              <a:buClr>
                <a:srgbClr val="FFFFFF"/>
              </a:buClr>
              <a:buSzPts val="2600"/>
              <a:buFont typeface="Helvetica"/>
              <a:defRPr sz="2600">
                <a:latin typeface="+mn-lt"/>
                <a:ea typeface="+mn-ea"/>
                <a:cs typeface="+mn-cs"/>
                <a:sym typeface="Arial"/>
              </a:defRPr>
            </a:lvl4pPr>
            <a:lvl5pPr marL="2286000" indent="-393700">
              <a:buClr>
                <a:srgbClr val="FFFFFF"/>
              </a:buClr>
              <a:buSzPts val="2600"/>
              <a:buFont typeface="Helvetica"/>
              <a:defRPr sz="2600"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4" name="Google Shape;17;p2"/>
          <p:cNvSpPr txBox="1"/>
          <p:nvPr>
            <p:ph type="body" sz="half" idx="13"/>
          </p:nvPr>
        </p:nvSpPr>
        <p:spPr>
          <a:xfrm>
            <a:off x="4650825" y="1600200"/>
            <a:ext cx="3606302" cy="4756150"/>
          </a:xfrm>
          <a:prstGeom prst="rect">
            <a:avLst/>
          </a:prstGeom>
        </p:spPr>
        <p:txBody>
          <a:bodyPr/>
          <a:lstStyle/>
          <a:p>
            <a:pPr marL="457200" indent="-419100">
              <a:buClr>
                <a:srgbClr val="FFFFFF"/>
              </a:buClr>
              <a:buSzPts val="3000"/>
              <a:buFont typeface="Helvetica"/>
              <a:buChar char="◇"/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1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;p1"/>
          <p:cNvSpPr/>
          <p:nvPr/>
        </p:nvSpPr>
        <p:spPr>
          <a:xfrm>
            <a:off x="0" y="6356351"/>
            <a:ext cx="9144000" cy="501652"/>
          </a:xfrm>
          <a:prstGeom prst="rect">
            <a:avLst/>
          </a:prstGeom>
          <a:solidFill>
            <a:srgbClr val="007780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3" name="Google Shape;8;p1"/>
          <p:cNvSpPr/>
          <p:nvPr/>
        </p:nvSpPr>
        <p:spPr>
          <a:xfrm>
            <a:off x="-1" y="98"/>
            <a:ext cx="9144001" cy="6356253"/>
          </a:xfrm>
          <a:prstGeom prst="rect">
            <a:avLst/>
          </a:prstGeom>
          <a:gradFill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7843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4" name="Titolo Testo"/>
          <p:cNvSpPr txBox="1"/>
          <p:nvPr>
            <p:ph type="title"/>
          </p:nvPr>
        </p:nvSpPr>
        <p:spPr>
          <a:xfrm>
            <a:off x="776975" y="665973"/>
            <a:ext cx="6255300" cy="5407204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7780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25" name="Numero diapositiva"/>
          <p:cNvSpPr txBox="1"/>
          <p:nvPr>
            <p:ph type="sldNum" sz="quarter" idx="2"/>
          </p:nvPr>
        </p:nvSpPr>
        <p:spPr>
          <a:xfrm>
            <a:off x="8572393" y="6356351"/>
            <a:ext cx="365064" cy="35566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0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olo Testo"/>
          <p:cNvSpPr txBox="1"/>
          <p:nvPr>
            <p:ph type="title"/>
          </p:nvPr>
        </p:nvSpPr>
        <p:spPr>
          <a:xfrm>
            <a:off x="776975" y="665973"/>
            <a:ext cx="6255300" cy="5407204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7780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33" name="Numero diapositiva"/>
          <p:cNvSpPr txBox="1"/>
          <p:nvPr>
            <p:ph type="sldNum" sz="quarter" idx="2"/>
          </p:nvPr>
        </p:nvSpPr>
        <p:spPr>
          <a:xfrm>
            <a:off x="8572393" y="6356351"/>
            <a:ext cx="365064" cy="35566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1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8;p1"/>
          <p:cNvSpPr/>
          <p:nvPr/>
        </p:nvSpPr>
        <p:spPr>
          <a:xfrm>
            <a:off x="-1" y="98"/>
            <a:ext cx="9144001" cy="635625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pic>
        <p:nvPicPr>
          <p:cNvPr id="41" name="Google Shape;12;p1" descr="Google Shape;12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73195" y="-282513"/>
            <a:ext cx="1809393" cy="1809391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Titolo Testo"/>
          <p:cNvSpPr txBox="1"/>
          <p:nvPr>
            <p:ph type="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anchor="b"/>
          <a:lstStyle>
            <a:lvl1pPr>
              <a:defRPr sz="4800">
                <a:solidFill>
                  <a:srgbClr val="007780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43" name="Corpo livello uno…"/>
          <p:cNvSpPr txBox="1"/>
          <p:nvPr>
            <p:ph type="body" sz="quarter" idx="1"/>
          </p:nvPr>
        </p:nvSpPr>
        <p:spPr>
          <a:xfrm>
            <a:off x="838200" y="5082149"/>
            <a:ext cx="4332900" cy="1046402"/>
          </a:xfrm>
          <a:prstGeom prst="rect">
            <a:avLst/>
          </a:prstGeom>
        </p:spPr>
        <p:txBody>
          <a:bodyPr/>
          <a:lstStyle>
            <a:lvl1pPr marL="381000" indent="-342900">
              <a:spcBef>
                <a:spcPts val="0"/>
              </a:spcBef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L="381000" indent="38100">
              <a:spcBef>
                <a:spcPts val="0"/>
              </a:spcBef>
              <a:buSzTx/>
              <a:buNone/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L="381000" indent="38100">
              <a:spcBef>
                <a:spcPts val="0"/>
              </a:spcBef>
              <a:buSzTx/>
              <a:buNone/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L="381000" indent="38100">
              <a:spcBef>
                <a:spcPts val="0"/>
              </a:spcBef>
              <a:buSzTx/>
              <a:buNone/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L="381000" indent="38100">
              <a:spcBef>
                <a:spcPts val="0"/>
              </a:spcBef>
              <a:buSzTx/>
              <a:buNone/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4" name="Numero diapositiva"/>
          <p:cNvSpPr txBox="1"/>
          <p:nvPr>
            <p:ph type="sldNum" sz="quarter" idx="2"/>
          </p:nvPr>
        </p:nvSpPr>
        <p:spPr>
          <a:xfrm>
            <a:off x="8572393" y="6352859"/>
            <a:ext cx="365064" cy="35566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_1_1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7;p1"/>
          <p:cNvSpPr/>
          <p:nvPr/>
        </p:nvSpPr>
        <p:spPr>
          <a:xfrm>
            <a:off x="0" y="6356351"/>
            <a:ext cx="9144000" cy="501652"/>
          </a:xfrm>
          <a:prstGeom prst="rect">
            <a:avLst/>
          </a:prstGeom>
          <a:solidFill>
            <a:srgbClr val="007780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52" name="Google Shape;8;p1"/>
          <p:cNvSpPr/>
          <p:nvPr/>
        </p:nvSpPr>
        <p:spPr>
          <a:xfrm>
            <a:off x="-1" y="98"/>
            <a:ext cx="9144001" cy="6356253"/>
          </a:xfrm>
          <a:prstGeom prst="rect">
            <a:avLst/>
          </a:prstGeom>
          <a:gradFill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7843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53" name="Corpo livello uno…"/>
          <p:cNvSpPr txBox="1"/>
          <p:nvPr>
            <p:ph type="body" sz="quarter" idx="1"/>
          </p:nvPr>
        </p:nvSpPr>
        <p:spPr>
          <a:xfrm>
            <a:off x="810448" y="2730000"/>
            <a:ext cx="6093304" cy="1093202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FFFFF"/>
              </a:buClr>
              <a:buSzPts val="3600"/>
              <a:buFont typeface="Helvetica"/>
              <a:buChar char="◇"/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indent="-457200">
              <a:buClr>
                <a:srgbClr val="FFFFFF"/>
              </a:buClr>
              <a:buSzPts val="3600"/>
              <a:buFont typeface="Helvetica"/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indent="-457200">
              <a:buClr>
                <a:srgbClr val="FFFFFF"/>
              </a:buClr>
              <a:buSzPts val="3600"/>
              <a:buFont typeface="Helvetica"/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L="1828800">
              <a:buClr>
                <a:srgbClr val="FFFFFF"/>
              </a:buClr>
              <a:buSzPts val="3600"/>
              <a:buFont typeface="Helvetica"/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L="2286000">
              <a:buClr>
                <a:srgbClr val="FFFFFF"/>
              </a:buClr>
              <a:buSzPts val="3600"/>
              <a:buFont typeface="Helvetica"/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4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62" name="Corpo livello uno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69;p11"/>
          <p:cNvSpPr/>
          <p:nvPr/>
        </p:nvSpPr>
        <p:spPr>
          <a:xfrm>
            <a:off x="-1" y="98"/>
            <a:ext cx="9144001" cy="6356253"/>
          </a:xfrm>
          <a:prstGeom prst="rect">
            <a:avLst/>
          </a:prstGeom>
          <a:gradFill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7843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71" name="Google Shape;68;p11"/>
          <p:cNvSpPr/>
          <p:nvPr/>
        </p:nvSpPr>
        <p:spPr>
          <a:xfrm>
            <a:off x="0" y="6356351"/>
            <a:ext cx="9144000" cy="501652"/>
          </a:xfrm>
          <a:prstGeom prst="rect">
            <a:avLst/>
          </a:prstGeom>
          <a:solidFill>
            <a:srgbClr val="007780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72" name="Numero diapositiva"/>
          <p:cNvSpPr txBox="1"/>
          <p:nvPr>
            <p:ph type="sldNum" sz="quarter" idx="2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 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Numero diapositiva"/>
          <p:cNvSpPr txBox="1"/>
          <p:nvPr>
            <p:ph type="sldNum" sz="quarter" idx="2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7;p6"/>
          <p:cNvSpPr/>
          <p:nvPr/>
        </p:nvSpPr>
        <p:spPr>
          <a:xfrm>
            <a:off x="0" y="6356351"/>
            <a:ext cx="9144000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" name="Titolo Testo"/>
          <p:cNvSpPr txBox="1"/>
          <p:nvPr>
            <p:ph type="title"/>
          </p:nvPr>
        </p:nvSpPr>
        <p:spPr>
          <a:xfrm>
            <a:off x="827249" y="788424"/>
            <a:ext cx="4109402" cy="935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4" name="Corpo livello uno…"/>
          <p:cNvSpPr txBox="1"/>
          <p:nvPr>
            <p:ph type="body" idx="1"/>
          </p:nvPr>
        </p:nvSpPr>
        <p:spPr>
          <a:xfrm>
            <a:off x="827249" y="1600200"/>
            <a:ext cx="7489502" cy="4756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" name="Numero diapositiva"/>
          <p:cNvSpPr txBox="1"/>
          <p:nvPr>
            <p:ph type="sldNum" sz="quarter" idx="2"/>
          </p:nvPr>
        </p:nvSpPr>
        <p:spPr>
          <a:xfrm>
            <a:off x="8572393" y="6356350"/>
            <a:ext cx="365064" cy="355663"/>
          </a:xfrm>
          <a:prstGeom prst="rect">
            <a:avLst/>
          </a:prstGeom>
          <a:ln w="12700">
            <a:miter lim="400000"/>
          </a:ln>
        </p:spPr>
        <p:txBody>
          <a:bodyPr wrap="none" lIns="91423" tIns="91423" rIns="91423" bIns="91423">
            <a:spAutoFit/>
          </a:bodyPr>
          <a:lstStyle>
            <a:lvl1pPr algn="ctr">
              <a:lnSpc>
                <a:spcPct val="150000"/>
              </a:lnSpc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0" marR="0" indent="228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212131"/>
          </a:solidFill>
          <a:uFillTx/>
          <a:latin typeface="Open Sans"/>
          <a:ea typeface="Open Sans"/>
          <a:cs typeface="Open Sans"/>
          <a:sym typeface="Open Sans"/>
        </a:defRPr>
      </a:lvl1pPr>
      <a:lvl2pPr marL="9144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ts val="2400"/>
        <a:buFontTx/>
        <a:buChar char="○"/>
        <a:tabLst/>
        <a:defRPr b="0" baseline="0" cap="none" i="0" spc="0" strike="noStrike" sz="2400" u="none">
          <a:ln>
            <a:noFill/>
          </a:ln>
          <a:solidFill>
            <a:srgbClr val="212131"/>
          </a:solidFill>
          <a:uFillTx/>
          <a:latin typeface="Open Sans"/>
          <a:ea typeface="Open Sans"/>
          <a:cs typeface="Open Sans"/>
          <a:sym typeface="Open Sans"/>
        </a:defRPr>
      </a:lvl2pPr>
      <a:lvl3pPr marL="1371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ts val="2400"/>
        <a:buFontTx/>
        <a:buChar char="■"/>
        <a:tabLst/>
        <a:defRPr b="0" baseline="0" cap="none" i="0" spc="0" strike="noStrike" sz="2400" u="none">
          <a:ln>
            <a:noFill/>
          </a:ln>
          <a:solidFill>
            <a:srgbClr val="212131"/>
          </a:solidFill>
          <a:uFillTx/>
          <a:latin typeface="Open Sans"/>
          <a:ea typeface="Open Sans"/>
          <a:cs typeface="Open Sans"/>
          <a:sym typeface="Open Sans"/>
        </a:defRPr>
      </a:lvl3pPr>
      <a:lvl4pPr marL="1943100" marR="0" indent="-4572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ts val="2400"/>
        <a:buFontTx/>
        <a:buChar char="●"/>
        <a:tabLst/>
        <a:defRPr b="0" baseline="0" cap="none" i="0" spc="0" strike="noStrike" sz="2400" u="none">
          <a:ln>
            <a:noFill/>
          </a:ln>
          <a:solidFill>
            <a:srgbClr val="212131"/>
          </a:solidFill>
          <a:uFillTx/>
          <a:latin typeface="Open Sans"/>
          <a:ea typeface="Open Sans"/>
          <a:cs typeface="Open Sans"/>
          <a:sym typeface="Open Sans"/>
        </a:defRPr>
      </a:lvl4pPr>
      <a:lvl5pPr marL="2400300" marR="0" indent="-4572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ts val="2400"/>
        <a:buFontTx/>
        <a:buChar char="○"/>
        <a:tabLst/>
        <a:defRPr b="0" baseline="0" cap="none" i="0" spc="0" strike="noStrike" sz="2400" u="none">
          <a:ln>
            <a:noFill/>
          </a:ln>
          <a:solidFill>
            <a:srgbClr val="212131"/>
          </a:solidFill>
          <a:uFillTx/>
          <a:latin typeface="Open Sans"/>
          <a:ea typeface="Open Sans"/>
          <a:cs typeface="Open Sans"/>
          <a:sym typeface="Open Sans"/>
        </a:defRPr>
      </a:lvl5pPr>
      <a:lvl6pPr marL="2857500" marR="0" indent="-4572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ts val="2400"/>
        <a:buFontTx/>
        <a:buChar char="■"/>
        <a:tabLst/>
        <a:defRPr b="0" baseline="0" cap="none" i="0" spc="0" strike="noStrike" sz="2400" u="none">
          <a:ln>
            <a:noFill/>
          </a:ln>
          <a:solidFill>
            <a:srgbClr val="212131"/>
          </a:solidFill>
          <a:uFillTx/>
          <a:latin typeface="Open Sans"/>
          <a:ea typeface="Open Sans"/>
          <a:cs typeface="Open Sans"/>
          <a:sym typeface="Open Sans"/>
        </a:defRPr>
      </a:lvl6pPr>
      <a:lvl7pPr marL="3314700" marR="0" indent="-4572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ts val="2400"/>
        <a:buFontTx/>
        <a:buChar char="●"/>
        <a:tabLst/>
        <a:defRPr b="0" baseline="0" cap="none" i="0" spc="0" strike="noStrike" sz="2400" u="none">
          <a:ln>
            <a:noFill/>
          </a:ln>
          <a:solidFill>
            <a:srgbClr val="212131"/>
          </a:solidFill>
          <a:uFillTx/>
          <a:latin typeface="Open Sans"/>
          <a:ea typeface="Open Sans"/>
          <a:cs typeface="Open Sans"/>
          <a:sym typeface="Open Sans"/>
        </a:defRPr>
      </a:lvl7pPr>
      <a:lvl8pPr marL="3771900" marR="0" indent="-4572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ts val="2400"/>
        <a:buFontTx/>
        <a:buChar char="○"/>
        <a:tabLst/>
        <a:defRPr b="0" baseline="0" cap="none" i="0" spc="0" strike="noStrike" sz="2400" u="none">
          <a:ln>
            <a:noFill/>
          </a:ln>
          <a:solidFill>
            <a:srgbClr val="212131"/>
          </a:solidFill>
          <a:uFillTx/>
          <a:latin typeface="Open Sans"/>
          <a:ea typeface="Open Sans"/>
          <a:cs typeface="Open Sans"/>
          <a:sym typeface="Open Sans"/>
        </a:defRPr>
      </a:lvl8pPr>
      <a:lvl9pPr marL="4229100" marR="0" indent="-4572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ts val="2400"/>
        <a:buFontTx/>
        <a:buChar char="■"/>
        <a:tabLst/>
        <a:defRPr b="0" baseline="0" cap="none" i="0" spc="0" strike="noStrike" sz="2400" u="none">
          <a:ln>
            <a:noFill/>
          </a:ln>
          <a:solidFill>
            <a:srgbClr val="212131"/>
          </a:solidFill>
          <a:uFillTx/>
          <a:latin typeface="Open Sans"/>
          <a:ea typeface="Open Sans"/>
          <a:cs typeface="Open Sans"/>
          <a:sym typeface="Open Sans"/>
        </a:defRPr>
      </a:lvl9pPr>
    </p:bodyStyle>
    <p:otherStyle>
      <a:lvl1pPr marL="0" marR="0" indent="0" algn="ct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5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video" Target="../media/media1.mov"/><Relationship Id="rId3" Type="http://schemas.microsoft.com/office/2007/relationships/media" Target="../media/media1.mov"/><Relationship Id="rId4" Type="http://schemas.openxmlformats.org/officeDocument/2006/relationships/image" Target="../media/image7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5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eg"/><Relationship Id="rId3" Type="http://schemas.openxmlformats.org/officeDocument/2006/relationships/image" Target="../media/image5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eg"/><Relationship Id="rId3" Type="http://schemas.openxmlformats.org/officeDocument/2006/relationships/image" Target="../media/image5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eg"/><Relationship Id="rId3" Type="http://schemas.openxmlformats.org/officeDocument/2006/relationships/image" Target="../media/image5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eg"/><Relationship Id="rId3" Type="http://schemas.openxmlformats.org/officeDocument/2006/relationships/image" Target="../media/image5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eg"/><Relationship Id="rId3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1BD1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367;p15" descr="Google Shape;367;p15"/>
          <p:cNvPicPr>
            <a:picLocks noChangeAspect="1"/>
          </p:cNvPicPr>
          <p:nvPr/>
        </p:nvPicPr>
        <p:blipFill>
          <a:blip r:embed="rId2">
            <a:extLst/>
          </a:blip>
          <a:srcRect l="11082" t="0" r="6954" b="0"/>
          <a:stretch>
            <a:fillRect/>
          </a:stretch>
        </p:blipFill>
        <p:spPr>
          <a:xfrm>
            <a:off x="4929580" y="0"/>
            <a:ext cx="421442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IMG_4946.JPG" descr="IMG_4946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3713932" y="-41217"/>
            <a:ext cx="5458064" cy="7277418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Rettangolo"/>
          <p:cNvSpPr/>
          <p:nvPr/>
        </p:nvSpPr>
        <p:spPr>
          <a:xfrm>
            <a:off x="-120287" y="-60548"/>
            <a:ext cx="4988740" cy="6979095"/>
          </a:xfrm>
          <a:prstGeom prst="rect">
            <a:avLst/>
          </a:prstGeom>
          <a:gradFill>
            <a:gsLst>
              <a:gs pos="0">
                <a:srgbClr val="1BCB58"/>
              </a:gs>
              <a:gs pos="100000">
                <a:srgbClr val="014854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91" name="Google Shape;369;p15"/>
          <p:cNvSpPr txBox="1"/>
          <p:nvPr>
            <p:ph type="title"/>
          </p:nvPr>
        </p:nvSpPr>
        <p:spPr>
          <a:xfrm>
            <a:off x="266873" y="2243071"/>
            <a:ext cx="4214420" cy="2061088"/>
          </a:xfrm>
          <a:prstGeom prst="rect">
            <a:avLst/>
          </a:prstGeom>
        </p:spPr>
        <p:txBody>
          <a:bodyPr/>
          <a:lstStyle>
            <a:lvl1pPr defTabSz="822958">
              <a:defRPr b="1" sz="3200">
                <a:solidFill>
                  <a:srgbClr val="FFFFFF"/>
                </a:solidFill>
              </a:defRPr>
            </a:lvl1pPr>
          </a:lstStyle>
          <a:p>
            <a:pPr/>
            <a:r>
              <a:t>Costruire Benessere aziendale grazie ad un’app</a:t>
            </a:r>
          </a:p>
        </p:txBody>
      </p:sp>
      <p:sp>
        <p:nvSpPr>
          <p:cNvPr id="92" name="Linea"/>
          <p:cNvSpPr/>
          <p:nvPr/>
        </p:nvSpPr>
        <p:spPr>
          <a:xfrm>
            <a:off x="408729" y="4542318"/>
            <a:ext cx="3930708" cy="1"/>
          </a:xfrm>
          <a:prstGeom prst="line">
            <a:avLst/>
          </a:prstGeom>
          <a:ln w="381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93" name="Google Shape;370;p15"/>
          <p:cNvSpPr txBox="1"/>
          <p:nvPr/>
        </p:nvSpPr>
        <p:spPr>
          <a:xfrm>
            <a:off x="313011" y="5041317"/>
            <a:ext cx="4122144" cy="20803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>
              <a:spcBef>
                <a:spcPts val="600"/>
              </a:spcBef>
              <a:defRPr b="1"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La “Testata d’angolo” da cui ripartire.</a:t>
            </a:r>
          </a:p>
          <a:p>
            <a:pPr>
              <a:spcBef>
                <a:spcPts val="600"/>
              </a:spcBef>
              <a:defRPr b="1"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spcBef>
                <a:spcPts val="600"/>
              </a:spcBef>
              <a:defRPr b="1"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Gianmarco Guerrini</a:t>
            </a:r>
          </a:p>
          <a:p>
            <a:pPr>
              <a:spcBef>
                <a:spcPts val="600"/>
              </a:spcBef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spcBef>
                <a:spcPts val="600"/>
              </a:spcBef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 </a:t>
            </a:r>
          </a:p>
        </p:txBody>
      </p:sp>
      <p:pic>
        <p:nvPicPr>
          <p:cNvPr id="94" name="Google Shape;368;p15" descr="Google Shape;368;p1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64139" y="-97365"/>
            <a:ext cx="2819888" cy="28198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gradFill flip="none" rotWithShape="1">
          <a:gsLst>
            <a:gs pos="0">
              <a:srgbClr val="1BD15A"/>
            </a:gs>
            <a:gs pos="100000">
              <a:srgbClr val="00000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387;p17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164" name="Google Shape;384;p17"/>
          <p:cNvSpPr txBox="1"/>
          <p:nvPr/>
        </p:nvSpPr>
        <p:spPr>
          <a:xfrm>
            <a:off x="6917473" y="851173"/>
            <a:ext cx="1286352" cy="5139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758951">
              <a:defRPr sz="33500">
                <a:solidFill>
                  <a:srgbClr val="FFFFFF">
                    <a:alpha val="26666"/>
                  </a:srgbClr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165" name="Google Shape;388;p17"/>
          <p:cNvSpPr txBox="1"/>
          <p:nvPr>
            <p:ph type="sldNum" sz="quarter" idx="4294967295"/>
          </p:nvPr>
        </p:nvSpPr>
        <p:spPr>
          <a:xfrm>
            <a:off x="8572392" y="6352859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66" name="Google Shape;386;p17"/>
          <p:cNvSpPr txBox="1"/>
          <p:nvPr>
            <p:ph type="body" sz="quarter" idx="1"/>
          </p:nvPr>
        </p:nvSpPr>
        <p:spPr>
          <a:xfrm>
            <a:off x="528806" y="3062325"/>
            <a:ext cx="6593700" cy="10464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</a:lvl1pPr>
          </a:lstStyle>
          <a:p>
            <a:pPr/>
            <a:r>
              <a:t>PERCHE’ UN’ APP</a:t>
            </a:r>
          </a:p>
        </p:txBody>
      </p:sp>
      <p:sp>
        <p:nvSpPr>
          <p:cNvPr id="167" name="Google Shape;377;p16"/>
          <p:cNvSpPr txBox="1"/>
          <p:nvPr/>
        </p:nvSpPr>
        <p:spPr>
          <a:xfrm>
            <a:off x="546100" y="4211275"/>
            <a:ext cx="7611599" cy="1404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>
              <a:spcBef>
                <a:spcPts val="600"/>
              </a:spcBef>
              <a:defRPr sz="21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Sistema più immediato e più attendibile.</a:t>
            </a:r>
          </a:p>
        </p:txBody>
      </p:sp>
      <p:sp>
        <p:nvSpPr>
          <p:cNvPr id="168" name="Rettangolo"/>
          <p:cNvSpPr/>
          <p:nvPr/>
        </p:nvSpPr>
        <p:spPr>
          <a:xfrm>
            <a:off x="118819" y="98236"/>
            <a:ext cx="8906362" cy="3371965"/>
          </a:xfrm>
          <a:prstGeom prst="rect">
            <a:avLst/>
          </a:prstGeom>
          <a:solidFill>
            <a:srgbClr val="C9C9C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69" name="Attraverso i classici survey annuali, cartacei o web, incapaci di offrire un efficace monitoraggio del benessere aziendale in chiave dinamica?…"/>
          <p:cNvSpPr txBox="1"/>
          <p:nvPr/>
        </p:nvSpPr>
        <p:spPr>
          <a:xfrm>
            <a:off x="233945" y="725865"/>
            <a:ext cx="5081519" cy="4563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40631" indent="-240631">
              <a:spcBef>
                <a:spcPts val="600"/>
              </a:spcBef>
              <a:buSzPct val="100000"/>
              <a:buChar char="•"/>
              <a:defRPr b="1" sz="2600">
                <a:latin typeface="+mn-lt"/>
                <a:ea typeface="+mn-ea"/>
                <a:cs typeface="+mn-cs"/>
                <a:sym typeface="Arial"/>
              </a:defRPr>
            </a:pPr>
            <a:r>
              <a:t>Attraverso i classici survey annuali, cartacei o web, incapaci di offrire un </a:t>
            </a:r>
            <a:r>
              <a:rPr>
                <a:solidFill>
                  <a:srgbClr val="1BD159"/>
                </a:solidFill>
              </a:rPr>
              <a:t>efficace monitoraggio del benessere aziendale</a:t>
            </a:r>
            <a:r>
              <a:t> in chiave dinamica?</a:t>
            </a:r>
          </a:p>
          <a:p>
            <a:pPr>
              <a:spcBef>
                <a:spcPts val="600"/>
              </a:spcBef>
              <a:defRPr b="1" sz="2600"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spcBef>
                <a:spcPts val="600"/>
              </a:spcBef>
              <a:defRPr b="1" sz="2600">
                <a:latin typeface="+mn-lt"/>
                <a:ea typeface="+mn-ea"/>
                <a:cs typeface="+mn-cs"/>
                <a:sym typeface="Arial"/>
              </a:defRPr>
            </a:pPr>
          </a:p>
          <a:p>
            <a:pPr marL="240631" indent="-240631">
              <a:spcBef>
                <a:spcPts val="600"/>
              </a:spcBef>
              <a:buSzPct val="100000"/>
              <a:buChar char="•"/>
              <a:defRPr b="1" sz="2400">
                <a:latin typeface="+mn-lt"/>
                <a:ea typeface="+mn-ea"/>
                <a:cs typeface="+mn-cs"/>
                <a:sym typeface="Arial"/>
              </a:defRPr>
            </a:pPr>
            <a:r>
              <a:t>Aspettando che qualcuno manifesti le proprie insoddisfazioni </a:t>
            </a:r>
            <a:r>
              <a:rPr sz="2600"/>
              <a:t>attraverso </a:t>
            </a:r>
            <a:r>
              <a:rPr sz="2600">
                <a:solidFill>
                  <a:srgbClr val="1BD159"/>
                </a:solidFill>
              </a:rPr>
              <a:t>sistemi inadeguati?</a:t>
            </a:r>
            <a:r>
              <a:rPr sz="2600"/>
              <a:t> </a:t>
            </a:r>
            <a:r>
              <a:t> </a:t>
            </a:r>
          </a:p>
        </p:txBody>
      </p:sp>
      <p:grpSp>
        <p:nvGrpSpPr>
          <p:cNvPr id="173" name="Google Shape;144;p14"/>
          <p:cNvGrpSpPr/>
          <p:nvPr/>
        </p:nvGrpSpPr>
        <p:grpSpPr>
          <a:xfrm>
            <a:off x="6245509" y="978602"/>
            <a:ext cx="1795502" cy="2139715"/>
            <a:chOff x="0" y="0"/>
            <a:chExt cx="1795501" cy="2139713"/>
          </a:xfrm>
        </p:grpSpPr>
        <p:sp>
          <p:nvSpPr>
            <p:cNvPr id="170" name="Google Shape;145;p14"/>
            <p:cNvSpPr/>
            <p:nvPr/>
          </p:nvSpPr>
          <p:spPr>
            <a:xfrm>
              <a:off x="0" y="244450"/>
              <a:ext cx="1546148" cy="1895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4" y="0"/>
                  </a:moveTo>
                  <a:lnTo>
                    <a:pt x="906" y="28"/>
                  </a:lnTo>
                  <a:lnTo>
                    <a:pt x="696" y="57"/>
                  </a:lnTo>
                  <a:lnTo>
                    <a:pt x="488" y="142"/>
                  </a:lnTo>
                  <a:lnTo>
                    <a:pt x="312" y="256"/>
                  </a:lnTo>
                  <a:lnTo>
                    <a:pt x="174" y="369"/>
                  </a:lnTo>
                  <a:lnTo>
                    <a:pt x="104" y="540"/>
                  </a:lnTo>
                  <a:lnTo>
                    <a:pt x="34" y="682"/>
                  </a:lnTo>
                  <a:lnTo>
                    <a:pt x="0" y="881"/>
                  </a:lnTo>
                  <a:lnTo>
                    <a:pt x="0" y="20662"/>
                  </a:lnTo>
                  <a:lnTo>
                    <a:pt x="34" y="20833"/>
                  </a:lnTo>
                  <a:lnTo>
                    <a:pt x="104" y="21003"/>
                  </a:lnTo>
                  <a:lnTo>
                    <a:pt x="174" y="21174"/>
                  </a:lnTo>
                  <a:lnTo>
                    <a:pt x="312" y="21316"/>
                  </a:lnTo>
                  <a:lnTo>
                    <a:pt x="488" y="21430"/>
                  </a:lnTo>
                  <a:lnTo>
                    <a:pt x="696" y="21515"/>
                  </a:lnTo>
                  <a:lnTo>
                    <a:pt x="906" y="21572"/>
                  </a:lnTo>
                  <a:lnTo>
                    <a:pt x="1114" y="21600"/>
                  </a:lnTo>
                  <a:lnTo>
                    <a:pt x="20484" y="21600"/>
                  </a:lnTo>
                  <a:lnTo>
                    <a:pt x="20694" y="21572"/>
                  </a:lnTo>
                  <a:lnTo>
                    <a:pt x="20902" y="21515"/>
                  </a:lnTo>
                  <a:lnTo>
                    <a:pt x="21112" y="21430"/>
                  </a:lnTo>
                  <a:lnTo>
                    <a:pt x="21286" y="21316"/>
                  </a:lnTo>
                  <a:lnTo>
                    <a:pt x="21426" y="21174"/>
                  </a:lnTo>
                  <a:lnTo>
                    <a:pt x="21496" y="21003"/>
                  </a:lnTo>
                  <a:lnTo>
                    <a:pt x="21564" y="20833"/>
                  </a:lnTo>
                  <a:lnTo>
                    <a:pt x="21600" y="20662"/>
                  </a:lnTo>
                  <a:lnTo>
                    <a:pt x="21600" y="19326"/>
                  </a:lnTo>
                  <a:lnTo>
                    <a:pt x="3901" y="19326"/>
                  </a:lnTo>
                  <a:lnTo>
                    <a:pt x="3692" y="19298"/>
                  </a:lnTo>
                  <a:lnTo>
                    <a:pt x="3484" y="19241"/>
                  </a:lnTo>
                  <a:lnTo>
                    <a:pt x="3274" y="19156"/>
                  </a:lnTo>
                  <a:lnTo>
                    <a:pt x="3100" y="19042"/>
                  </a:lnTo>
                  <a:lnTo>
                    <a:pt x="2961" y="18900"/>
                  </a:lnTo>
                  <a:lnTo>
                    <a:pt x="2892" y="18730"/>
                  </a:lnTo>
                  <a:lnTo>
                    <a:pt x="2822" y="18559"/>
                  </a:lnTo>
                  <a:lnTo>
                    <a:pt x="2786" y="18388"/>
                  </a:lnTo>
                  <a:lnTo>
                    <a:pt x="278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71" name="Google Shape;146;p14"/>
            <p:cNvSpPr/>
            <p:nvPr/>
          </p:nvSpPr>
          <p:spPr>
            <a:xfrm>
              <a:off x="249352" y="0"/>
              <a:ext cx="1546150" cy="18953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4" y="0"/>
                  </a:moveTo>
                  <a:lnTo>
                    <a:pt x="906" y="29"/>
                  </a:lnTo>
                  <a:lnTo>
                    <a:pt x="696" y="86"/>
                  </a:lnTo>
                  <a:lnTo>
                    <a:pt x="488" y="171"/>
                  </a:lnTo>
                  <a:lnTo>
                    <a:pt x="314" y="284"/>
                  </a:lnTo>
                  <a:lnTo>
                    <a:pt x="174" y="398"/>
                  </a:lnTo>
                  <a:lnTo>
                    <a:pt x="104" y="569"/>
                  </a:lnTo>
                  <a:lnTo>
                    <a:pt x="34" y="739"/>
                  </a:lnTo>
                  <a:lnTo>
                    <a:pt x="0" y="910"/>
                  </a:lnTo>
                  <a:lnTo>
                    <a:pt x="0" y="20690"/>
                  </a:lnTo>
                  <a:lnTo>
                    <a:pt x="34" y="20889"/>
                  </a:lnTo>
                  <a:lnTo>
                    <a:pt x="104" y="21060"/>
                  </a:lnTo>
                  <a:lnTo>
                    <a:pt x="174" y="21202"/>
                  </a:lnTo>
                  <a:lnTo>
                    <a:pt x="314" y="21344"/>
                  </a:lnTo>
                  <a:lnTo>
                    <a:pt x="488" y="21458"/>
                  </a:lnTo>
                  <a:lnTo>
                    <a:pt x="696" y="21543"/>
                  </a:lnTo>
                  <a:lnTo>
                    <a:pt x="906" y="21600"/>
                  </a:lnTo>
                  <a:lnTo>
                    <a:pt x="20694" y="21600"/>
                  </a:lnTo>
                  <a:lnTo>
                    <a:pt x="20904" y="21543"/>
                  </a:lnTo>
                  <a:lnTo>
                    <a:pt x="21112" y="21458"/>
                  </a:lnTo>
                  <a:lnTo>
                    <a:pt x="21286" y="21344"/>
                  </a:lnTo>
                  <a:lnTo>
                    <a:pt x="21426" y="21202"/>
                  </a:lnTo>
                  <a:lnTo>
                    <a:pt x="21496" y="21060"/>
                  </a:lnTo>
                  <a:lnTo>
                    <a:pt x="21566" y="20889"/>
                  </a:lnTo>
                  <a:lnTo>
                    <a:pt x="21600" y="20690"/>
                  </a:lnTo>
                  <a:lnTo>
                    <a:pt x="21600" y="4491"/>
                  </a:lnTo>
                  <a:lnTo>
                    <a:pt x="17907" y="4491"/>
                  </a:lnTo>
                  <a:lnTo>
                    <a:pt x="17525" y="4463"/>
                  </a:lnTo>
                  <a:lnTo>
                    <a:pt x="17211" y="4377"/>
                  </a:lnTo>
                  <a:lnTo>
                    <a:pt x="16897" y="4264"/>
                  </a:lnTo>
                  <a:lnTo>
                    <a:pt x="16619" y="4065"/>
                  </a:lnTo>
                  <a:lnTo>
                    <a:pt x="16409" y="3837"/>
                  </a:lnTo>
                  <a:lnTo>
                    <a:pt x="16235" y="3610"/>
                  </a:lnTo>
                  <a:lnTo>
                    <a:pt x="16131" y="3326"/>
                  </a:lnTo>
                  <a:lnTo>
                    <a:pt x="16095" y="3013"/>
                  </a:lnTo>
                  <a:lnTo>
                    <a:pt x="1609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72" name="Google Shape;147;p14"/>
            <p:cNvSpPr/>
            <p:nvPr/>
          </p:nvSpPr>
          <p:spPr>
            <a:xfrm>
              <a:off x="1451388" y="-1"/>
              <a:ext cx="344114" cy="344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17685"/>
                  </a:lnTo>
                  <a:lnTo>
                    <a:pt x="314" y="18627"/>
                  </a:lnTo>
                  <a:lnTo>
                    <a:pt x="782" y="19409"/>
                  </a:lnTo>
                  <a:lnTo>
                    <a:pt x="1410" y="20190"/>
                  </a:lnTo>
                  <a:lnTo>
                    <a:pt x="2192" y="20818"/>
                  </a:lnTo>
                  <a:lnTo>
                    <a:pt x="2974" y="21286"/>
                  </a:lnTo>
                  <a:lnTo>
                    <a:pt x="3910" y="21600"/>
                  </a:ln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</p:grpSp>
      <p:grpSp>
        <p:nvGrpSpPr>
          <p:cNvPr id="176" name="Google Shape;200;p14"/>
          <p:cNvGrpSpPr/>
          <p:nvPr/>
        </p:nvGrpSpPr>
        <p:grpSpPr>
          <a:xfrm>
            <a:off x="6151632" y="3805884"/>
            <a:ext cx="1983258" cy="1809356"/>
            <a:chOff x="0" y="0"/>
            <a:chExt cx="1983256" cy="1809355"/>
          </a:xfrm>
        </p:grpSpPr>
        <p:sp>
          <p:nvSpPr>
            <p:cNvPr id="174" name="Google Shape;202;p14"/>
            <p:cNvSpPr/>
            <p:nvPr/>
          </p:nvSpPr>
          <p:spPr>
            <a:xfrm>
              <a:off x="1859746" y="579673"/>
              <a:ext cx="123511" cy="4106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4854" y="20677"/>
                  </a:lnTo>
                  <a:lnTo>
                    <a:pt x="8824" y="19614"/>
                  </a:lnTo>
                  <a:lnTo>
                    <a:pt x="12343" y="18555"/>
                  </a:lnTo>
                  <a:lnTo>
                    <a:pt x="15429" y="17231"/>
                  </a:lnTo>
                  <a:lnTo>
                    <a:pt x="18081" y="15771"/>
                  </a:lnTo>
                  <a:lnTo>
                    <a:pt x="19832" y="14181"/>
                  </a:lnTo>
                  <a:lnTo>
                    <a:pt x="21167" y="12455"/>
                  </a:lnTo>
                  <a:lnTo>
                    <a:pt x="21600" y="10735"/>
                  </a:lnTo>
                  <a:lnTo>
                    <a:pt x="21167" y="9009"/>
                  </a:lnTo>
                  <a:lnTo>
                    <a:pt x="19832" y="7419"/>
                  </a:lnTo>
                  <a:lnTo>
                    <a:pt x="18081" y="5829"/>
                  </a:lnTo>
                  <a:lnTo>
                    <a:pt x="15429" y="4369"/>
                  </a:lnTo>
                  <a:lnTo>
                    <a:pt x="12343" y="3045"/>
                  </a:lnTo>
                  <a:lnTo>
                    <a:pt x="8824" y="1851"/>
                  </a:lnTo>
                  <a:lnTo>
                    <a:pt x="4854" y="9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75" name="Google Shape;201;p14"/>
            <p:cNvSpPr/>
            <p:nvPr/>
          </p:nvSpPr>
          <p:spPr>
            <a:xfrm>
              <a:off x="-1" y="0"/>
              <a:ext cx="1809357" cy="18093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757" y="0"/>
                  </a:moveTo>
                  <a:lnTo>
                    <a:pt x="20610" y="28"/>
                  </a:lnTo>
                  <a:lnTo>
                    <a:pt x="20368" y="208"/>
                  </a:lnTo>
                  <a:lnTo>
                    <a:pt x="19913" y="630"/>
                  </a:lnTo>
                  <a:lnTo>
                    <a:pt x="19913" y="18051"/>
                  </a:lnTo>
                  <a:lnTo>
                    <a:pt x="20368" y="18501"/>
                  </a:lnTo>
                  <a:lnTo>
                    <a:pt x="20487" y="18591"/>
                  </a:lnTo>
                  <a:lnTo>
                    <a:pt x="20610" y="18653"/>
                  </a:lnTo>
                  <a:lnTo>
                    <a:pt x="20757" y="18710"/>
                  </a:lnTo>
                  <a:lnTo>
                    <a:pt x="21027" y="18710"/>
                  </a:lnTo>
                  <a:lnTo>
                    <a:pt x="21150" y="18653"/>
                  </a:lnTo>
                  <a:lnTo>
                    <a:pt x="21330" y="18530"/>
                  </a:lnTo>
                  <a:lnTo>
                    <a:pt x="21482" y="18383"/>
                  </a:lnTo>
                  <a:lnTo>
                    <a:pt x="21572" y="18203"/>
                  </a:lnTo>
                  <a:lnTo>
                    <a:pt x="21600" y="17990"/>
                  </a:lnTo>
                  <a:lnTo>
                    <a:pt x="21600" y="720"/>
                  </a:lnTo>
                  <a:lnTo>
                    <a:pt x="21572" y="512"/>
                  </a:lnTo>
                  <a:lnTo>
                    <a:pt x="21482" y="298"/>
                  </a:lnTo>
                  <a:lnTo>
                    <a:pt x="21330" y="152"/>
                  </a:lnTo>
                  <a:lnTo>
                    <a:pt x="21150" y="28"/>
                  </a:lnTo>
                  <a:lnTo>
                    <a:pt x="21027" y="0"/>
                  </a:lnTo>
                  <a:lnTo>
                    <a:pt x="20757" y="0"/>
                  </a:lnTo>
                  <a:close/>
                  <a:moveTo>
                    <a:pt x="19255" y="1203"/>
                  </a:moveTo>
                  <a:lnTo>
                    <a:pt x="18743" y="1625"/>
                  </a:lnTo>
                  <a:lnTo>
                    <a:pt x="18260" y="1985"/>
                  </a:lnTo>
                  <a:lnTo>
                    <a:pt x="17720" y="2317"/>
                  </a:lnTo>
                  <a:lnTo>
                    <a:pt x="17208" y="2648"/>
                  </a:lnTo>
                  <a:lnTo>
                    <a:pt x="16696" y="2947"/>
                  </a:lnTo>
                  <a:lnTo>
                    <a:pt x="16185" y="3250"/>
                  </a:lnTo>
                  <a:lnTo>
                    <a:pt x="15133" y="3729"/>
                  </a:lnTo>
                  <a:lnTo>
                    <a:pt x="14138" y="4184"/>
                  </a:lnTo>
                  <a:lnTo>
                    <a:pt x="13148" y="4515"/>
                  </a:lnTo>
                  <a:lnTo>
                    <a:pt x="12214" y="4814"/>
                  </a:lnTo>
                  <a:lnTo>
                    <a:pt x="11342" y="5055"/>
                  </a:lnTo>
                  <a:lnTo>
                    <a:pt x="10679" y="5202"/>
                  </a:lnTo>
                  <a:lnTo>
                    <a:pt x="9987" y="5325"/>
                  </a:lnTo>
                  <a:lnTo>
                    <a:pt x="9267" y="5415"/>
                  </a:lnTo>
                  <a:lnTo>
                    <a:pt x="8514" y="5505"/>
                  </a:lnTo>
                  <a:lnTo>
                    <a:pt x="6979" y="5624"/>
                  </a:lnTo>
                  <a:lnTo>
                    <a:pt x="5477" y="5719"/>
                  </a:lnTo>
                  <a:lnTo>
                    <a:pt x="5477" y="12996"/>
                  </a:lnTo>
                  <a:lnTo>
                    <a:pt x="6979" y="13058"/>
                  </a:lnTo>
                  <a:lnTo>
                    <a:pt x="8514" y="13176"/>
                  </a:lnTo>
                  <a:lnTo>
                    <a:pt x="9267" y="13266"/>
                  </a:lnTo>
                  <a:lnTo>
                    <a:pt x="9987" y="13389"/>
                  </a:lnTo>
                  <a:lnTo>
                    <a:pt x="10679" y="13508"/>
                  </a:lnTo>
                  <a:lnTo>
                    <a:pt x="11342" y="13659"/>
                  </a:lnTo>
                  <a:lnTo>
                    <a:pt x="12214" y="13901"/>
                  </a:lnTo>
                  <a:lnTo>
                    <a:pt x="13148" y="14171"/>
                  </a:lnTo>
                  <a:lnTo>
                    <a:pt x="14138" y="14531"/>
                  </a:lnTo>
                  <a:lnTo>
                    <a:pt x="15133" y="14953"/>
                  </a:lnTo>
                  <a:lnTo>
                    <a:pt x="16185" y="15464"/>
                  </a:lnTo>
                  <a:lnTo>
                    <a:pt x="16696" y="15735"/>
                  </a:lnTo>
                  <a:lnTo>
                    <a:pt x="17208" y="16033"/>
                  </a:lnTo>
                  <a:lnTo>
                    <a:pt x="17720" y="16365"/>
                  </a:lnTo>
                  <a:lnTo>
                    <a:pt x="18260" y="16725"/>
                  </a:lnTo>
                  <a:lnTo>
                    <a:pt x="18743" y="17090"/>
                  </a:lnTo>
                  <a:lnTo>
                    <a:pt x="19255" y="17478"/>
                  </a:lnTo>
                  <a:lnTo>
                    <a:pt x="19255" y="1203"/>
                  </a:lnTo>
                  <a:close/>
                  <a:moveTo>
                    <a:pt x="4814" y="5719"/>
                  </a:moveTo>
                  <a:lnTo>
                    <a:pt x="3340" y="5747"/>
                  </a:lnTo>
                  <a:lnTo>
                    <a:pt x="2165" y="5747"/>
                  </a:lnTo>
                  <a:lnTo>
                    <a:pt x="1957" y="5775"/>
                  </a:lnTo>
                  <a:lnTo>
                    <a:pt x="1744" y="5809"/>
                  </a:lnTo>
                  <a:lnTo>
                    <a:pt x="1535" y="5865"/>
                  </a:lnTo>
                  <a:lnTo>
                    <a:pt x="1355" y="5927"/>
                  </a:lnTo>
                  <a:lnTo>
                    <a:pt x="1175" y="6017"/>
                  </a:lnTo>
                  <a:lnTo>
                    <a:pt x="995" y="6140"/>
                  </a:lnTo>
                  <a:lnTo>
                    <a:pt x="815" y="6259"/>
                  </a:lnTo>
                  <a:lnTo>
                    <a:pt x="663" y="6406"/>
                  </a:lnTo>
                  <a:lnTo>
                    <a:pt x="512" y="6557"/>
                  </a:lnTo>
                  <a:lnTo>
                    <a:pt x="393" y="6737"/>
                  </a:lnTo>
                  <a:lnTo>
                    <a:pt x="270" y="6922"/>
                  </a:lnTo>
                  <a:lnTo>
                    <a:pt x="180" y="7102"/>
                  </a:lnTo>
                  <a:lnTo>
                    <a:pt x="90" y="7311"/>
                  </a:lnTo>
                  <a:lnTo>
                    <a:pt x="62" y="7491"/>
                  </a:lnTo>
                  <a:lnTo>
                    <a:pt x="0" y="7704"/>
                  </a:lnTo>
                  <a:lnTo>
                    <a:pt x="0" y="11011"/>
                  </a:lnTo>
                  <a:lnTo>
                    <a:pt x="62" y="11191"/>
                  </a:lnTo>
                  <a:lnTo>
                    <a:pt x="90" y="11404"/>
                  </a:lnTo>
                  <a:lnTo>
                    <a:pt x="180" y="11584"/>
                  </a:lnTo>
                  <a:lnTo>
                    <a:pt x="270" y="11793"/>
                  </a:lnTo>
                  <a:lnTo>
                    <a:pt x="393" y="11973"/>
                  </a:lnTo>
                  <a:lnTo>
                    <a:pt x="512" y="12124"/>
                  </a:lnTo>
                  <a:lnTo>
                    <a:pt x="663" y="12276"/>
                  </a:lnTo>
                  <a:lnTo>
                    <a:pt x="815" y="12423"/>
                  </a:lnTo>
                  <a:lnTo>
                    <a:pt x="995" y="12546"/>
                  </a:lnTo>
                  <a:lnTo>
                    <a:pt x="1175" y="12664"/>
                  </a:lnTo>
                  <a:lnTo>
                    <a:pt x="1535" y="12844"/>
                  </a:lnTo>
                  <a:lnTo>
                    <a:pt x="1744" y="12906"/>
                  </a:lnTo>
                  <a:lnTo>
                    <a:pt x="1957" y="12934"/>
                  </a:lnTo>
                  <a:lnTo>
                    <a:pt x="2165" y="12934"/>
                  </a:lnTo>
                  <a:lnTo>
                    <a:pt x="3340" y="12968"/>
                  </a:lnTo>
                  <a:lnTo>
                    <a:pt x="4814" y="12968"/>
                  </a:lnTo>
                  <a:lnTo>
                    <a:pt x="4814" y="5719"/>
                  </a:lnTo>
                  <a:close/>
                  <a:moveTo>
                    <a:pt x="2227" y="13479"/>
                  </a:moveTo>
                  <a:lnTo>
                    <a:pt x="2890" y="20937"/>
                  </a:lnTo>
                  <a:lnTo>
                    <a:pt x="2919" y="21088"/>
                  </a:lnTo>
                  <a:lnTo>
                    <a:pt x="2947" y="21207"/>
                  </a:lnTo>
                  <a:lnTo>
                    <a:pt x="3037" y="21302"/>
                  </a:lnTo>
                  <a:lnTo>
                    <a:pt x="3127" y="21420"/>
                  </a:lnTo>
                  <a:lnTo>
                    <a:pt x="3217" y="21482"/>
                  </a:lnTo>
                  <a:lnTo>
                    <a:pt x="3340" y="21538"/>
                  </a:lnTo>
                  <a:lnTo>
                    <a:pt x="3459" y="21572"/>
                  </a:lnTo>
                  <a:lnTo>
                    <a:pt x="3610" y="21600"/>
                  </a:lnTo>
                  <a:lnTo>
                    <a:pt x="7311" y="21600"/>
                  </a:lnTo>
                  <a:lnTo>
                    <a:pt x="7491" y="21572"/>
                  </a:lnTo>
                  <a:lnTo>
                    <a:pt x="7642" y="21510"/>
                  </a:lnTo>
                  <a:lnTo>
                    <a:pt x="7761" y="21448"/>
                  </a:lnTo>
                  <a:lnTo>
                    <a:pt x="7884" y="21330"/>
                  </a:lnTo>
                  <a:lnTo>
                    <a:pt x="7974" y="21178"/>
                  </a:lnTo>
                  <a:lnTo>
                    <a:pt x="8031" y="21060"/>
                  </a:lnTo>
                  <a:lnTo>
                    <a:pt x="8031" y="20728"/>
                  </a:lnTo>
                  <a:lnTo>
                    <a:pt x="6799" y="13626"/>
                  </a:lnTo>
                  <a:lnTo>
                    <a:pt x="5415" y="13536"/>
                  </a:lnTo>
                  <a:lnTo>
                    <a:pt x="4240" y="13508"/>
                  </a:lnTo>
                  <a:lnTo>
                    <a:pt x="2227" y="13479"/>
                  </a:lnTo>
                  <a:close/>
                </a:path>
              </a:pathLst>
            </a:custGeom>
            <a:solidFill>
              <a:srgbClr val="DDDDDD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gradFill flip="none" rotWithShape="1">
          <a:gsLst>
            <a:gs pos="0">
              <a:srgbClr val="1BD15A"/>
            </a:gs>
            <a:gs pos="100000">
              <a:srgbClr val="00000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387;p17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179" name="Google Shape;388;p17"/>
          <p:cNvSpPr txBox="1"/>
          <p:nvPr>
            <p:ph type="sldNum" sz="quarter" idx="4294967295"/>
          </p:nvPr>
        </p:nvSpPr>
        <p:spPr>
          <a:xfrm>
            <a:off x="8578047" y="6352859"/>
            <a:ext cx="35375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83" name="Gruppo"/>
          <p:cNvGrpSpPr/>
          <p:nvPr/>
        </p:nvGrpSpPr>
        <p:grpSpPr>
          <a:xfrm>
            <a:off x="335431" y="2180923"/>
            <a:ext cx="8473139" cy="3521382"/>
            <a:chOff x="0" y="-1"/>
            <a:chExt cx="8473137" cy="3521381"/>
          </a:xfrm>
        </p:grpSpPr>
        <p:sp>
          <p:nvSpPr>
            <p:cNvPr id="180" name="Google Shape;244;p31"/>
            <p:cNvSpPr/>
            <p:nvPr/>
          </p:nvSpPr>
          <p:spPr>
            <a:xfrm>
              <a:off x="-1" y="-2"/>
              <a:ext cx="2685552" cy="35213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0" y="0"/>
                  </a:lnTo>
                  <a:lnTo>
                    <a:pt x="0" y="19200"/>
                  </a:lnTo>
                  <a:lnTo>
                    <a:pt x="12600" y="19200"/>
                  </a:lnTo>
                  <a:lnTo>
                    <a:pt x="15300" y="21600"/>
                  </a:lnTo>
                  <a:lnTo>
                    <a:pt x="18000" y="19200"/>
                  </a:lnTo>
                  <a:lnTo>
                    <a:pt x="21600" y="19200"/>
                  </a:lnTo>
                  <a:lnTo>
                    <a:pt x="21600" y="11200"/>
                  </a:lnTo>
                  <a:close/>
                </a:path>
              </a:pathLst>
            </a:custGeom>
            <a:solidFill>
              <a:srgbClr val="6F70AA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81" name="Google Shape;244;p31"/>
            <p:cNvSpPr/>
            <p:nvPr/>
          </p:nvSpPr>
          <p:spPr>
            <a:xfrm>
              <a:off x="2893792" y="-2"/>
              <a:ext cx="2685552" cy="35213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0" y="0"/>
                  </a:lnTo>
                  <a:lnTo>
                    <a:pt x="0" y="19200"/>
                  </a:lnTo>
                  <a:lnTo>
                    <a:pt x="12600" y="19200"/>
                  </a:lnTo>
                  <a:lnTo>
                    <a:pt x="15300" y="21600"/>
                  </a:lnTo>
                  <a:lnTo>
                    <a:pt x="18000" y="19200"/>
                  </a:lnTo>
                  <a:lnTo>
                    <a:pt x="21600" y="19200"/>
                  </a:lnTo>
                  <a:lnTo>
                    <a:pt x="21600" y="11200"/>
                  </a:lnTo>
                  <a:close/>
                </a:path>
              </a:pathLst>
            </a:custGeom>
            <a:solidFill>
              <a:srgbClr val="01A3C9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82" name="Google Shape;244;p31"/>
            <p:cNvSpPr/>
            <p:nvPr/>
          </p:nvSpPr>
          <p:spPr>
            <a:xfrm>
              <a:off x="5787586" y="-2"/>
              <a:ext cx="2685552" cy="35213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0" y="0"/>
                  </a:lnTo>
                  <a:lnTo>
                    <a:pt x="0" y="19200"/>
                  </a:lnTo>
                  <a:lnTo>
                    <a:pt x="12600" y="19200"/>
                  </a:lnTo>
                  <a:lnTo>
                    <a:pt x="15300" y="21600"/>
                  </a:lnTo>
                  <a:lnTo>
                    <a:pt x="18000" y="19200"/>
                  </a:lnTo>
                  <a:lnTo>
                    <a:pt x="21600" y="19200"/>
                  </a:lnTo>
                  <a:lnTo>
                    <a:pt x="21600" y="11200"/>
                  </a:lnTo>
                  <a:close/>
                </a:path>
              </a:pathLst>
            </a:custGeom>
            <a:solidFill>
              <a:srgbClr val="18CB5D">
                <a:alpha val="9572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</p:grpSp>
      <p:sp>
        <p:nvSpPr>
          <p:cNvPr id="184" name="La soluzione"/>
          <p:cNvSpPr txBox="1"/>
          <p:nvPr/>
        </p:nvSpPr>
        <p:spPr>
          <a:xfrm>
            <a:off x="416094" y="633325"/>
            <a:ext cx="3872882" cy="782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600"/>
              </a:spcBef>
              <a:defRPr b="1" sz="4900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La soluzione</a:t>
            </a:r>
          </a:p>
        </p:txBody>
      </p:sp>
      <p:sp>
        <p:nvSpPr>
          <p:cNvPr id="185" name="Permettere…"/>
          <p:cNvSpPr txBox="1"/>
          <p:nvPr/>
        </p:nvSpPr>
        <p:spPr>
          <a:xfrm>
            <a:off x="499972" y="2363243"/>
            <a:ext cx="2526305" cy="2823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Permettere</a:t>
            </a:r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al dipendente</a:t>
            </a:r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di esprimersi</a:t>
            </a:r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liberamente in </a:t>
            </a:r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in qualsias</a:t>
            </a:r>
            <a:r>
              <a:rPr sz="2100"/>
              <a:t>i </a:t>
            </a:r>
            <a:endParaRPr sz="2100"/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momento</a:t>
            </a:r>
          </a:p>
        </p:txBody>
      </p:sp>
      <p:sp>
        <p:nvSpPr>
          <p:cNvPr id="186" name="Monitorare…"/>
          <p:cNvSpPr txBox="1"/>
          <p:nvPr/>
        </p:nvSpPr>
        <p:spPr>
          <a:xfrm>
            <a:off x="3373258" y="2442554"/>
            <a:ext cx="2397481" cy="2353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Monitorare</a:t>
            </a:r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regolarmente</a:t>
            </a:r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la</a:t>
            </a:r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soddisfazione</a:t>
            </a:r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lavorativa</a:t>
            </a:r>
          </a:p>
        </p:txBody>
      </p:sp>
      <p:sp>
        <p:nvSpPr>
          <p:cNvPr id="187" name="Attuare…"/>
          <p:cNvSpPr txBox="1"/>
          <p:nvPr/>
        </p:nvSpPr>
        <p:spPr>
          <a:xfrm>
            <a:off x="6326728" y="2439443"/>
            <a:ext cx="2397485" cy="2671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Attuare </a:t>
            </a:r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interventi mirati e </a:t>
            </a:r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tempestivi per creare</a:t>
            </a:r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benessere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7;p1"/>
          <p:cNvSpPr/>
          <p:nvPr/>
        </p:nvSpPr>
        <p:spPr>
          <a:xfrm>
            <a:off x="-1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pic>
        <p:nvPicPr>
          <p:cNvPr id="190" name="AdobeStock_87388998_preview.jpeg" descr="AdobeStock_87388998_preview.jpeg"/>
          <p:cNvPicPr>
            <a:picLocks noChangeAspect="1"/>
          </p:cNvPicPr>
          <p:nvPr/>
        </p:nvPicPr>
        <p:blipFill>
          <a:blip r:embed="rId2">
            <a:alphaModFix amt="33415"/>
            <a:extLst/>
          </a:blip>
          <a:srcRect l="1712" t="0" r="1712" b="0"/>
          <a:stretch>
            <a:fillRect/>
          </a:stretch>
        </p:blipFill>
        <p:spPr>
          <a:xfrm>
            <a:off x="-33039" y="99"/>
            <a:ext cx="9210077" cy="635625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3" name="Google Shape;233;p14"/>
          <p:cNvGrpSpPr/>
          <p:nvPr/>
        </p:nvGrpSpPr>
        <p:grpSpPr>
          <a:xfrm>
            <a:off x="799643" y="2566390"/>
            <a:ext cx="824214" cy="3004450"/>
            <a:chOff x="0" y="0"/>
            <a:chExt cx="824212" cy="3004449"/>
          </a:xfrm>
        </p:grpSpPr>
        <p:sp>
          <p:nvSpPr>
            <p:cNvPr id="191" name="Google Shape;234;p14"/>
            <p:cNvSpPr/>
            <p:nvPr/>
          </p:nvSpPr>
          <p:spPr>
            <a:xfrm>
              <a:off x="0" y="-1"/>
              <a:ext cx="824214" cy="30044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54"/>
                  </a:moveTo>
                  <a:lnTo>
                    <a:pt x="11808" y="610"/>
                  </a:lnTo>
                  <a:lnTo>
                    <a:pt x="12817" y="693"/>
                  </a:lnTo>
                  <a:lnTo>
                    <a:pt x="13726" y="804"/>
                  </a:lnTo>
                  <a:lnTo>
                    <a:pt x="15140" y="1192"/>
                  </a:lnTo>
                  <a:lnTo>
                    <a:pt x="15545" y="1440"/>
                  </a:lnTo>
                  <a:lnTo>
                    <a:pt x="15847" y="1689"/>
                  </a:lnTo>
                  <a:lnTo>
                    <a:pt x="15946" y="1994"/>
                  </a:lnTo>
                  <a:lnTo>
                    <a:pt x="15946" y="16422"/>
                  </a:lnTo>
                  <a:lnTo>
                    <a:pt x="16049" y="16533"/>
                  </a:lnTo>
                  <a:lnTo>
                    <a:pt x="16148" y="16644"/>
                  </a:lnTo>
                  <a:lnTo>
                    <a:pt x="16351" y="16754"/>
                  </a:lnTo>
                  <a:lnTo>
                    <a:pt x="16653" y="16838"/>
                  </a:lnTo>
                  <a:lnTo>
                    <a:pt x="17260" y="17003"/>
                  </a:lnTo>
                  <a:lnTo>
                    <a:pt x="17868" y="17197"/>
                  </a:lnTo>
                  <a:lnTo>
                    <a:pt x="18372" y="17419"/>
                  </a:lnTo>
                  <a:lnTo>
                    <a:pt x="18773" y="17641"/>
                  </a:lnTo>
                  <a:lnTo>
                    <a:pt x="19178" y="17890"/>
                  </a:lnTo>
                  <a:lnTo>
                    <a:pt x="19380" y="18111"/>
                  </a:lnTo>
                  <a:lnTo>
                    <a:pt x="19480" y="18361"/>
                  </a:lnTo>
                  <a:lnTo>
                    <a:pt x="19583" y="18637"/>
                  </a:lnTo>
                  <a:lnTo>
                    <a:pt x="19480" y="18859"/>
                  </a:lnTo>
                  <a:lnTo>
                    <a:pt x="19380" y="19108"/>
                  </a:lnTo>
                  <a:lnTo>
                    <a:pt x="19178" y="19330"/>
                  </a:lnTo>
                  <a:lnTo>
                    <a:pt x="18876" y="19551"/>
                  </a:lnTo>
                  <a:lnTo>
                    <a:pt x="18471" y="19772"/>
                  </a:lnTo>
                  <a:lnTo>
                    <a:pt x="18066" y="19966"/>
                  </a:lnTo>
                  <a:lnTo>
                    <a:pt x="17562" y="20160"/>
                  </a:lnTo>
                  <a:lnTo>
                    <a:pt x="16958" y="20327"/>
                  </a:lnTo>
                  <a:lnTo>
                    <a:pt x="16351" y="20492"/>
                  </a:lnTo>
                  <a:lnTo>
                    <a:pt x="15747" y="20632"/>
                  </a:lnTo>
                  <a:lnTo>
                    <a:pt x="14937" y="20742"/>
                  </a:lnTo>
                  <a:lnTo>
                    <a:pt x="14231" y="20853"/>
                  </a:lnTo>
                  <a:lnTo>
                    <a:pt x="13425" y="20936"/>
                  </a:lnTo>
                  <a:lnTo>
                    <a:pt x="12515" y="20991"/>
                  </a:lnTo>
                  <a:lnTo>
                    <a:pt x="11709" y="21019"/>
                  </a:lnTo>
                  <a:lnTo>
                    <a:pt x="10800" y="21047"/>
                  </a:lnTo>
                  <a:lnTo>
                    <a:pt x="9891" y="21019"/>
                  </a:lnTo>
                  <a:lnTo>
                    <a:pt x="8981" y="20991"/>
                  </a:lnTo>
                  <a:lnTo>
                    <a:pt x="8175" y="20936"/>
                  </a:lnTo>
                  <a:lnTo>
                    <a:pt x="7369" y="20853"/>
                  </a:lnTo>
                  <a:lnTo>
                    <a:pt x="6663" y="20742"/>
                  </a:lnTo>
                  <a:lnTo>
                    <a:pt x="5853" y="20632"/>
                  </a:lnTo>
                  <a:lnTo>
                    <a:pt x="5249" y="20492"/>
                  </a:lnTo>
                  <a:lnTo>
                    <a:pt x="4642" y="20327"/>
                  </a:lnTo>
                  <a:lnTo>
                    <a:pt x="4038" y="20160"/>
                  </a:lnTo>
                  <a:lnTo>
                    <a:pt x="3530" y="19966"/>
                  </a:lnTo>
                  <a:lnTo>
                    <a:pt x="3129" y="19772"/>
                  </a:lnTo>
                  <a:lnTo>
                    <a:pt x="2724" y="19551"/>
                  </a:lnTo>
                  <a:lnTo>
                    <a:pt x="2422" y="19330"/>
                  </a:lnTo>
                  <a:lnTo>
                    <a:pt x="2220" y="19108"/>
                  </a:lnTo>
                  <a:lnTo>
                    <a:pt x="2120" y="18859"/>
                  </a:lnTo>
                  <a:lnTo>
                    <a:pt x="2017" y="18637"/>
                  </a:lnTo>
                  <a:lnTo>
                    <a:pt x="2120" y="18361"/>
                  </a:lnTo>
                  <a:lnTo>
                    <a:pt x="2220" y="18111"/>
                  </a:lnTo>
                  <a:lnTo>
                    <a:pt x="2422" y="17890"/>
                  </a:lnTo>
                  <a:lnTo>
                    <a:pt x="2823" y="17641"/>
                  </a:lnTo>
                  <a:lnTo>
                    <a:pt x="3228" y="17419"/>
                  </a:lnTo>
                  <a:lnTo>
                    <a:pt x="3732" y="17197"/>
                  </a:lnTo>
                  <a:lnTo>
                    <a:pt x="4340" y="17003"/>
                  </a:lnTo>
                  <a:lnTo>
                    <a:pt x="5249" y="16754"/>
                  </a:lnTo>
                  <a:lnTo>
                    <a:pt x="5448" y="16644"/>
                  </a:lnTo>
                  <a:lnTo>
                    <a:pt x="5551" y="16533"/>
                  </a:lnTo>
                  <a:lnTo>
                    <a:pt x="5650" y="16422"/>
                  </a:lnTo>
                  <a:lnTo>
                    <a:pt x="5650" y="1994"/>
                  </a:lnTo>
                  <a:lnTo>
                    <a:pt x="5753" y="1689"/>
                  </a:lnTo>
                  <a:lnTo>
                    <a:pt x="6055" y="1440"/>
                  </a:lnTo>
                  <a:lnTo>
                    <a:pt x="6460" y="1192"/>
                  </a:lnTo>
                  <a:lnTo>
                    <a:pt x="7874" y="804"/>
                  </a:lnTo>
                  <a:lnTo>
                    <a:pt x="8779" y="693"/>
                  </a:lnTo>
                  <a:lnTo>
                    <a:pt x="9792" y="610"/>
                  </a:lnTo>
                  <a:lnTo>
                    <a:pt x="10800" y="554"/>
                  </a:lnTo>
                  <a:close/>
                  <a:moveTo>
                    <a:pt x="10800" y="0"/>
                  </a:moveTo>
                  <a:lnTo>
                    <a:pt x="9386" y="56"/>
                  </a:lnTo>
                  <a:lnTo>
                    <a:pt x="7973" y="167"/>
                  </a:lnTo>
                  <a:lnTo>
                    <a:pt x="7369" y="249"/>
                  </a:lnTo>
                  <a:lnTo>
                    <a:pt x="6762" y="361"/>
                  </a:lnTo>
                  <a:lnTo>
                    <a:pt x="6258" y="472"/>
                  </a:lnTo>
                  <a:lnTo>
                    <a:pt x="5753" y="582"/>
                  </a:lnTo>
                  <a:lnTo>
                    <a:pt x="5249" y="720"/>
                  </a:lnTo>
                  <a:lnTo>
                    <a:pt x="4844" y="887"/>
                  </a:lnTo>
                  <a:lnTo>
                    <a:pt x="4439" y="1052"/>
                  </a:lnTo>
                  <a:lnTo>
                    <a:pt x="4137" y="1219"/>
                  </a:lnTo>
                  <a:lnTo>
                    <a:pt x="3935" y="1413"/>
                  </a:lnTo>
                  <a:lnTo>
                    <a:pt x="3732" y="1579"/>
                  </a:lnTo>
                  <a:lnTo>
                    <a:pt x="3633" y="1801"/>
                  </a:lnTo>
                  <a:lnTo>
                    <a:pt x="3633" y="16422"/>
                  </a:lnTo>
                  <a:lnTo>
                    <a:pt x="2823" y="16644"/>
                  </a:lnTo>
                  <a:lnTo>
                    <a:pt x="2120" y="16865"/>
                  </a:lnTo>
                  <a:lnTo>
                    <a:pt x="1513" y="17114"/>
                  </a:lnTo>
                  <a:lnTo>
                    <a:pt x="1008" y="17391"/>
                  </a:lnTo>
                  <a:lnTo>
                    <a:pt x="603" y="17696"/>
                  </a:lnTo>
                  <a:lnTo>
                    <a:pt x="302" y="18000"/>
                  </a:lnTo>
                  <a:lnTo>
                    <a:pt x="99" y="18305"/>
                  </a:lnTo>
                  <a:lnTo>
                    <a:pt x="0" y="18637"/>
                  </a:lnTo>
                  <a:lnTo>
                    <a:pt x="99" y="18914"/>
                  </a:lnTo>
                  <a:lnTo>
                    <a:pt x="198" y="19219"/>
                  </a:lnTo>
                  <a:lnTo>
                    <a:pt x="504" y="19496"/>
                  </a:lnTo>
                  <a:lnTo>
                    <a:pt x="806" y="19772"/>
                  </a:lnTo>
                  <a:lnTo>
                    <a:pt x="1310" y="20050"/>
                  </a:lnTo>
                  <a:lnTo>
                    <a:pt x="1814" y="20271"/>
                  </a:lnTo>
                  <a:lnTo>
                    <a:pt x="2521" y="20521"/>
                  </a:lnTo>
                  <a:lnTo>
                    <a:pt x="3129" y="20714"/>
                  </a:lnTo>
                  <a:lnTo>
                    <a:pt x="3935" y="20908"/>
                  </a:lnTo>
                  <a:lnTo>
                    <a:pt x="4745" y="21074"/>
                  </a:lnTo>
                  <a:lnTo>
                    <a:pt x="5650" y="21241"/>
                  </a:lnTo>
                  <a:lnTo>
                    <a:pt x="6559" y="21352"/>
                  </a:lnTo>
                  <a:lnTo>
                    <a:pt x="7568" y="21462"/>
                  </a:lnTo>
                  <a:lnTo>
                    <a:pt x="8580" y="21517"/>
                  </a:lnTo>
                  <a:lnTo>
                    <a:pt x="9688" y="21573"/>
                  </a:lnTo>
                  <a:lnTo>
                    <a:pt x="10800" y="21600"/>
                  </a:lnTo>
                  <a:lnTo>
                    <a:pt x="11912" y="21573"/>
                  </a:lnTo>
                  <a:lnTo>
                    <a:pt x="13020" y="21517"/>
                  </a:lnTo>
                  <a:lnTo>
                    <a:pt x="14028" y="21462"/>
                  </a:lnTo>
                  <a:lnTo>
                    <a:pt x="15041" y="21352"/>
                  </a:lnTo>
                  <a:lnTo>
                    <a:pt x="15946" y="21241"/>
                  </a:lnTo>
                  <a:lnTo>
                    <a:pt x="16855" y="21074"/>
                  </a:lnTo>
                  <a:lnTo>
                    <a:pt x="17665" y="20908"/>
                  </a:lnTo>
                  <a:lnTo>
                    <a:pt x="18471" y="20714"/>
                  </a:lnTo>
                  <a:lnTo>
                    <a:pt x="19079" y="20521"/>
                  </a:lnTo>
                  <a:lnTo>
                    <a:pt x="19786" y="20271"/>
                  </a:lnTo>
                  <a:lnTo>
                    <a:pt x="20290" y="20050"/>
                  </a:lnTo>
                  <a:lnTo>
                    <a:pt x="20794" y="19772"/>
                  </a:lnTo>
                  <a:lnTo>
                    <a:pt x="21397" y="19219"/>
                  </a:lnTo>
                  <a:lnTo>
                    <a:pt x="21501" y="18914"/>
                  </a:lnTo>
                  <a:lnTo>
                    <a:pt x="21600" y="18637"/>
                  </a:lnTo>
                  <a:lnTo>
                    <a:pt x="21501" y="18305"/>
                  </a:lnTo>
                  <a:lnTo>
                    <a:pt x="21298" y="18000"/>
                  </a:lnTo>
                  <a:lnTo>
                    <a:pt x="20997" y="17696"/>
                  </a:lnTo>
                  <a:lnTo>
                    <a:pt x="20592" y="17391"/>
                  </a:lnTo>
                  <a:lnTo>
                    <a:pt x="20087" y="17114"/>
                  </a:lnTo>
                  <a:lnTo>
                    <a:pt x="19480" y="16865"/>
                  </a:lnTo>
                  <a:lnTo>
                    <a:pt x="18773" y="16644"/>
                  </a:lnTo>
                  <a:lnTo>
                    <a:pt x="17967" y="16422"/>
                  </a:lnTo>
                  <a:lnTo>
                    <a:pt x="17967" y="1801"/>
                  </a:lnTo>
                  <a:lnTo>
                    <a:pt x="17868" y="1579"/>
                  </a:lnTo>
                  <a:lnTo>
                    <a:pt x="17665" y="1413"/>
                  </a:lnTo>
                  <a:lnTo>
                    <a:pt x="17463" y="1219"/>
                  </a:lnTo>
                  <a:lnTo>
                    <a:pt x="17161" y="1052"/>
                  </a:lnTo>
                  <a:lnTo>
                    <a:pt x="16756" y="887"/>
                  </a:lnTo>
                  <a:lnTo>
                    <a:pt x="16351" y="720"/>
                  </a:lnTo>
                  <a:lnTo>
                    <a:pt x="15847" y="582"/>
                  </a:lnTo>
                  <a:lnTo>
                    <a:pt x="15342" y="472"/>
                  </a:lnTo>
                  <a:lnTo>
                    <a:pt x="14838" y="361"/>
                  </a:lnTo>
                  <a:lnTo>
                    <a:pt x="14231" y="249"/>
                  </a:lnTo>
                  <a:lnTo>
                    <a:pt x="13627" y="167"/>
                  </a:lnTo>
                  <a:lnTo>
                    <a:pt x="12214" y="56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FFFFFF">
                <a:alpha val="3752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92" name="Google Shape;235;p14"/>
            <p:cNvSpPr/>
            <p:nvPr/>
          </p:nvSpPr>
          <p:spPr>
            <a:xfrm>
              <a:off x="154086" y="823182"/>
              <a:ext cx="516041" cy="20144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803" y="0"/>
                  </a:moveTo>
                  <a:lnTo>
                    <a:pt x="5803" y="15529"/>
                  </a:lnTo>
                  <a:lnTo>
                    <a:pt x="5638" y="15861"/>
                  </a:lnTo>
                  <a:lnTo>
                    <a:pt x="5156" y="16190"/>
                  </a:lnTo>
                  <a:lnTo>
                    <a:pt x="4509" y="16479"/>
                  </a:lnTo>
                  <a:lnTo>
                    <a:pt x="3545" y="16769"/>
                  </a:lnTo>
                  <a:lnTo>
                    <a:pt x="2740" y="16975"/>
                  </a:lnTo>
                  <a:lnTo>
                    <a:pt x="2093" y="17181"/>
                  </a:lnTo>
                  <a:lnTo>
                    <a:pt x="1446" y="17430"/>
                  </a:lnTo>
                  <a:lnTo>
                    <a:pt x="964" y="17677"/>
                  </a:lnTo>
                  <a:lnTo>
                    <a:pt x="482" y="17966"/>
                  </a:lnTo>
                  <a:lnTo>
                    <a:pt x="317" y="18255"/>
                  </a:lnTo>
                  <a:lnTo>
                    <a:pt x="0" y="18544"/>
                  </a:lnTo>
                  <a:lnTo>
                    <a:pt x="0" y="19082"/>
                  </a:lnTo>
                  <a:lnTo>
                    <a:pt x="158" y="19371"/>
                  </a:lnTo>
                  <a:lnTo>
                    <a:pt x="482" y="19618"/>
                  </a:lnTo>
                  <a:lnTo>
                    <a:pt x="805" y="19907"/>
                  </a:lnTo>
                  <a:lnTo>
                    <a:pt x="1287" y="20114"/>
                  </a:lnTo>
                  <a:lnTo>
                    <a:pt x="1934" y="20362"/>
                  </a:lnTo>
                  <a:lnTo>
                    <a:pt x="2416" y="20568"/>
                  </a:lnTo>
                  <a:lnTo>
                    <a:pt x="3868" y="20940"/>
                  </a:lnTo>
                  <a:lnTo>
                    <a:pt x="4832" y="21105"/>
                  </a:lnTo>
                  <a:lnTo>
                    <a:pt x="5638" y="21230"/>
                  </a:lnTo>
                  <a:lnTo>
                    <a:pt x="6608" y="21353"/>
                  </a:lnTo>
                  <a:lnTo>
                    <a:pt x="7572" y="21477"/>
                  </a:lnTo>
                  <a:lnTo>
                    <a:pt x="8701" y="21519"/>
                  </a:lnTo>
                  <a:lnTo>
                    <a:pt x="9671" y="21559"/>
                  </a:lnTo>
                  <a:lnTo>
                    <a:pt x="10800" y="21600"/>
                  </a:lnTo>
                  <a:lnTo>
                    <a:pt x="11929" y="21559"/>
                  </a:lnTo>
                  <a:lnTo>
                    <a:pt x="12893" y="21519"/>
                  </a:lnTo>
                  <a:lnTo>
                    <a:pt x="14022" y="21477"/>
                  </a:lnTo>
                  <a:lnTo>
                    <a:pt x="14992" y="21353"/>
                  </a:lnTo>
                  <a:lnTo>
                    <a:pt x="15956" y="21230"/>
                  </a:lnTo>
                  <a:lnTo>
                    <a:pt x="16768" y="21105"/>
                  </a:lnTo>
                  <a:lnTo>
                    <a:pt x="17732" y="20940"/>
                  </a:lnTo>
                  <a:lnTo>
                    <a:pt x="19184" y="20568"/>
                  </a:lnTo>
                  <a:lnTo>
                    <a:pt x="19666" y="20362"/>
                  </a:lnTo>
                  <a:lnTo>
                    <a:pt x="20313" y="20114"/>
                  </a:lnTo>
                  <a:lnTo>
                    <a:pt x="20795" y="19907"/>
                  </a:lnTo>
                  <a:lnTo>
                    <a:pt x="21118" y="19618"/>
                  </a:lnTo>
                  <a:lnTo>
                    <a:pt x="21442" y="19371"/>
                  </a:lnTo>
                  <a:lnTo>
                    <a:pt x="21600" y="19082"/>
                  </a:lnTo>
                  <a:lnTo>
                    <a:pt x="21600" y="18544"/>
                  </a:lnTo>
                  <a:lnTo>
                    <a:pt x="21277" y="18255"/>
                  </a:lnTo>
                  <a:lnTo>
                    <a:pt x="21118" y="17966"/>
                  </a:lnTo>
                  <a:lnTo>
                    <a:pt x="20636" y="17677"/>
                  </a:lnTo>
                  <a:lnTo>
                    <a:pt x="20148" y="17430"/>
                  </a:lnTo>
                  <a:lnTo>
                    <a:pt x="19507" y="17181"/>
                  </a:lnTo>
                  <a:lnTo>
                    <a:pt x="18860" y="16975"/>
                  </a:lnTo>
                  <a:lnTo>
                    <a:pt x="18055" y="16769"/>
                  </a:lnTo>
                  <a:lnTo>
                    <a:pt x="17085" y="16479"/>
                  </a:lnTo>
                  <a:lnTo>
                    <a:pt x="16444" y="16190"/>
                  </a:lnTo>
                  <a:lnTo>
                    <a:pt x="15956" y="15861"/>
                  </a:lnTo>
                  <a:lnTo>
                    <a:pt x="15797" y="15529"/>
                  </a:lnTo>
                  <a:lnTo>
                    <a:pt x="15797" y="13960"/>
                  </a:lnTo>
                  <a:lnTo>
                    <a:pt x="13540" y="13960"/>
                  </a:lnTo>
                  <a:lnTo>
                    <a:pt x="12893" y="13919"/>
                  </a:lnTo>
                  <a:lnTo>
                    <a:pt x="12411" y="13836"/>
                  </a:lnTo>
                  <a:lnTo>
                    <a:pt x="12087" y="13713"/>
                  </a:lnTo>
                  <a:lnTo>
                    <a:pt x="11929" y="13547"/>
                  </a:lnTo>
                  <a:lnTo>
                    <a:pt x="12087" y="13381"/>
                  </a:lnTo>
                  <a:lnTo>
                    <a:pt x="12411" y="13258"/>
                  </a:lnTo>
                  <a:lnTo>
                    <a:pt x="12893" y="13175"/>
                  </a:lnTo>
                  <a:lnTo>
                    <a:pt x="13540" y="13135"/>
                  </a:lnTo>
                  <a:lnTo>
                    <a:pt x="15797" y="13135"/>
                  </a:lnTo>
                  <a:lnTo>
                    <a:pt x="15797" y="11689"/>
                  </a:lnTo>
                  <a:lnTo>
                    <a:pt x="13540" y="11689"/>
                  </a:lnTo>
                  <a:lnTo>
                    <a:pt x="12893" y="11648"/>
                  </a:lnTo>
                  <a:lnTo>
                    <a:pt x="12411" y="11565"/>
                  </a:lnTo>
                  <a:lnTo>
                    <a:pt x="12087" y="11440"/>
                  </a:lnTo>
                  <a:lnTo>
                    <a:pt x="11929" y="11276"/>
                  </a:lnTo>
                  <a:lnTo>
                    <a:pt x="12087" y="11110"/>
                  </a:lnTo>
                  <a:lnTo>
                    <a:pt x="12411" y="10987"/>
                  </a:lnTo>
                  <a:lnTo>
                    <a:pt x="12893" y="10904"/>
                  </a:lnTo>
                  <a:lnTo>
                    <a:pt x="13540" y="10862"/>
                  </a:lnTo>
                  <a:lnTo>
                    <a:pt x="15797" y="10862"/>
                  </a:lnTo>
                  <a:lnTo>
                    <a:pt x="15797" y="9418"/>
                  </a:lnTo>
                  <a:lnTo>
                    <a:pt x="13540" y="9418"/>
                  </a:lnTo>
                  <a:lnTo>
                    <a:pt x="12893" y="9375"/>
                  </a:lnTo>
                  <a:lnTo>
                    <a:pt x="12411" y="9292"/>
                  </a:lnTo>
                  <a:lnTo>
                    <a:pt x="12087" y="9169"/>
                  </a:lnTo>
                  <a:lnTo>
                    <a:pt x="11929" y="9003"/>
                  </a:lnTo>
                  <a:lnTo>
                    <a:pt x="12087" y="8839"/>
                  </a:lnTo>
                  <a:lnTo>
                    <a:pt x="12411" y="8714"/>
                  </a:lnTo>
                  <a:lnTo>
                    <a:pt x="12893" y="8633"/>
                  </a:lnTo>
                  <a:lnTo>
                    <a:pt x="13540" y="8591"/>
                  </a:lnTo>
                  <a:lnTo>
                    <a:pt x="15797" y="8591"/>
                  </a:lnTo>
                  <a:lnTo>
                    <a:pt x="15797" y="7145"/>
                  </a:lnTo>
                  <a:lnTo>
                    <a:pt x="13540" y="7145"/>
                  </a:lnTo>
                  <a:lnTo>
                    <a:pt x="12893" y="7104"/>
                  </a:lnTo>
                  <a:lnTo>
                    <a:pt x="12411" y="7021"/>
                  </a:lnTo>
                  <a:lnTo>
                    <a:pt x="12087" y="6898"/>
                  </a:lnTo>
                  <a:lnTo>
                    <a:pt x="11929" y="6732"/>
                  </a:lnTo>
                  <a:lnTo>
                    <a:pt x="12087" y="6566"/>
                  </a:lnTo>
                  <a:lnTo>
                    <a:pt x="12411" y="6443"/>
                  </a:lnTo>
                  <a:lnTo>
                    <a:pt x="12893" y="6360"/>
                  </a:lnTo>
                  <a:lnTo>
                    <a:pt x="13540" y="6320"/>
                  </a:lnTo>
                  <a:lnTo>
                    <a:pt x="15797" y="6320"/>
                  </a:lnTo>
                  <a:lnTo>
                    <a:pt x="15797" y="4874"/>
                  </a:lnTo>
                  <a:lnTo>
                    <a:pt x="13540" y="4874"/>
                  </a:lnTo>
                  <a:lnTo>
                    <a:pt x="12893" y="4833"/>
                  </a:lnTo>
                  <a:lnTo>
                    <a:pt x="12411" y="4750"/>
                  </a:lnTo>
                  <a:lnTo>
                    <a:pt x="12087" y="4627"/>
                  </a:lnTo>
                  <a:lnTo>
                    <a:pt x="11929" y="4461"/>
                  </a:lnTo>
                  <a:lnTo>
                    <a:pt x="12087" y="4295"/>
                  </a:lnTo>
                  <a:lnTo>
                    <a:pt x="12411" y="4172"/>
                  </a:lnTo>
                  <a:lnTo>
                    <a:pt x="12893" y="4089"/>
                  </a:lnTo>
                  <a:lnTo>
                    <a:pt x="13540" y="4048"/>
                  </a:lnTo>
                  <a:lnTo>
                    <a:pt x="15797" y="4048"/>
                  </a:lnTo>
                  <a:lnTo>
                    <a:pt x="15797" y="2603"/>
                  </a:lnTo>
                  <a:lnTo>
                    <a:pt x="13540" y="2603"/>
                  </a:lnTo>
                  <a:lnTo>
                    <a:pt x="12893" y="2560"/>
                  </a:lnTo>
                  <a:lnTo>
                    <a:pt x="12411" y="2479"/>
                  </a:lnTo>
                  <a:lnTo>
                    <a:pt x="12087" y="2354"/>
                  </a:lnTo>
                  <a:lnTo>
                    <a:pt x="11929" y="2190"/>
                  </a:lnTo>
                  <a:lnTo>
                    <a:pt x="12087" y="2024"/>
                  </a:lnTo>
                  <a:lnTo>
                    <a:pt x="12411" y="1901"/>
                  </a:lnTo>
                  <a:lnTo>
                    <a:pt x="12893" y="1818"/>
                  </a:lnTo>
                  <a:lnTo>
                    <a:pt x="13540" y="1776"/>
                  </a:lnTo>
                  <a:lnTo>
                    <a:pt x="15797" y="1776"/>
                  </a:lnTo>
                  <a:lnTo>
                    <a:pt x="15797" y="0"/>
                  </a:lnTo>
                  <a:close/>
                </a:path>
              </a:pathLst>
            </a:custGeom>
            <a:solidFill>
              <a:srgbClr val="FFFFFF">
                <a:alpha val="3936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</p:grpSp>
      <p:sp>
        <p:nvSpPr>
          <p:cNvPr id="194" name="Un termometro che misuri costantemente…"/>
          <p:cNvSpPr txBox="1"/>
          <p:nvPr/>
        </p:nvSpPr>
        <p:spPr>
          <a:xfrm>
            <a:off x="661225" y="2037782"/>
            <a:ext cx="7821549" cy="2280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Un termometro che </a:t>
            </a:r>
            <a:r>
              <a:rPr>
                <a:solidFill>
                  <a:srgbClr val="1BCF5B"/>
                </a:solidFill>
              </a:rPr>
              <a:t>misuri costantemente</a:t>
            </a:r>
          </a:p>
          <a:p>
            <a:pPr algn="r"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il clima aziendale</a:t>
            </a:r>
          </a:p>
        </p:txBody>
      </p:sp>
      <p:sp>
        <p:nvSpPr>
          <p:cNvPr id="195" name="Google Shape;378;p16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196" name="Google Shape;379;p16"/>
          <p:cNvSpPr txBox="1"/>
          <p:nvPr>
            <p:ph type="sldNum" sz="quarter" idx="4294967295"/>
          </p:nvPr>
        </p:nvSpPr>
        <p:spPr>
          <a:xfrm>
            <a:off x="8572390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97" name="Immagine 9" descr="Immagine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72525" y="-203200"/>
            <a:ext cx="1816101" cy="180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402;p19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200" name="Google Shape;400;p19"/>
          <p:cNvSpPr txBox="1"/>
          <p:nvPr>
            <p:ph type="title"/>
          </p:nvPr>
        </p:nvSpPr>
        <p:spPr>
          <a:xfrm>
            <a:off x="827248" y="788424"/>
            <a:ext cx="4109403" cy="935402"/>
          </a:xfrm>
          <a:prstGeom prst="rect">
            <a:avLst/>
          </a:prstGeom>
        </p:spPr>
        <p:txBody>
          <a:bodyPr/>
          <a:lstStyle/>
          <a:p>
            <a:pPr/>
            <a:r>
              <a:t>QUESTO È IL TITOLO DELLA SLIDES</a:t>
            </a:r>
          </a:p>
        </p:txBody>
      </p:sp>
      <p:sp>
        <p:nvSpPr>
          <p:cNvPr id="201" name="Google Shape;403;p19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02" name="app_S_black.png" descr="app_S_black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591" y="1968870"/>
            <a:ext cx="9144001" cy="29202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387;p17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205" name="Google Shape;388;p17"/>
          <p:cNvSpPr txBox="1"/>
          <p:nvPr>
            <p:ph type="sldNum" sz="quarter" idx="4294967295"/>
          </p:nvPr>
        </p:nvSpPr>
        <p:spPr>
          <a:xfrm>
            <a:off x="8572390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06" name="Gefar_App_S_exec_1080FINALE.mov" descr="Gefar_App_S_exec_1080FINALE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43811" y="1038274"/>
            <a:ext cx="9144001" cy="51435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0000" fill="hold"/>
                                        <p:tgtEl>
                                          <p:spTgt spid="2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0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magine 1" descr="Immagin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Google Shape;402;p19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210" name="Google Shape;403;p19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1" name="Google Shape;7;p1"/>
          <p:cNvSpPr/>
          <p:nvPr/>
        </p:nvSpPr>
        <p:spPr>
          <a:xfrm>
            <a:off x="-1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12" name="Google Shape;378;p16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Rettangolo"/>
          <p:cNvSpPr/>
          <p:nvPr/>
        </p:nvSpPr>
        <p:spPr>
          <a:xfrm>
            <a:off x="234024" y="229927"/>
            <a:ext cx="8675952" cy="1012231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15" name="Google Shape;402;p19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216" name="Google Shape;403;p19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7" name="Con l’app il dipendente, attraverso una votazione anonima, invia i dati all’azienda."/>
          <p:cNvSpPr txBox="1"/>
          <p:nvPr/>
        </p:nvSpPr>
        <p:spPr>
          <a:xfrm>
            <a:off x="621135" y="349823"/>
            <a:ext cx="7993468" cy="86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2600">
                <a:solidFill>
                  <a:srgbClr val="1BCA5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Con l’app il dipendente, attraverso una votazione </a:t>
            </a:r>
          </a:p>
          <a:p>
            <a:pPr>
              <a:defRPr b="1" sz="2600">
                <a:solidFill>
                  <a:srgbClr val="1BCA5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anonima, invia i dati all’azienda.</a:t>
            </a:r>
          </a:p>
        </p:txBody>
      </p:sp>
      <p:pic>
        <p:nvPicPr>
          <p:cNvPr id="218" name="soto_foto_1_c.png" descr="soto_foto_1_c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69404" y="1307628"/>
            <a:ext cx="5205192" cy="52051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ttangolo"/>
          <p:cNvSpPr/>
          <p:nvPr/>
        </p:nvSpPr>
        <p:spPr>
          <a:xfrm>
            <a:off x="234024" y="229927"/>
            <a:ext cx="8675952" cy="1012231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21" name="Google Shape;402;p19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222" name="Google Shape;403;p19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23" name="sito_foto_5_c.psd" descr="sito_foto_5_c.ps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3203" y="1127738"/>
            <a:ext cx="5396674" cy="5396673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Dal back end l’azienda monitora e analizza i dati"/>
          <p:cNvSpPr txBox="1"/>
          <p:nvPr/>
        </p:nvSpPr>
        <p:spPr>
          <a:xfrm>
            <a:off x="712391" y="476823"/>
            <a:ext cx="7627475" cy="474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2600">
                <a:solidFill>
                  <a:srgbClr val="1BCA58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Dal back end l’azienda monitora e analizza i dati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7;p1"/>
          <p:cNvSpPr/>
          <p:nvPr/>
        </p:nvSpPr>
        <p:spPr>
          <a:xfrm>
            <a:off x="-1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pic>
        <p:nvPicPr>
          <p:cNvPr id="227" name="Senza titolo 9.png" descr="Senza titolo 9.png"/>
          <p:cNvPicPr>
            <a:picLocks noChangeAspect="1"/>
          </p:cNvPicPr>
          <p:nvPr/>
        </p:nvPicPr>
        <p:blipFill>
          <a:blip r:embed="rId2">
            <a:alphaModFix amt="31104"/>
            <a:extLst/>
          </a:blip>
          <a:srcRect l="0" t="18704" r="33535" b="0"/>
          <a:stretch>
            <a:fillRect/>
          </a:stretch>
        </p:blipFill>
        <p:spPr>
          <a:xfrm>
            <a:off x="-56257" y="-11780"/>
            <a:ext cx="9256512" cy="6350822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Perché abbiamo pensato…"/>
          <p:cNvSpPr txBox="1"/>
          <p:nvPr/>
        </p:nvSpPr>
        <p:spPr>
          <a:xfrm>
            <a:off x="661225" y="1894858"/>
            <a:ext cx="7821549" cy="2280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Perché abbiamo pensato</a:t>
            </a:r>
          </a:p>
          <a:p>
            <a:pPr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ad un </a:t>
            </a:r>
            <a:r>
              <a:rPr>
                <a:solidFill>
                  <a:srgbClr val="1BCB58"/>
                </a:solidFill>
              </a:rPr>
              <a:t>sistema innovativo</a:t>
            </a:r>
            <a:r>
              <a:t> sfruttando un’ </a:t>
            </a:r>
            <a:r>
              <a:rPr>
                <a:solidFill>
                  <a:srgbClr val="1BCB58"/>
                </a:solidFill>
              </a:rPr>
              <a:t>APP</a:t>
            </a:r>
            <a:r>
              <a:t>?</a:t>
            </a:r>
          </a:p>
        </p:txBody>
      </p:sp>
      <p:sp>
        <p:nvSpPr>
          <p:cNvPr id="229" name="Google Shape;378;p16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230" name="Google Shape;379;p16"/>
          <p:cNvSpPr txBox="1"/>
          <p:nvPr>
            <p:ph type="sldNum" sz="quarter" idx="4294967295"/>
          </p:nvPr>
        </p:nvSpPr>
        <p:spPr>
          <a:xfrm>
            <a:off x="8572390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31" name="Immagine 6" descr="Immagin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72525" y="-203200"/>
            <a:ext cx="1816101" cy="180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Rettangolo"/>
          <p:cNvSpPr/>
          <p:nvPr/>
        </p:nvSpPr>
        <p:spPr>
          <a:xfrm>
            <a:off x="234024" y="229927"/>
            <a:ext cx="8675952" cy="1012231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34" name="Google Shape;402;p19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235" name="Google Shape;403;p19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6" name="I vantaggi nell’utilizzo di tecnologie mobili…"/>
          <p:cNvSpPr txBox="1"/>
          <p:nvPr/>
        </p:nvSpPr>
        <p:spPr>
          <a:xfrm>
            <a:off x="785586" y="321255"/>
            <a:ext cx="7572825" cy="917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2900">
                <a:latin typeface="+mn-lt"/>
                <a:ea typeface="+mn-ea"/>
                <a:cs typeface="+mn-cs"/>
                <a:sym typeface="Arial"/>
              </a:defRPr>
            </a:pPr>
            <a:r>
              <a:t>I vantaggi nell’utilizzo di tecnologie mobili</a:t>
            </a:r>
          </a:p>
          <a:p>
            <a:pPr>
              <a:defRPr b="1" sz="2900">
                <a:latin typeface="+mn-lt"/>
                <a:ea typeface="+mn-ea"/>
                <a:cs typeface="+mn-cs"/>
                <a:sym typeface="Arial"/>
              </a:defRPr>
            </a:pPr>
            <a:r>
              <a:t>nella rilevazione del clima aziendale:</a:t>
            </a:r>
          </a:p>
        </p:txBody>
      </p:sp>
      <p:sp>
        <p:nvSpPr>
          <p:cNvPr id="237" name="Sistema di votazione più immediato e semplice…"/>
          <p:cNvSpPr txBox="1"/>
          <p:nvPr/>
        </p:nvSpPr>
        <p:spPr>
          <a:xfrm>
            <a:off x="1018146" y="1554315"/>
            <a:ext cx="7774173" cy="5798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  <a:r>
              <a:t>Sistema di votazione più immediato e semplice</a:t>
            </a: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  <a:r>
              <a:t>Permette al dipendente di manifestarsi in modo anonimo</a:t>
            </a: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  <a:r>
              <a:t>Permette all’azienda la rilevazione immediata di criticità attraverso alert</a:t>
            </a: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  <a:r>
              <a:t>Permette al management aziendale interventi tempestivi e mirati </a:t>
            </a: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  <a:r>
              <a:t>Permette di avere dati già organizzati per fare statistiche e analisi</a:t>
            </a: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  <a:r>
              <a:t>Permette di creare un canale costante di comunicazione tra azienda e dipendenti</a:t>
            </a:r>
          </a:p>
          <a:p>
            <a:pPr marL="180472" indent="-180472">
              <a:buSzPct val="100000"/>
              <a:buChar char="•"/>
              <a:defRPr sz="1800">
                <a:latin typeface="+mn-lt"/>
                <a:ea typeface="+mn-ea"/>
                <a:cs typeface="+mn-cs"/>
                <a:sym typeface="Arial"/>
              </a:defRPr>
            </a:pPr>
          </a:p>
          <a:p>
            <a:pPr marL="180472" indent="-180472">
              <a:buSzPct val="100000"/>
              <a:buChar char="•"/>
              <a:defRPr sz="1800">
                <a:latin typeface="+mn-lt"/>
                <a:ea typeface="+mn-ea"/>
                <a:cs typeface="+mn-cs"/>
                <a:sym typeface="Arial"/>
              </a:defRPr>
            </a:pPr>
          </a:p>
          <a:p>
            <a:pPr marL="180472" indent="-180472">
              <a:buSzPct val="100000"/>
              <a:buChar char="•"/>
              <a:defRPr sz="1800">
                <a:latin typeface="+mn-lt"/>
                <a:ea typeface="+mn-ea"/>
                <a:cs typeface="+mn-cs"/>
                <a:sym typeface="Arial"/>
              </a:defRPr>
            </a:pPr>
          </a:p>
          <a:p>
            <a:pPr marL="180472" indent="-180472">
              <a:buSzPct val="100000"/>
              <a:buChar char="•"/>
              <a:defRPr sz="1800"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38" name="Freccia 1"/>
          <p:cNvSpPr/>
          <p:nvPr/>
        </p:nvSpPr>
        <p:spPr>
          <a:xfrm>
            <a:off x="497840" y="1365985"/>
            <a:ext cx="264895" cy="5807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9" h="21508" fill="norm" stroke="1" extrusionOk="0">
                <a:moveTo>
                  <a:pt x="6851" y="2"/>
                </a:moveTo>
                <a:cubicBezTo>
                  <a:pt x="6743" y="16"/>
                  <a:pt x="6673" y="93"/>
                  <a:pt x="6673" y="230"/>
                </a:cubicBezTo>
                <a:lnTo>
                  <a:pt x="6673" y="2728"/>
                </a:lnTo>
                <a:cubicBezTo>
                  <a:pt x="6673" y="2997"/>
                  <a:pt x="6187" y="3225"/>
                  <a:pt x="5582" y="3225"/>
                </a:cubicBezTo>
                <a:lnTo>
                  <a:pt x="1091" y="3225"/>
                </a:lnTo>
                <a:cubicBezTo>
                  <a:pt x="497" y="3225"/>
                  <a:pt x="0" y="3446"/>
                  <a:pt x="0" y="3721"/>
                </a:cubicBezTo>
                <a:lnTo>
                  <a:pt x="0" y="17783"/>
                </a:lnTo>
                <a:cubicBezTo>
                  <a:pt x="0" y="18053"/>
                  <a:pt x="485" y="18281"/>
                  <a:pt x="1091" y="18281"/>
                </a:cubicBezTo>
                <a:lnTo>
                  <a:pt x="5582" y="18281"/>
                </a:lnTo>
                <a:cubicBezTo>
                  <a:pt x="6175" y="18281"/>
                  <a:pt x="6673" y="18501"/>
                  <a:pt x="6673" y="18777"/>
                </a:cubicBezTo>
                <a:lnTo>
                  <a:pt x="6673" y="21276"/>
                </a:lnTo>
                <a:cubicBezTo>
                  <a:pt x="6673" y="21551"/>
                  <a:pt x="6934" y="21589"/>
                  <a:pt x="7267" y="21352"/>
                </a:cubicBezTo>
                <a:lnTo>
                  <a:pt x="21351" y="11180"/>
                </a:lnTo>
                <a:cubicBezTo>
                  <a:pt x="21517" y="11061"/>
                  <a:pt x="21588" y="10909"/>
                  <a:pt x="21588" y="10753"/>
                </a:cubicBezTo>
                <a:cubicBezTo>
                  <a:pt x="21600" y="10602"/>
                  <a:pt x="21517" y="10445"/>
                  <a:pt x="21351" y="10326"/>
                </a:cubicBezTo>
                <a:lnTo>
                  <a:pt x="7267" y="154"/>
                </a:lnTo>
                <a:cubicBezTo>
                  <a:pt x="7106" y="38"/>
                  <a:pt x="6959" y="-11"/>
                  <a:pt x="6851" y="2"/>
                </a:cubicBezTo>
                <a:close/>
              </a:path>
            </a:pathLst>
          </a:cu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39" name="Freccia 1"/>
          <p:cNvSpPr/>
          <p:nvPr/>
        </p:nvSpPr>
        <p:spPr>
          <a:xfrm>
            <a:off x="497840" y="2134083"/>
            <a:ext cx="264895" cy="580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9" h="21508" fill="norm" stroke="1" extrusionOk="0">
                <a:moveTo>
                  <a:pt x="6851" y="2"/>
                </a:moveTo>
                <a:cubicBezTo>
                  <a:pt x="6743" y="16"/>
                  <a:pt x="6673" y="93"/>
                  <a:pt x="6673" y="230"/>
                </a:cubicBezTo>
                <a:lnTo>
                  <a:pt x="6673" y="2728"/>
                </a:lnTo>
                <a:cubicBezTo>
                  <a:pt x="6673" y="2997"/>
                  <a:pt x="6187" y="3225"/>
                  <a:pt x="5582" y="3225"/>
                </a:cubicBezTo>
                <a:lnTo>
                  <a:pt x="1091" y="3225"/>
                </a:lnTo>
                <a:cubicBezTo>
                  <a:pt x="497" y="3225"/>
                  <a:pt x="0" y="3446"/>
                  <a:pt x="0" y="3721"/>
                </a:cubicBezTo>
                <a:lnTo>
                  <a:pt x="0" y="17783"/>
                </a:lnTo>
                <a:cubicBezTo>
                  <a:pt x="0" y="18053"/>
                  <a:pt x="485" y="18281"/>
                  <a:pt x="1091" y="18281"/>
                </a:cubicBezTo>
                <a:lnTo>
                  <a:pt x="5582" y="18281"/>
                </a:lnTo>
                <a:cubicBezTo>
                  <a:pt x="6175" y="18281"/>
                  <a:pt x="6673" y="18501"/>
                  <a:pt x="6673" y="18777"/>
                </a:cubicBezTo>
                <a:lnTo>
                  <a:pt x="6673" y="21276"/>
                </a:lnTo>
                <a:cubicBezTo>
                  <a:pt x="6673" y="21551"/>
                  <a:pt x="6934" y="21589"/>
                  <a:pt x="7267" y="21352"/>
                </a:cubicBezTo>
                <a:lnTo>
                  <a:pt x="21351" y="11180"/>
                </a:lnTo>
                <a:cubicBezTo>
                  <a:pt x="21517" y="11061"/>
                  <a:pt x="21588" y="10909"/>
                  <a:pt x="21588" y="10753"/>
                </a:cubicBezTo>
                <a:cubicBezTo>
                  <a:pt x="21600" y="10602"/>
                  <a:pt x="21517" y="10445"/>
                  <a:pt x="21351" y="10326"/>
                </a:cubicBezTo>
                <a:lnTo>
                  <a:pt x="7267" y="154"/>
                </a:lnTo>
                <a:cubicBezTo>
                  <a:pt x="7106" y="38"/>
                  <a:pt x="6959" y="-11"/>
                  <a:pt x="6851" y="2"/>
                </a:cubicBezTo>
                <a:close/>
              </a:path>
            </a:pathLst>
          </a:cu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40" name="Freccia 1"/>
          <p:cNvSpPr/>
          <p:nvPr/>
        </p:nvSpPr>
        <p:spPr>
          <a:xfrm>
            <a:off x="497840" y="2902180"/>
            <a:ext cx="264895" cy="580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9" h="21508" fill="norm" stroke="1" extrusionOk="0">
                <a:moveTo>
                  <a:pt x="6851" y="2"/>
                </a:moveTo>
                <a:cubicBezTo>
                  <a:pt x="6743" y="16"/>
                  <a:pt x="6673" y="93"/>
                  <a:pt x="6673" y="230"/>
                </a:cubicBezTo>
                <a:lnTo>
                  <a:pt x="6673" y="2728"/>
                </a:lnTo>
                <a:cubicBezTo>
                  <a:pt x="6673" y="2997"/>
                  <a:pt x="6187" y="3225"/>
                  <a:pt x="5582" y="3225"/>
                </a:cubicBezTo>
                <a:lnTo>
                  <a:pt x="1091" y="3225"/>
                </a:lnTo>
                <a:cubicBezTo>
                  <a:pt x="497" y="3225"/>
                  <a:pt x="0" y="3446"/>
                  <a:pt x="0" y="3721"/>
                </a:cubicBezTo>
                <a:lnTo>
                  <a:pt x="0" y="17783"/>
                </a:lnTo>
                <a:cubicBezTo>
                  <a:pt x="0" y="18053"/>
                  <a:pt x="485" y="18281"/>
                  <a:pt x="1091" y="18281"/>
                </a:cubicBezTo>
                <a:lnTo>
                  <a:pt x="5582" y="18281"/>
                </a:lnTo>
                <a:cubicBezTo>
                  <a:pt x="6175" y="18281"/>
                  <a:pt x="6673" y="18501"/>
                  <a:pt x="6673" y="18777"/>
                </a:cubicBezTo>
                <a:lnTo>
                  <a:pt x="6673" y="21276"/>
                </a:lnTo>
                <a:cubicBezTo>
                  <a:pt x="6673" y="21551"/>
                  <a:pt x="6934" y="21589"/>
                  <a:pt x="7267" y="21352"/>
                </a:cubicBezTo>
                <a:lnTo>
                  <a:pt x="21351" y="11180"/>
                </a:lnTo>
                <a:cubicBezTo>
                  <a:pt x="21517" y="11061"/>
                  <a:pt x="21588" y="10909"/>
                  <a:pt x="21588" y="10753"/>
                </a:cubicBezTo>
                <a:cubicBezTo>
                  <a:pt x="21600" y="10602"/>
                  <a:pt x="21517" y="10445"/>
                  <a:pt x="21351" y="10326"/>
                </a:cubicBezTo>
                <a:lnTo>
                  <a:pt x="7267" y="154"/>
                </a:lnTo>
                <a:cubicBezTo>
                  <a:pt x="7106" y="38"/>
                  <a:pt x="6959" y="-11"/>
                  <a:pt x="6851" y="2"/>
                </a:cubicBezTo>
                <a:close/>
              </a:path>
            </a:pathLst>
          </a:cu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41" name="Freccia 1"/>
          <p:cNvSpPr/>
          <p:nvPr/>
        </p:nvSpPr>
        <p:spPr>
          <a:xfrm>
            <a:off x="497840" y="3670276"/>
            <a:ext cx="264895" cy="580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9" h="21508" fill="norm" stroke="1" extrusionOk="0">
                <a:moveTo>
                  <a:pt x="6851" y="2"/>
                </a:moveTo>
                <a:cubicBezTo>
                  <a:pt x="6743" y="16"/>
                  <a:pt x="6673" y="93"/>
                  <a:pt x="6673" y="230"/>
                </a:cubicBezTo>
                <a:lnTo>
                  <a:pt x="6673" y="2728"/>
                </a:lnTo>
                <a:cubicBezTo>
                  <a:pt x="6673" y="2997"/>
                  <a:pt x="6187" y="3225"/>
                  <a:pt x="5582" y="3225"/>
                </a:cubicBezTo>
                <a:lnTo>
                  <a:pt x="1091" y="3225"/>
                </a:lnTo>
                <a:cubicBezTo>
                  <a:pt x="497" y="3225"/>
                  <a:pt x="0" y="3446"/>
                  <a:pt x="0" y="3721"/>
                </a:cubicBezTo>
                <a:lnTo>
                  <a:pt x="0" y="17783"/>
                </a:lnTo>
                <a:cubicBezTo>
                  <a:pt x="0" y="18053"/>
                  <a:pt x="485" y="18281"/>
                  <a:pt x="1091" y="18281"/>
                </a:cubicBezTo>
                <a:lnTo>
                  <a:pt x="5582" y="18281"/>
                </a:lnTo>
                <a:cubicBezTo>
                  <a:pt x="6175" y="18281"/>
                  <a:pt x="6673" y="18501"/>
                  <a:pt x="6673" y="18777"/>
                </a:cubicBezTo>
                <a:lnTo>
                  <a:pt x="6673" y="21276"/>
                </a:lnTo>
                <a:cubicBezTo>
                  <a:pt x="6673" y="21551"/>
                  <a:pt x="6934" y="21589"/>
                  <a:pt x="7267" y="21352"/>
                </a:cubicBezTo>
                <a:lnTo>
                  <a:pt x="21351" y="11180"/>
                </a:lnTo>
                <a:cubicBezTo>
                  <a:pt x="21517" y="11061"/>
                  <a:pt x="21588" y="10909"/>
                  <a:pt x="21588" y="10753"/>
                </a:cubicBezTo>
                <a:cubicBezTo>
                  <a:pt x="21600" y="10602"/>
                  <a:pt x="21517" y="10445"/>
                  <a:pt x="21351" y="10326"/>
                </a:cubicBezTo>
                <a:lnTo>
                  <a:pt x="7267" y="154"/>
                </a:lnTo>
                <a:cubicBezTo>
                  <a:pt x="7106" y="38"/>
                  <a:pt x="6959" y="-11"/>
                  <a:pt x="6851" y="2"/>
                </a:cubicBezTo>
                <a:close/>
              </a:path>
            </a:pathLst>
          </a:cu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42" name="Freccia 1"/>
          <p:cNvSpPr/>
          <p:nvPr/>
        </p:nvSpPr>
        <p:spPr>
          <a:xfrm>
            <a:off x="497840" y="4455475"/>
            <a:ext cx="264895" cy="580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9" h="21508" fill="norm" stroke="1" extrusionOk="0">
                <a:moveTo>
                  <a:pt x="6851" y="2"/>
                </a:moveTo>
                <a:cubicBezTo>
                  <a:pt x="6743" y="16"/>
                  <a:pt x="6673" y="93"/>
                  <a:pt x="6673" y="230"/>
                </a:cubicBezTo>
                <a:lnTo>
                  <a:pt x="6673" y="2728"/>
                </a:lnTo>
                <a:cubicBezTo>
                  <a:pt x="6673" y="2997"/>
                  <a:pt x="6187" y="3225"/>
                  <a:pt x="5582" y="3225"/>
                </a:cubicBezTo>
                <a:lnTo>
                  <a:pt x="1091" y="3225"/>
                </a:lnTo>
                <a:cubicBezTo>
                  <a:pt x="497" y="3225"/>
                  <a:pt x="0" y="3446"/>
                  <a:pt x="0" y="3721"/>
                </a:cubicBezTo>
                <a:lnTo>
                  <a:pt x="0" y="17783"/>
                </a:lnTo>
                <a:cubicBezTo>
                  <a:pt x="0" y="18053"/>
                  <a:pt x="485" y="18281"/>
                  <a:pt x="1091" y="18281"/>
                </a:cubicBezTo>
                <a:lnTo>
                  <a:pt x="5582" y="18281"/>
                </a:lnTo>
                <a:cubicBezTo>
                  <a:pt x="6175" y="18281"/>
                  <a:pt x="6673" y="18501"/>
                  <a:pt x="6673" y="18777"/>
                </a:cubicBezTo>
                <a:lnTo>
                  <a:pt x="6673" y="21276"/>
                </a:lnTo>
                <a:cubicBezTo>
                  <a:pt x="6673" y="21551"/>
                  <a:pt x="6934" y="21589"/>
                  <a:pt x="7267" y="21352"/>
                </a:cubicBezTo>
                <a:lnTo>
                  <a:pt x="21351" y="11180"/>
                </a:lnTo>
                <a:cubicBezTo>
                  <a:pt x="21517" y="11061"/>
                  <a:pt x="21588" y="10909"/>
                  <a:pt x="21588" y="10753"/>
                </a:cubicBezTo>
                <a:cubicBezTo>
                  <a:pt x="21600" y="10602"/>
                  <a:pt x="21517" y="10445"/>
                  <a:pt x="21351" y="10326"/>
                </a:cubicBezTo>
                <a:lnTo>
                  <a:pt x="7267" y="154"/>
                </a:lnTo>
                <a:cubicBezTo>
                  <a:pt x="7106" y="38"/>
                  <a:pt x="6959" y="-11"/>
                  <a:pt x="6851" y="2"/>
                </a:cubicBezTo>
                <a:close/>
              </a:path>
            </a:pathLst>
          </a:cu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43" name="Freccia 1"/>
          <p:cNvSpPr/>
          <p:nvPr/>
        </p:nvSpPr>
        <p:spPr>
          <a:xfrm>
            <a:off x="497840" y="5240675"/>
            <a:ext cx="264895" cy="580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9" h="21508" fill="norm" stroke="1" extrusionOk="0">
                <a:moveTo>
                  <a:pt x="6851" y="2"/>
                </a:moveTo>
                <a:cubicBezTo>
                  <a:pt x="6743" y="16"/>
                  <a:pt x="6673" y="93"/>
                  <a:pt x="6673" y="230"/>
                </a:cubicBezTo>
                <a:lnTo>
                  <a:pt x="6673" y="2728"/>
                </a:lnTo>
                <a:cubicBezTo>
                  <a:pt x="6673" y="2997"/>
                  <a:pt x="6187" y="3225"/>
                  <a:pt x="5582" y="3225"/>
                </a:cubicBezTo>
                <a:lnTo>
                  <a:pt x="1091" y="3225"/>
                </a:lnTo>
                <a:cubicBezTo>
                  <a:pt x="497" y="3225"/>
                  <a:pt x="0" y="3446"/>
                  <a:pt x="0" y="3721"/>
                </a:cubicBezTo>
                <a:lnTo>
                  <a:pt x="0" y="17783"/>
                </a:lnTo>
                <a:cubicBezTo>
                  <a:pt x="0" y="18053"/>
                  <a:pt x="485" y="18281"/>
                  <a:pt x="1091" y="18281"/>
                </a:cubicBezTo>
                <a:lnTo>
                  <a:pt x="5582" y="18281"/>
                </a:lnTo>
                <a:cubicBezTo>
                  <a:pt x="6175" y="18281"/>
                  <a:pt x="6673" y="18501"/>
                  <a:pt x="6673" y="18777"/>
                </a:cubicBezTo>
                <a:lnTo>
                  <a:pt x="6673" y="21276"/>
                </a:lnTo>
                <a:cubicBezTo>
                  <a:pt x="6673" y="21551"/>
                  <a:pt x="6934" y="21589"/>
                  <a:pt x="7267" y="21352"/>
                </a:cubicBezTo>
                <a:lnTo>
                  <a:pt x="21351" y="11180"/>
                </a:lnTo>
                <a:cubicBezTo>
                  <a:pt x="21517" y="11061"/>
                  <a:pt x="21588" y="10909"/>
                  <a:pt x="21588" y="10753"/>
                </a:cubicBezTo>
                <a:cubicBezTo>
                  <a:pt x="21600" y="10602"/>
                  <a:pt x="21517" y="10445"/>
                  <a:pt x="21351" y="10326"/>
                </a:cubicBezTo>
                <a:lnTo>
                  <a:pt x="7267" y="154"/>
                </a:lnTo>
                <a:cubicBezTo>
                  <a:pt x="7106" y="38"/>
                  <a:pt x="6959" y="-11"/>
                  <a:pt x="6851" y="2"/>
                </a:cubicBezTo>
                <a:close/>
              </a:path>
            </a:pathLst>
          </a:cu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G_4946.JPG" descr="IMG_4946.JPG"/>
          <p:cNvPicPr>
            <a:picLocks noChangeAspect="1"/>
          </p:cNvPicPr>
          <p:nvPr/>
        </p:nvPicPr>
        <p:blipFill>
          <a:blip r:embed="rId2">
            <a:alphaModFix amt="29482"/>
            <a:extLst/>
          </a:blip>
          <a:srcRect l="0" t="15369" r="0" b="29892"/>
          <a:stretch>
            <a:fillRect/>
          </a:stretch>
        </p:blipFill>
        <p:spPr>
          <a:xfrm>
            <a:off x="-33280" y="1596"/>
            <a:ext cx="9210538" cy="6722221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Google Shape;375;p16"/>
          <p:cNvSpPr txBox="1"/>
          <p:nvPr/>
        </p:nvSpPr>
        <p:spPr>
          <a:xfrm>
            <a:off x="596924" y="589598"/>
            <a:ext cx="6112952" cy="1723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Sono</a:t>
            </a:r>
            <a:r>
              <a:rPr>
                <a:solidFill>
                  <a:srgbClr val="1BD15A"/>
                </a:solidFill>
              </a:rPr>
              <a:t> Gianmarco Guerrini</a:t>
            </a:r>
          </a:p>
        </p:txBody>
      </p:sp>
      <p:sp>
        <p:nvSpPr>
          <p:cNvPr id="98" name="Google Shape;377;p16"/>
          <p:cNvSpPr txBox="1"/>
          <p:nvPr/>
        </p:nvSpPr>
        <p:spPr>
          <a:xfrm>
            <a:off x="561287" y="2304401"/>
            <a:ext cx="8021426" cy="2249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88900" tIns="88900" rIns="88900" bIns="88900">
            <a:normAutofit fontScale="100000" lnSpcReduction="0"/>
          </a:bodyPr>
          <a:lstStyle/>
          <a:p>
            <a:pPr lvl="1" defTabSz="197865">
              <a:lnSpc>
                <a:spcPct val="108000"/>
              </a:lnSpc>
              <a:spcBef>
                <a:spcPts val="400"/>
              </a:spcBef>
              <a:defRPr b="1" sz="21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Mi occupo di Risorse Umane dalla fine degli anni 80.</a:t>
            </a:r>
          </a:p>
          <a:p>
            <a:pPr lvl="1" defTabSz="197865">
              <a:lnSpc>
                <a:spcPct val="108000"/>
              </a:lnSpc>
              <a:spcBef>
                <a:spcPts val="400"/>
              </a:spcBef>
              <a:defRPr b="1" sz="21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lvl="1" defTabSz="197865">
              <a:lnSpc>
                <a:spcPct val="108000"/>
              </a:lnSpc>
              <a:spcBef>
                <a:spcPts val="400"/>
              </a:spcBef>
              <a:defRPr b="1" sz="21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Nel 1995, insieme ad altri professionisti ho fondato lo Studio Gefar operante nel campo dell’amministrazione </a:t>
            </a:r>
          </a:p>
          <a:p>
            <a:pPr lvl="1" defTabSz="197865">
              <a:lnSpc>
                <a:spcPct val="108000"/>
              </a:lnSpc>
              <a:spcBef>
                <a:spcPts val="400"/>
              </a:spcBef>
              <a:defRPr b="1" sz="21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del personale e consulenza del lavoro.</a:t>
            </a:r>
          </a:p>
        </p:txBody>
      </p:sp>
      <p:pic>
        <p:nvPicPr>
          <p:cNvPr id="99" name="app_S_per_sf_nero.png" descr="app_S_per_sf_nero.png"/>
          <p:cNvPicPr>
            <a:picLocks noChangeAspect="1"/>
          </p:cNvPicPr>
          <p:nvPr/>
        </p:nvPicPr>
        <p:blipFill>
          <a:blip r:embed="rId3">
            <a:alphaModFix amt="12928"/>
            <a:extLst/>
          </a:blip>
          <a:stretch>
            <a:fillRect/>
          </a:stretch>
        </p:blipFill>
        <p:spPr>
          <a:xfrm>
            <a:off x="6639714" y="4427434"/>
            <a:ext cx="1563434" cy="1603381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Google Shape;7;p1"/>
          <p:cNvSpPr/>
          <p:nvPr/>
        </p:nvSpPr>
        <p:spPr>
          <a:xfrm>
            <a:off x="-1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01" name="Google Shape;378;p16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102" name="Google Shape;379;p16"/>
          <p:cNvSpPr txBox="1"/>
          <p:nvPr>
            <p:ph type="sldNum" sz="quarter" idx="4294967295"/>
          </p:nvPr>
        </p:nvSpPr>
        <p:spPr>
          <a:xfrm>
            <a:off x="8614768" y="6356350"/>
            <a:ext cx="280307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03" name="Immagine 1" descr="Immagin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72525" y="-203200"/>
            <a:ext cx="1816101" cy="180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Rettangolo"/>
          <p:cNvSpPr/>
          <p:nvPr/>
        </p:nvSpPr>
        <p:spPr>
          <a:xfrm>
            <a:off x="234024" y="229927"/>
            <a:ext cx="8675952" cy="1012231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46" name="Google Shape;402;p19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247" name="Google Shape;403;p19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48" name="Da una recente ricerca dell’Osservatorio Mobile School of Management del Politecnico di Milano"/>
          <p:cNvSpPr txBox="1"/>
          <p:nvPr/>
        </p:nvSpPr>
        <p:spPr>
          <a:xfrm>
            <a:off x="359568" y="287507"/>
            <a:ext cx="9621223" cy="917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900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Da una recente ricerca dell’Osservatorio Mobile School of Management del Politecnico di Milano</a:t>
            </a:r>
          </a:p>
        </p:txBody>
      </p:sp>
      <p:graphicFrame>
        <p:nvGraphicFramePr>
          <p:cNvPr id="249" name="Tabella"/>
          <p:cNvGraphicFramePr/>
          <p:nvPr/>
        </p:nvGraphicFramePr>
        <p:xfrm>
          <a:off x="353416" y="2502945"/>
          <a:ext cx="8437166" cy="322442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3855970"/>
                <a:gridCol w="4581194"/>
              </a:tblGrid>
              <a:tr h="806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 sz="1800"/>
                      </a:pPr>
                      <a:r>
                        <a:rPr b="1" sz="4900">
                          <a:solidFill>
                            <a:srgbClr val="1BCB58"/>
                          </a:solidFill>
                        </a:rPr>
                        <a:t>31.000.000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 sz="1800"/>
                      </a:pPr>
                      <a:r>
                        <a:rPr b="1" sz="2200"/>
                        <a:t>sono gli italiani che usano sistemi mobili</a:t>
                      </a:r>
                    </a:p>
                  </a:txBody>
                  <a:tcPr marL="0" marR="0" marT="0" marB="0" anchor="ctr" anchorCtr="0" horzOverflow="overflow"/>
                </a:tc>
              </a:tr>
              <a:tr h="806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 sz="1800"/>
                      </a:pPr>
                      <a:r>
                        <a:rPr b="1" sz="4900">
                          <a:solidFill>
                            <a:srgbClr val="1BCB58"/>
                          </a:solidFill>
                        </a:rPr>
                        <a:t>il 37%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 sz="1800"/>
                      </a:pPr>
                      <a:r>
                        <a:rPr b="1" sz="2200"/>
                        <a:t>di questi usa esclusivamente sistemi mobili preferendoli al pc</a:t>
                      </a:r>
                    </a:p>
                  </a:txBody>
                  <a:tcPr marL="0" marR="0" marT="0" marB="0" anchor="ctr" anchorCtr="0" horzOverflow="overflow"/>
                </a:tc>
              </a:tr>
              <a:tr h="806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 sz="1800"/>
                      </a:pPr>
                      <a:r>
                        <a:rPr b="1" sz="4900">
                          <a:solidFill>
                            <a:srgbClr val="1BCB58"/>
                          </a:solidFill>
                        </a:rPr>
                        <a:t>l’ 88%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 sz="1800"/>
                      </a:pPr>
                      <a:r>
                        <a:rPr b="1" sz="2200"/>
                        <a:t>del tempo nell’uso di strumenti mobili è dedicato alle app</a:t>
                      </a:r>
                    </a:p>
                  </a:txBody>
                  <a:tcPr marL="0" marR="0" marT="0" marB="0" anchor="ctr" anchorCtr="0" horzOverflow="overflow"/>
                </a:tc>
              </a:tr>
              <a:tr h="806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 sz="1800"/>
                      </a:pPr>
                      <a:r>
                        <a:rPr b="1" sz="4900">
                          <a:solidFill>
                            <a:srgbClr val="1BCB58"/>
                          </a:solidFill>
                        </a:rPr>
                        <a:t>l’ 83%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 sz="1800"/>
                      </a:pPr>
                      <a:r>
                        <a:rPr b="1" sz="2200"/>
                        <a:t>delle aziende stanno investendo su sistemi mobili</a:t>
                      </a:r>
                    </a:p>
                  </a:txBody>
                  <a:tcPr marL="0" marR="0" marT="0" marB="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7;p1"/>
          <p:cNvSpPr/>
          <p:nvPr/>
        </p:nvSpPr>
        <p:spPr>
          <a:xfrm>
            <a:off x="-1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pic>
        <p:nvPicPr>
          <p:cNvPr id="252" name="AdobeStock_99624951_preview.jpeg" descr="AdobeStock_99624951_preview.jpeg"/>
          <p:cNvPicPr>
            <a:picLocks noChangeAspect="1"/>
          </p:cNvPicPr>
          <p:nvPr/>
        </p:nvPicPr>
        <p:blipFill>
          <a:blip r:embed="rId2">
            <a:alphaModFix amt="27079"/>
            <a:extLst/>
          </a:blip>
          <a:srcRect l="0" t="0" r="4553" b="0"/>
          <a:stretch>
            <a:fillRect/>
          </a:stretch>
        </p:blipFill>
        <p:spPr>
          <a:xfrm>
            <a:off x="4167" y="-1715"/>
            <a:ext cx="9139833" cy="6391751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Creare benessere intercettando…"/>
          <p:cNvSpPr txBox="1"/>
          <p:nvPr/>
        </p:nvSpPr>
        <p:spPr>
          <a:xfrm>
            <a:off x="1009248" y="2288558"/>
            <a:ext cx="5673846" cy="235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spcBef>
                <a:spcPts val="600"/>
              </a:spcBef>
              <a:defRPr b="1" sz="4900">
                <a:solidFill>
                  <a:srgbClr val="1BCF5B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Creare benessere </a:t>
            </a:r>
          </a:p>
          <a:p>
            <a:pPr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intercettando</a:t>
            </a:r>
            <a:r>
              <a:rPr>
                <a:solidFill>
                  <a:srgbClr val="1BCF5B"/>
                </a:solidFill>
              </a:rPr>
              <a:t> </a:t>
            </a:r>
            <a:endParaRPr>
              <a:solidFill>
                <a:srgbClr val="1BCF5B"/>
              </a:solidFill>
            </a:endParaRPr>
          </a:p>
          <a:p>
            <a:pPr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i bisogni</a:t>
            </a:r>
          </a:p>
        </p:txBody>
      </p:sp>
      <p:grpSp>
        <p:nvGrpSpPr>
          <p:cNvPr id="259" name="Google Shape;194;p14"/>
          <p:cNvGrpSpPr/>
          <p:nvPr/>
        </p:nvGrpSpPr>
        <p:grpSpPr>
          <a:xfrm>
            <a:off x="5813419" y="3728018"/>
            <a:ext cx="1995767" cy="2126492"/>
            <a:chOff x="0" y="0"/>
            <a:chExt cx="1995765" cy="2126490"/>
          </a:xfrm>
        </p:grpSpPr>
        <p:sp>
          <p:nvSpPr>
            <p:cNvPr id="254" name="Google Shape;195;p14"/>
            <p:cNvSpPr/>
            <p:nvPr/>
          </p:nvSpPr>
          <p:spPr>
            <a:xfrm>
              <a:off x="0" y="255858"/>
              <a:ext cx="1759697" cy="17598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259" y="0"/>
                  </a:moveTo>
                  <a:lnTo>
                    <a:pt x="9700" y="70"/>
                  </a:lnTo>
                  <a:lnTo>
                    <a:pt x="8655" y="210"/>
                  </a:lnTo>
                  <a:lnTo>
                    <a:pt x="8130" y="349"/>
                  </a:lnTo>
                  <a:lnTo>
                    <a:pt x="7607" y="489"/>
                  </a:lnTo>
                  <a:lnTo>
                    <a:pt x="6630" y="837"/>
                  </a:lnTo>
                  <a:lnTo>
                    <a:pt x="6141" y="1047"/>
                  </a:lnTo>
                  <a:lnTo>
                    <a:pt x="5688" y="1292"/>
                  </a:lnTo>
                  <a:lnTo>
                    <a:pt x="5234" y="1570"/>
                  </a:lnTo>
                  <a:lnTo>
                    <a:pt x="4781" y="1850"/>
                  </a:lnTo>
                  <a:lnTo>
                    <a:pt x="4361" y="2129"/>
                  </a:lnTo>
                  <a:lnTo>
                    <a:pt x="3942" y="2477"/>
                  </a:lnTo>
                  <a:lnTo>
                    <a:pt x="3559" y="2792"/>
                  </a:lnTo>
                  <a:lnTo>
                    <a:pt x="2826" y="3525"/>
                  </a:lnTo>
                  <a:lnTo>
                    <a:pt x="2478" y="3943"/>
                  </a:lnTo>
                  <a:lnTo>
                    <a:pt x="2163" y="4328"/>
                  </a:lnTo>
                  <a:lnTo>
                    <a:pt x="1849" y="4746"/>
                  </a:lnTo>
                  <a:lnTo>
                    <a:pt x="1570" y="5199"/>
                  </a:lnTo>
                  <a:lnTo>
                    <a:pt x="1326" y="5654"/>
                  </a:lnTo>
                  <a:lnTo>
                    <a:pt x="1082" y="6107"/>
                  </a:lnTo>
                  <a:lnTo>
                    <a:pt x="872" y="6595"/>
                  </a:lnTo>
                  <a:lnTo>
                    <a:pt x="663" y="7084"/>
                  </a:lnTo>
                  <a:lnTo>
                    <a:pt x="489" y="7572"/>
                  </a:lnTo>
                  <a:lnTo>
                    <a:pt x="349" y="8095"/>
                  </a:lnTo>
                  <a:lnTo>
                    <a:pt x="244" y="8620"/>
                  </a:lnTo>
                  <a:lnTo>
                    <a:pt x="139" y="9143"/>
                  </a:lnTo>
                  <a:lnTo>
                    <a:pt x="69" y="9701"/>
                  </a:lnTo>
                  <a:lnTo>
                    <a:pt x="34" y="10224"/>
                  </a:lnTo>
                  <a:lnTo>
                    <a:pt x="0" y="10783"/>
                  </a:lnTo>
                  <a:lnTo>
                    <a:pt x="34" y="11342"/>
                  </a:lnTo>
                  <a:lnTo>
                    <a:pt x="69" y="11899"/>
                  </a:lnTo>
                  <a:lnTo>
                    <a:pt x="139" y="12423"/>
                  </a:lnTo>
                  <a:lnTo>
                    <a:pt x="244" y="12980"/>
                  </a:lnTo>
                  <a:lnTo>
                    <a:pt x="349" y="13505"/>
                  </a:lnTo>
                  <a:lnTo>
                    <a:pt x="489" y="13993"/>
                  </a:lnTo>
                  <a:lnTo>
                    <a:pt x="663" y="14516"/>
                  </a:lnTo>
                  <a:lnTo>
                    <a:pt x="872" y="15005"/>
                  </a:lnTo>
                  <a:lnTo>
                    <a:pt x="1082" y="15459"/>
                  </a:lnTo>
                  <a:lnTo>
                    <a:pt x="1326" y="15946"/>
                  </a:lnTo>
                  <a:lnTo>
                    <a:pt x="1570" y="16401"/>
                  </a:lnTo>
                  <a:lnTo>
                    <a:pt x="1849" y="16819"/>
                  </a:lnTo>
                  <a:lnTo>
                    <a:pt x="2478" y="17657"/>
                  </a:lnTo>
                  <a:lnTo>
                    <a:pt x="2826" y="18041"/>
                  </a:lnTo>
                  <a:lnTo>
                    <a:pt x="3175" y="18424"/>
                  </a:lnTo>
                  <a:lnTo>
                    <a:pt x="3559" y="18774"/>
                  </a:lnTo>
                  <a:lnTo>
                    <a:pt x="3942" y="19123"/>
                  </a:lnTo>
                  <a:lnTo>
                    <a:pt x="4361" y="19437"/>
                  </a:lnTo>
                  <a:lnTo>
                    <a:pt x="4781" y="19751"/>
                  </a:lnTo>
                  <a:lnTo>
                    <a:pt x="5234" y="20030"/>
                  </a:lnTo>
                  <a:lnTo>
                    <a:pt x="5688" y="20274"/>
                  </a:lnTo>
                  <a:lnTo>
                    <a:pt x="6141" y="20518"/>
                  </a:lnTo>
                  <a:lnTo>
                    <a:pt x="6630" y="20727"/>
                  </a:lnTo>
                  <a:lnTo>
                    <a:pt x="7119" y="20937"/>
                  </a:lnTo>
                  <a:lnTo>
                    <a:pt x="7607" y="21111"/>
                  </a:lnTo>
                  <a:lnTo>
                    <a:pt x="8130" y="21251"/>
                  </a:lnTo>
                  <a:lnTo>
                    <a:pt x="8655" y="21356"/>
                  </a:lnTo>
                  <a:lnTo>
                    <a:pt x="9178" y="21460"/>
                  </a:lnTo>
                  <a:lnTo>
                    <a:pt x="9700" y="21530"/>
                  </a:lnTo>
                  <a:lnTo>
                    <a:pt x="10259" y="21566"/>
                  </a:lnTo>
                  <a:lnTo>
                    <a:pt x="10818" y="21600"/>
                  </a:lnTo>
                  <a:lnTo>
                    <a:pt x="11377" y="21566"/>
                  </a:lnTo>
                  <a:lnTo>
                    <a:pt x="11900" y="21530"/>
                  </a:lnTo>
                  <a:lnTo>
                    <a:pt x="12458" y="21460"/>
                  </a:lnTo>
                  <a:lnTo>
                    <a:pt x="13504" y="21251"/>
                  </a:lnTo>
                  <a:lnTo>
                    <a:pt x="14028" y="21111"/>
                  </a:lnTo>
                  <a:lnTo>
                    <a:pt x="14517" y="20937"/>
                  </a:lnTo>
                  <a:lnTo>
                    <a:pt x="15006" y="20727"/>
                  </a:lnTo>
                  <a:lnTo>
                    <a:pt x="15493" y="20518"/>
                  </a:lnTo>
                  <a:lnTo>
                    <a:pt x="15947" y="20274"/>
                  </a:lnTo>
                  <a:lnTo>
                    <a:pt x="16400" y="20030"/>
                  </a:lnTo>
                  <a:lnTo>
                    <a:pt x="16855" y="19751"/>
                  </a:lnTo>
                  <a:lnTo>
                    <a:pt x="17692" y="19123"/>
                  </a:lnTo>
                  <a:lnTo>
                    <a:pt x="18076" y="18774"/>
                  </a:lnTo>
                  <a:lnTo>
                    <a:pt x="18459" y="18424"/>
                  </a:lnTo>
                  <a:lnTo>
                    <a:pt x="18809" y="18041"/>
                  </a:lnTo>
                  <a:lnTo>
                    <a:pt x="19158" y="17657"/>
                  </a:lnTo>
                  <a:lnTo>
                    <a:pt x="19472" y="17238"/>
                  </a:lnTo>
                  <a:lnTo>
                    <a:pt x="20030" y="16401"/>
                  </a:lnTo>
                  <a:lnTo>
                    <a:pt x="20310" y="15946"/>
                  </a:lnTo>
                  <a:lnTo>
                    <a:pt x="20554" y="15459"/>
                  </a:lnTo>
                  <a:lnTo>
                    <a:pt x="20763" y="15005"/>
                  </a:lnTo>
                  <a:lnTo>
                    <a:pt x="20937" y="14516"/>
                  </a:lnTo>
                  <a:lnTo>
                    <a:pt x="21113" y="13993"/>
                  </a:lnTo>
                  <a:lnTo>
                    <a:pt x="21287" y="13505"/>
                  </a:lnTo>
                  <a:lnTo>
                    <a:pt x="21391" y="12980"/>
                  </a:lnTo>
                  <a:lnTo>
                    <a:pt x="21496" y="12423"/>
                  </a:lnTo>
                  <a:lnTo>
                    <a:pt x="21566" y="11899"/>
                  </a:lnTo>
                  <a:lnTo>
                    <a:pt x="21600" y="11342"/>
                  </a:lnTo>
                  <a:lnTo>
                    <a:pt x="21600" y="10783"/>
                  </a:lnTo>
                  <a:lnTo>
                    <a:pt x="21566" y="9910"/>
                  </a:lnTo>
                  <a:lnTo>
                    <a:pt x="21461" y="9038"/>
                  </a:lnTo>
                  <a:lnTo>
                    <a:pt x="21287" y="8201"/>
                  </a:lnTo>
                  <a:lnTo>
                    <a:pt x="21043" y="7398"/>
                  </a:lnTo>
                  <a:lnTo>
                    <a:pt x="20763" y="6595"/>
                  </a:lnTo>
                  <a:lnTo>
                    <a:pt x="20414" y="5828"/>
                  </a:lnTo>
                  <a:lnTo>
                    <a:pt x="19995" y="5129"/>
                  </a:lnTo>
                  <a:lnTo>
                    <a:pt x="19507" y="4432"/>
                  </a:lnTo>
                  <a:lnTo>
                    <a:pt x="19228" y="4362"/>
                  </a:lnTo>
                  <a:lnTo>
                    <a:pt x="17378" y="6211"/>
                  </a:lnTo>
                  <a:lnTo>
                    <a:pt x="17692" y="6699"/>
                  </a:lnTo>
                  <a:lnTo>
                    <a:pt x="17971" y="7224"/>
                  </a:lnTo>
                  <a:lnTo>
                    <a:pt x="18215" y="7781"/>
                  </a:lnTo>
                  <a:lnTo>
                    <a:pt x="18425" y="8340"/>
                  </a:lnTo>
                  <a:lnTo>
                    <a:pt x="18599" y="8933"/>
                  </a:lnTo>
                  <a:lnTo>
                    <a:pt x="18704" y="9527"/>
                  </a:lnTo>
                  <a:lnTo>
                    <a:pt x="18809" y="10154"/>
                  </a:lnTo>
                  <a:lnTo>
                    <a:pt x="18809" y="10783"/>
                  </a:lnTo>
                  <a:lnTo>
                    <a:pt x="18774" y="11620"/>
                  </a:lnTo>
                  <a:lnTo>
                    <a:pt x="18669" y="12423"/>
                  </a:lnTo>
                  <a:lnTo>
                    <a:pt x="18459" y="13156"/>
                  </a:lnTo>
                  <a:lnTo>
                    <a:pt x="18181" y="13923"/>
                  </a:lnTo>
                  <a:lnTo>
                    <a:pt x="17866" y="14621"/>
                  </a:lnTo>
                  <a:lnTo>
                    <a:pt x="17448" y="15249"/>
                  </a:lnTo>
                  <a:lnTo>
                    <a:pt x="16995" y="15878"/>
                  </a:lnTo>
                  <a:lnTo>
                    <a:pt x="16470" y="16435"/>
                  </a:lnTo>
                  <a:lnTo>
                    <a:pt x="15913" y="16959"/>
                  </a:lnTo>
                  <a:lnTo>
                    <a:pt x="15284" y="17412"/>
                  </a:lnTo>
                  <a:lnTo>
                    <a:pt x="14621" y="17831"/>
                  </a:lnTo>
                  <a:lnTo>
                    <a:pt x="13923" y="18181"/>
                  </a:lnTo>
                  <a:lnTo>
                    <a:pt x="13191" y="18424"/>
                  </a:lnTo>
                  <a:lnTo>
                    <a:pt x="12422" y="18634"/>
                  </a:lnTo>
                  <a:lnTo>
                    <a:pt x="11619" y="18774"/>
                  </a:lnTo>
                  <a:lnTo>
                    <a:pt x="10818" y="18808"/>
                  </a:lnTo>
                  <a:lnTo>
                    <a:pt x="9981" y="18774"/>
                  </a:lnTo>
                  <a:lnTo>
                    <a:pt x="9212" y="18634"/>
                  </a:lnTo>
                  <a:lnTo>
                    <a:pt x="8445" y="18424"/>
                  </a:lnTo>
                  <a:lnTo>
                    <a:pt x="7712" y="18181"/>
                  </a:lnTo>
                  <a:lnTo>
                    <a:pt x="7014" y="17831"/>
                  </a:lnTo>
                  <a:lnTo>
                    <a:pt x="6351" y="17412"/>
                  </a:lnTo>
                  <a:lnTo>
                    <a:pt x="5723" y="16959"/>
                  </a:lnTo>
                  <a:lnTo>
                    <a:pt x="5164" y="16435"/>
                  </a:lnTo>
                  <a:lnTo>
                    <a:pt x="4641" y="15878"/>
                  </a:lnTo>
                  <a:lnTo>
                    <a:pt x="4187" y="15249"/>
                  </a:lnTo>
                  <a:lnTo>
                    <a:pt x="3768" y="14621"/>
                  </a:lnTo>
                  <a:lnTo>
                    <a:pt x="3454" y="13923"/>
                  </a:lnTo>
                  <a:lnTo>
                    <a:pt x="3175" y="13156"/>
                  </a:lnTo>
                  <a:lnTo>
                    <a:pt x="2966" y="12423"/>
                  </a:lnTo>
                  <a:lnTo>
                    <a:pt x="2861" y="11620"/>
                  </a:lnTo>
                  <a:lnTo>
                    <a:pt x="2791" y="10783"/>
                  </a:lnTo>
                  <a:lnTo>
                    <a:pt x="2861" y="9980"/>
                  </a:lnTo>
                  <a:lnTo>
                    <a:pt x="2966" y="9177"/>
                  </a:lnTo>
                  <a:lnTo>
                    <a:pt x="3175" y="8410"/>
                  </a:lnTo>
                  <a:lnTo>
                    <a:pt x="3454" y="7677"/>
                  </a:lnTo>
                  <a:lnTo>
                    <a:pt x="3768" y="6979"/>
                  </a:lnTo>
                  <a:lnTo>
                    <a:pt x="4187" y="6317"/>
                  </a:lnTo>
                  <a:lnTo>
                    <a:pt x="4641" y="5722"/>
                  </a:lnTo>
                  <a:lnTo>
                    <a:pt x="5164" y="5129"/>
                  </a:lnTo>
                  <a:lnTo>
                    <a:pt x="5723" y="4606"/>
                  </a:lnTo>
                  <a:lnTo>
                    <a:pt x="6351" y="4152"/>
                  </a:lnTo>
                  <a:lnTo>
                    <a:pt x="7014" y="3769"/>
                  </a:lnTo>
                  <a:lnTo>
                    <a:pt x="7712" y="3420"/>
                  </a:lnTo>
                  <a:lnTo>
                    <a:pt x="8445" y="3140"/>
                  </a:lnTo>
                  <a:lnTo>
                    <a:pt x="9212" y="2966"/>
                  </a:lnTo>
                  <a:lnTo>
                    <a:pt x="9981" y="2826"/>
                  </a:lnTo>
                  <a:lnTo>
                    <a:pt x="10818" y="2792"/>
                  </a:lnTo>
                  <a:lnTo>
                    <a:pt x="11445" y="2826"/>
                  </a:lnTo>
                  <a:lnTo>
                    <a:pt x="12074" y="2896"/>
                  </a:lnTo>
                  <a:lnTo>
                    <a:pt x="12667" y="3000"/>
                  </a:lnTo>
                  <a:lnTo>
                    <a:pt x="13260" y="3176"/>
                  </a:lnTo>
                  <a:lnTo>
                    <a:pt x="13818" y="3385"/>
                  </a:lnTo>
                  <a:lnTo>
                    <a:pt x="14377" y="3629"/>
                  </a:lnTo>
                  <a:lnTo>
                    <a:pt x="14900" y="3908"/>
                  </a:lnTo>
                  <a:lnTo>
                    <a:pt x="15389" y="4222"/>
                  </a:lnTo>
                  <a:lnTo>
                    <a:pt x="17063" y="2582"/>
                  </a:lnTo>
                  <a:lnTo>
                    <a:pt x="16925" y="1919"/>
                  </a:lnTo>
                  <a:lnTo>
                    <a:pt x="16262" y="1466"/>
                  </a:lnTo>
                  <a:lnTo>
                    <a:pt x="15563" y="1117"/>
                  </a:lnTo>
                  <a:lnTo>
                    <a:pt x="14830" y="767"/>
                  </a:lnTo>
                  <a:lnTo>
                    <a:pt x="14063" y="489"/>
                  </a:lnTo>
                  <a:lnTo>
                    <a:pt x="13295" y="279"/>
                  </a:lnTo>
                  <a:lnTo>
                    <a:pt x="12492" y="140"/>
                  </a:lnTo>
                  <a:lnTo>
                    <a:pt x="11655" y="36"/>
                  </a:lnTo>
                  <a:lnTo>
                    <a:pt x="10818" y="0"/>
                  </a:lnTo>
                  <a:close/>
                </a:path>
              </a:pathLst>
            </a:custGeom>
            <a:solidFill>
              <a:srgbClr val="FFFFFF">
                <a:alpha val="31592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255" name="Google Shape;196;p14"/>
            <p:cNvSpPr/>
            <p:nvPr/>
          </p:nvSpPr>
          <p:spPr>
            <a:xfrm>
              <a:off x="454794" y="710769"/>
              <a:ext cx="850108" cy="8499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37" y="0"/>
                  </a:moveTo>
                  <a:lnTo>
                    <a:pt x="9751" y="71"/>
                  </a:lnTo>
                  <a:lnTo>
                    <a:pt x="8669" y="216"/>
                  </a:lnTo>
                  <a:lnTo>
                    <a:pt x="7586" y="432"/>
                  </a:lnTo>
                  <a:lnTo>
                    <a:pt x="6646" y="867"/>
                  </a:lnTo>
                  <a:lnTo>
                    <a:pt x="5708" y="1299"/>
                  </a:lnTo>
                  <a:lnTo>
                    <a:pt x="4768" y="1804"/>
                  </a:lnTo>
                  <a:lnTo>
                    <a:pt x="3975" y="2455"/>
                  </a:lnTo>
                  <a:lnTo>
                    <a:pt x="3180" y="3177"/>
                  </a:lnTo>
                  <a:lnTo>
                    <a:pt x="2458" y="3902"/>
                  </a:lnTo>
                  <a:lnTo>
                    <a:pt x="1878" y="4768"/>
                  </a:lnTo>
                  <a:lnTo>
                    <a:pt x="1301" y="5635"/>
                  </a:lnTo>
                  <a:lnTo>
                    <a:pt x="867" y="6573"/>
                  </a:lnTo>
                  <a:lnTo>
                    <a:pt x="506" y="7585"/>
                  </a:lnTo>
                  <a:lnTo>
                    <a:pt x="219" y="8596"/>
                  </a:lnTo>
                  <a:lnTo>
                    <a:pt x="74" y="9679"/>
                  </a:lnTo>
                  <a:lnTo>
                    <a:pt x="0" y="10765"/>
                  </a:lnTo>
                  <a:lnTo>
                    <a:pt x="74" y="11921"/>
                  </a:lnTo>
                  <a:lnTo>
                    <a:pt x="219" y="12933"/>
                  </a:lnTo>
                  <a:lnTo>
                    <a:pt x="506" y="14015"/>
                  </a:lnTo>
                  <a:lnTo>
                    <a:pt x="867" y="15027"/>
                  </a:lnTo>
                  <a:lnTo>
                    <a:pt x="1301" y="15965"/>
                  </a:lnTo>
                  <a:lnTo>
                    <a:pt x="1878" y="16832"/>
                  </a:lnTo>
                  <a:lnTo>
                    <a:pt x="2458" y="17627"/>
                  </a:lnTo>
                  <a:lnTo>
                    <a:pt x="3180" y="18423"/>
                  </a:lnTo>
                  <a:lnTo>
                    <a:pt x="3975" y="19145"/>
                  </a:lnTo>
                  <a:lnTo>
                    <a:pt x="4768" y="19722"/>
                  </a:lnTo>
                  <a:lnTo>
                    <a:pt x="5708" y="20301"/>
                  </a:lnTo>
                  <a:lnTo>
                    <a:pt x="6646" y="20733"/>
                  </a:lnTo>
                  <a:lnTo>
                    <a:pt x="7586" y="21094"/>
                  </a:lnTo>
                  <a:lnTo>
                    <a:pt x="8669" y="21384"/>
                  </a:lnTo>
                  <a:lnTo>
                    <a:pt x="9751" y="21529"/>
                  </a:lnTo>
                  <a:lnTo>
                    <a:pt x="10837" y="21600"/>
                  </a:lnTo>
                  <a:lnTo>
                    <a:pt x="11919" y="21529"/>
                  </a:lnTo>
                  <a:lnTo>
                    <a:pt x="13002" y="21384"/>
                  </a:lnTo>
                  <a:lnTo>
                    <a:pt x="14014" y="21094"/>
                  </a:lnTo>
                  <a:lnTo>
                    <a:pt x="15025" y="20733"/>
                  </a:lnTo>
                  <a:lnTo>
                    <a:pt x="15966" y="20301"/>
                  </a:lnTo>
                  <a:lnTo>
                    <a:pt x="16832" y="19722"/>
                  </a:lnTo>
                  <a:lnTo>
                    <a:pt x="17699" y="19145"/>
                  </a:lnTo>
                  <a:lnTo>
                    <a:pt x="18494" y="18423"/>
                  </a:lnTo>
                  <a:lnTo>
                    <a:pt x="19142" y="17627"/>
                  </a:lnTo>
                  <a:lnTo>
                    <a:pt x="19793" y="16832"/>
                  </a:lnTo>
                  <a:lnTo>
                    <a:pt x="20299" y="15965"/>
                  </a:lnTo>
                  <a:lnTo>
                    <a:pt x="20804" y="15027"/>
                  </a:lnTo>
                  <a:lnTo>
                    <a:pt x="21165" y="14015"/>
                  </a:lnTo>
                  <a:lnTo>
                    <a:pt x="21384" y="12933"/>
                  </a:lnTo>
                  <a:lnTo>
                    <a:pt x="21600" y="11921"/>
                  </a:lnTo>
                  <a:lnTo>
                    <a:pt x="21600" y="10043"/>
                  </a:lnTo>
                  <a:lnTo>
                    <a:pt x="21526" y="9392"/>
                  </a:lnTo>
                  <a:lnTo>
                    <a:pt x="21455" y="8670"/>
                  </a:lnTo>
                  <a:lnTo>
                    <a:pt x="21239" y="8019"/>
                  </a:lnTo>
                  <a:lnTo>
                    <a:pt x="21094" y="7369"/>
                  </a:lnTo>
                  <a:lnTo>
                    <a:pt x="20804" y="6718"/>
                  </a:lnTo>
                  <a:lnTo>
                    <a:pt x="20228" y="5490"/>
                  </a:lnTo>
                  <a:lnTo>
                    <a:pt x="15750" y="9898"/>
                  </a:lnTo>
                  <a:lnTo>
                    <a:pt x="15821" y="10765"/>
                  </a:lnTo>
                  <a:lnTo>
                    <a:pt x="15821" y="11270"/>
                  </a:lnTo>
                  <a:lnTo>
                    <a:pt x="15750" y="11776"/>
                  </a:lnTo>
                  <a:lnTo>
                    <a:pt x="15605" y="12282"/>
                  </a:lnTo>
                  <a:lnTo>
                    <a:pt x="15460" y="12714"/>
                  </a:lnTo>
                  <a:lnTo>
                    <a:pt x="15244" y="13149"/>
                  </a:lnTo>
                  <a:lnTo>
                    <a:pt x="15025" y="13581"/>
                  </a:lnTo>
                  <a:lnTo>
                    <a:pt x="14738" y="14015"/>
                  </a:lnTo>
                  <a:lnTo>
                    <a:pt x="14374" y="14376"/>
                  </a:lnTo>
                  <a:lnTo>
                    <a:pt x="14014" y="14666"/>
                  </a:lnTo>
                  <a:lnTo>
                    <a:pt x="13653" y="14953"/>
                  </a:lnTo>
                  <a:lnTo>
                    <a:pt x="13221" y="15243"/>
                  </a:lnTo>
                  <a:lnTo>
                    <a:pt x="12786" y="15388"/>
                  </a:lnTo>
                  <a:lnTo>
                    <a:pt x="12354" y="15604"/>
                  </a:lnTo>
                  <a:lnTo>
                    <a:pt x="11849" y="15678"/>
                  </a:lnTo>
                  <a:lnTo>
                    <a:pt x="11343" y="15820"/>
                  </a:lnTo>
                  <a:lnTo>
                    <a:pt x="10331" y="15820"/>
                  </a:lnTo>
                  <a:lnTo>
                    <a:pt x="9825" y="15678"/>
                  </a:lnTo>
                  <a:lnTo>
                    <a:pt x="9320" y="15604"/>
                  </a:lnTo>
                  <a:lnTo>
                    <a:pt x="8885" y="15388"/>
                  </a:lnTo>
                  <a:lnTo>
                    <a:pt x="8453" y="15243"/>
                  </a:lnTo>
                  <a:lnTo>
                    <a:pt x="8018" y="14953"/>
                  </a:lnTo>
                  <a:lnTo>
                    <a:pt x="7657" y="14666"/>
                  </a:lnTo>
                  <a:lnTo>
                    <a:pt x="7297" y="14376"/>
                  </a:lnTo>
                  <a:lnTo>
                    <a:pt x="6936" y="14015"/>
                  </a:lnTo>
                  <a:lnTo>
                    <a:pt x="6646" y="13581"/>
                  </a:lnTo>
                  <a:lnTo>
                    <a:pt x="6430" y="13149"/>
                  </a:lnTo>
                  <a:lnTo>
                    <a:pt x="6214" y="12714"/>
                  </a:lnTo>
                  <a:lnTo>
                    <a:pt x="5995" y="12282"/>
                  </a:lnTo>
                  <a:lnTo>
                    <a:pt x="5853" y="11270"/>
                  </a:lnTo>
                  <a:lnTo>
                    <a:pt x="5779" y="10765"/>
                  </a:lnTo>
                  <a:lnTo>
                    <a:pt x="5853" y="10259"/>
                  </a:lnTo>
                  <a:lnTo>
                    <a:pt x="5924" y="9753"/>
                  </a:lnTo>
                  <a:lnTo>
                    <a:pt x="5995" y="9318"/>
                  </a:lnTo>
                  <a:lnTo>
                    <a:pt x="6214" y="8812"/>
                  </a:lnTo>
                  <a:lnTo>
                    <a:pt x="6430" y="8380"/>
                  </a:lnTo>
                  <a:lnTo>
                    <a:pt x="6646" y="7945"/>
                  </a:lnTo>
                  <a:lnTo>
                    <a:pt x="6936" y="7585"/>
                  </a:lnTo>
                  <a:lnTo>
                    <a:pt x="7297" y="7224"/>
                  </a:lnTo>
                  <a:lnTo>
                    <a:pt x="7657" y="6934"/>
                  </a:lnTo>
                  <a:lnTo>
                    <a:pt x="8018" y="6647"/>
                  </a:lnTo>
                  <a:lnTo>
                    <a:pt x="8453" y="6357"/>
                  </a:lnTo>
                  <a:lnTo>
                    <a:pt x="8885" y="6141"/>
                  </a:lnTo>
                  <a:lnTo>
                    <a:pt x="9320" y="5996"/>
                  </a:lnTo>
                  <a:lnTo>
                    <a:pt x="9825" y="5851"/>
                  </a:lnTo>
                  <a:lnTo>
                    <a:pt x="10331" y="5780"/>
                  </a:lnTo>
                  <a:lnTo>
                    <a:pt x="10837" y="5780"/>
                  </a:lnTo>
                  <a:lnTo>
                    <a:pt x="11704" y="5851"/>
                  </a:lnTo>
                  <a:lnTo>
                    <a:pt x="16111" y="1373"/>
                  </a:lnTo>
                  <a:lnTo>
                    <a:pt x="14954" y="793"/>
                  </a:lnTo>
                  <a:lnTo>
                    <a:pt x="13653" y="361"/>
                  </a:lnTo>
                  <a:lnTo>
                    <a:pt x="12931" y="216"/>
                  </a:lnTo>
                  <a:lnTo>
                    <a:pt x="12280" y="71"/>
                  </a:lnTo>
                  <a:lnTo>
                    <a:pt x="11559" y="0"/>
                  </a:lnTo>
                  <a:close/>
                </a:path>
              </a:pathLst>
            </a:custGeom>
            <a:solidFill>
              <a:srgbClr val="FFFFFF">
                <a:alpha val="31935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256" name="Google Shape;197;p14"/>
            <p:cNvSpPr/>
            <p:nvPr/>
          </p:nvSpPr>
          <p:spPr>
            <a:xfrm>
              <a:off x="48308" y="1796713"/>
              <a:ext cx="349683" cy="3297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34" y="0"/>
                  </a:moveTo>
                  <a:lnTo>
                    <a:pt x="2107" y="8943"/>
                  </a:lnTo>
                  <a:lnTo>
                    <a:pt x="1230" y="10057"/>
                  </a:lnTo>
                  <a:lnTo>
                    <a:pt x="525" y="11360"/>
                  </a:lnTo>
                  <a:lnTo>
                    <a:pt x="173" y="12664"/>
                  </a:lnTo>
                  <a:lnTo>
                    <a:pt x="0" y="14159"/>
                  </a:lnTo>
                  <a:lnTo>
                    <a:pt x="173" y="15645"/>
                  </a:lnTo>
                  <a:lnTo>
                    <a:pt x="525" y="16949"/>
                  </a:lnTo>
                  <a:lnTo>
                    <a:pt x="1230" y="18253"/>
                  </a:lnTo>
                  <a:lnTo>
                    <a:pt x="2107" y="19366"/>
                  </a:lnTo>
                  <a:lnTo>
                    <a:pt x="3157" y="20304"/>
                  </a:lnTo>
                  <a:lnTo>
                    <a:pt x="4386" y="21043"/>
                  </a:lnTo>
                  <a:lnTo>
                    <a:pt x="5795" y="21417"/>
                  </a:lnTo>
                  <a:lnTo>
                    <a:pt x="7025" y="21600"/>
                  </a:lnTo>
                  <a:lnTo>
                    <a:pt x="8427" y="21417"/>
                  </a:lnTo>
                  <a:lnTo>
                    <a:pt x="9657" y="21043"/>
                  </a:lnTo>
                  <a:lnTo>
                    <a:pt x="10886" y="20304"/>
                  </a:lnTo>
                  <a:lnTo>
                    <a:pt x="12116" y="19366"/>
                  </a:lnTo>
                  <a:lnTo>
                    <a:pt x="20543" y="10430"/>
                  </a:lnTo>
                  <a:lnTo>
                    <a:pt x="21600" y="9126"/>
                  </a:lnTo>
                  <a:lnTo>
                    <a:pt x="18616" y="7075"/>
                  </a:lnTo>
                  <a:lnTo>
                    <a:pt x="12993" y="2608"/>
                  </a:lnTo>
                  <a:lnTo>
                    <a:pt x="10534" y="0"/>
                  </a:lnTo>
                  <a:close/>
                </a:path>
              </a:pathLst>
            </a:custGeom>
            <a:solidFill>
              <a:srgbClr val="FFFFFF">
                <a:alpha val="32343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257" name="Google Shape;198;p14"/>
            <p:cNvSpPr/>
            <p:nvPr/>
          </p:nvSpPr>
          <p:spPr>
            <a:xfrm>
              <a:off x="1364616" y="1796713"/>
              <a:ext cx="346773" cy="3297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52" y="0"/>
                  </a:moveTo>
                  <a:lnTo>
                    <a:pt x="8498" y="2608"/>
                  </a:lnTo>
                  <a:lnTo>
                    <a:pt x="5844" y="4842"/>
                  </a:lnTo>
                  <a:lnTo>
                    <a:pt x="3009" y="7075"/>
                  </a:lnTo>
                  <a:lnTo>
                    <a:pt x="0" y="9126"/>
                  </a:lnTo>
                  <a:lnTo>
                    <a:pt x="885" y="10430"/>
                  </a:lnTo>
                  <a:lnTo>
                    <a:pt x="9556" y="19366"/>
                  </a:lnTo>
                  <a:lnTo>
                    <a:pt x="10622" y="20304"/>
                  </a:lnTo>
                  <a:lnTo>
                    <a:pt x="11862" y="21043"/>
                  </a:lnTo>
                  <a:lnTo>
                    <a:pt x="13276" y="21417"/>
                  </a:lnTo>
                  <a:lnTo>
                    <a:pt x="14516" y="21600"/>
                  </a:lnTo>
                  <a:lnTo>
                    <a:pt x="15937" y="21417"/>
                  </a:lnTo>
                  <a:lnTo>
                    <a:pt x="17177" y="21043"/>
                  </a:lnTo>
                  <a:lnTo>
                    <a:pt x="18417" y="20304"/>
                  </a:lnTo>
                  <a:lnTo>
                    <a:pt x="19657" y="19366"/>
                  </a:lnTo>
                  <a:lnTo>
                    <a:pt x="20541" y="18253"/>
                  </a:lnTo>
                  <a:lnTo>
                    <a:pt x="21245" y="16949"/>
                  </a:lnTo>
                  <a:lnTo>
                    <a:pt x="21600" y="15645"/>
                  </a:lnTo>
                  <a:lnTo>
                    <a:pt x="21600" y="12664"/>
                  </a:lnTo>
                  <a:lnTo>
                    <a:pt x="21245" y="11360"/>
                  </a:lnTo>
                  <a:lnTo>
                    <a:pt x="20541" y="10057"/>
                  </a:lnTo>
                  <a:lnTo>
                    <a:pt x="19657" y="8943"/>
                  </a:lnTo>
                  <a:lnTo>
                    <a:pt x="11152" y="0"/>
                  </a:lnTo>
                  <a:close/>
                </a:path>
              </a:pathLst>
            </a:custGeom>
            <a:solidFill>
              <a:srgbClr val="FFFFFF">
                <a:alpha val="32343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258" name="Google Shape;199;p14"/>
            <p:cNvSpPr/>
            <p:nvPr/>
          </p:nvSpPr>
          <p:spPr>
            <a:xfrm>
              <a:off x="824380" y="-1"/>
              <a:ext cx="1171386" cy="11911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781" y="0"/>
                  </a:moveTo>
                  <a:lnTo>
                    <a:pt x="15571" y="51"/>
                  </a:lnTo>
                  <a:lnTo>
                    <a:pt x="15414" y="154"/>
                  </a:lnTo>
                  <a:lnTo>
                    <a:pt x="15203" y="310"/>
                  </a:lnTo>
                  <a:lnTo>
                    <a:pt x="11692" y="3711"/>
                  </a:lnTo>
                  <a:lnTo>
                    <a:pt x="11533" y="3918"/>
                  </a:lnTo>
                  <a:lnTo>
                    <a:pt x="11376" y="4175"/>
                  </a:lnTo>
                  <a:lnTo>
                    <a:pt x="11220" y="4485"/>
                  </a:lnTo>
                  <a:lnTo>
                    <a:pt x="11114" y="4743"/>
                  </a:lnTo>
                  <a:lnTo>
                    <a:pt x="11063" y="5051"/>
                  </a:lnTo>
                  <a:lnTo>
                    <a:pt x="11009" y="5361"/>
                  </a:lnTo>
                  <a:lnTo>
                    <a:pt x="11009" y="5929"/>
                  </a:lnTo>
                  <a:lnTo>
                    <a:pt x="11482" y="8403"/>
                  </a:lnTo>
                  <a:lnTo>
                    <a:pt x="11587" y="8764"/>
                  </a:lnTo>
                  <a:lnTo>
                    <a:pt x="159" y="20002"/>
                  </a:lnTo>
                  <a:lnTo>
                    <a:pt x="54" y="20209"/>
                  </a:lnTo>
                  <a:lnTo>
                    <a:pt x="0" y="20416"/>
                  </a:lnTo>
                  <a:lnTo>
                    <a:pt x="0" y="20777"/>
                  </a:lnTo>
                  <a:lnTo>
                    <a:pt x="54" y="20982"/>
                  </a:lnTo>
                  <a:lnTo>
                    <a:pt x="159" y="21136"/>
                  </a:lnTo>
                  <a:lnTo>
                    <a:pt x="316" y="21292"/>
                  </a:lnTo>
                  <a:lnTo>
                    <a:pt x="472" y="21446"/>
                  </a:lnTo>
                  <a:lnTo>
                    <a:pt x="629" y="21549"/>
                  </a:lnTo>
                  <a:lnTo>
                    <a:pt x="839" y="21600"/>
                  </a:lnTo>
                  <a:lnTo>
                    <a:pt x="1258" y="21600"/>
                  </a:lnTo>
                  <a:lnTo>
                    <a:pt x="1417" y="21549"/>
                  </a:lnTo>
                  <a:lnTo>
                    <a:pt x="1625" y="21446"/>
                  </a:lnTo>
                  <a:lnTo>
                    <a:pt x="1784" y="21292"/>
                  </a:lnTo>
                  <a:lnTo>
                    <a:pt x="13317" y="10001"/>
                  </a:lnTo>
                  <a:lnTo>
                    <a:pt x="15571" y="10362"/>
                  </a:lnTo>
                  <a:lnTo>
                    <a:pt x="15832" y="10413"/>
                  </a:lnTo>
                  <a:lnTo>
                    <a:pt x="16148" y="10413"/>
                  </a:lnTo>
                  <a:lnTo>
                    <a:pt x="16410" y="10362"/>
                  </a:lnTo>
                  <a:lnTo>
                    <a:pt x="16723" y="10259"/>
                  </a:lnTo>
                  <a:lnTo>
                    <a:pt x="17039" y="10155"/>
                  </a:lnTo>
                  <a:lnTo>
                    <a:pt x="17301" y="10054"/>
                  </a:lnTo>
                  <a:lnTo>
                    <a:pt x="17562" y="9898"/>
                  </a:lnTo>
                  <a:lnTo>
                    <a:pt x="17773" y="9693"/>
                  </a:lnTo>
                  <a:lnTo>
                    <a:pt x="21284" y="6237"/>
                  </a:lnTo>
                  <a:lnTo>
                    <a:pt x="21441" y="6083"/>
                  </a:lnTo>
                  <a:lnTo>
                    <a:pt x="21546" y="5877"/>
                  </a:lnTo>
                  <a:lnTo>
                    <a:pt x="21600" y="5722"/>
                  </a:lnTo>
                  <a:lnTo>
                    <a:pt x="21546" y="5516"/>
                  </a:lnTo>
                  <a:lnTo>
                    <a:pt x="21495" y="5412"/>
                  </a:lnTo>
                  <a:lnTo>
                    <a:pt x="21336" y="5258"/>
                  </a:lnTo>
                  <a:lnTo>
                    <a:pt x="21128" y="5155"/>
                  </a:lnTo>
                  <a:lnTo>
                    <a:pt x="20917" y="5104"/>
                  </a:lnTo>
                  <a:lnTo>
                    <a:pt x="18664" y="4692"/>
                  </a:lnTo>
                  <a:lnTo>
                    <a:pt x="20866" y="2527"/>
                  </a:lnTo>
                  <a:lnTo>
                    <a:pt x="21023" y="2370"/>
                  </a:lnTo>
                  <a:lnTo>
                    <a:pt x="21128" y="2166"/>
                  </a:lnTo>
                  <a:lnTo>
                    <a:pt x="21179" y="2012"/>
                  </a:lnTo>
                  <a:lnTo>
                    <a:pt x="21179" y="1598"/>
                  </a:lnTo>
                  <a:lnTo>
                    <a:pt x="21128" y="1391"/>
                  </a:lnTo>
                  <a:lnTo>
                    <a:pt x="21023" y="1237"/>
                  </a:lnTo>
                  <a:lnTo>
                    <a:pt x="20866" y="1083"/>
                  </a:lnTo>
                  <a:lnTo>
                    <a:pt x="20707" y="929"/>
                  </a:lnTo>
                  <a:lnTo>
                    <a:pt x="20550" y="825"/>
                  </a:lnTo>
                  <a:lnTo>
                    <a:pt x="20340" y="773"/>
                  </a:lnTo>
                  <a:lnTo>
                    <a:pt x="19921" y="773"/>
                  </a:lnTo>
                  <a:lnTo>
                    <a:pt x="19765" y="825"/>
                  </a:lnTo>
                  <a:lnTo>
                    <a:pt x="19554" y="929"/>
                  </a:lnTo>
                  <a:lnTo>
                    <a:pt x="16934" y="3506"/>
                  </a:lnTo>
                  <a:lnTo>
                    <a:pt x="16828" y="3145"/>
                  </a:lnTo>
                  <a:lnTo>
                    <a:pt x="16356" y="671"/>
                  </a:lnTo>
                  <a:lnTo>
                    <a:pt x="16305" y="412"/>
                  </a:lnTo>
                  <a:lnTo>
                    <a:pt x="16199" y="207"/>
                  </a:lnTo>
                  <a:lnTo>
                    <a:pt x="16094" y="103"/>
                  </a:lnTo>
                  <a:lnTo>
                    <a:pt x="15938" y="0"/>
                  </a:lnTo>
                  <a:close/>
                </a:path>
              </a:pathLst>
            </a:custGeom>
            <a:solidFill>
              <a:srgbClr val="FFFFFF">
                <a:alpha val="31935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</p:grpSp>
      <p:sp>
        <p:nvSpPr>
          <p:cNvPr id="260" name="Google Shape;387;p17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261" name="Google Shape;388;p17"/>
          <p:cNvSpPr txBox="1"/>
          <p:nvPr>
            <p:ph type="sldNum" sz="quarter" idx="4294967295"/>
          </p:nvPr>
        </p:nvSpPr>
        <p:spPr>
          <a:xfrm>
            <a:off x="8572390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62" name="Immagine 12" descr="Immagin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72525" y="-203200"/>
            <a:ext cx="1816101" cy="180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Rettangolo"/>
          <p:cNvSpPr/>
          <p:nvPr/>
        </p:nvSpPr>
        <p:spPr>
          <a:xfrm>
            <a:off x="234024" y="229927"/>
            <a:ext cx="8675952" cy="1012231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65" name="Google Shape;402;p19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266" name="Google Shape;403;p19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7" name="Non possiamo pensare al benessere aziendale senza prima conoscere i propri dipendenti(*)…"/>
          <p:cNvSpPr txBox="1"/>
          <p:nvPr/>
        </p:nvSpPr>
        <p:spPr>
          <a:xfrm>
            <a:off x="395347" y="295854"/>
            <a:ext cx="8455629" cy="16414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2900">
                <a:latin typeface="+mn-lt"/>
                <a:ea typeface="+mn-ea"/>
                <a:cs typeface="+mn-cs"/>
                <a:sym typeface="Arial"/>
              </a:defRPr>
            </a:pPr>
            <a:r>
              <a:t>Non possiamo pensare al benessere aziendale </a:t>
            </a:r>
          </a:p>
          <a:p>
            <a:pPr>
              <a:defRPr b="1" sz="2900">
                <a:latin typeface="+mn-lt"/>
                <a:ea typeface="+mn-ea"/>
                <a:cs typeface="+mn-cs"/>
                <a:sym typeface="Arial"/>
              </a:defRPr>
            </a:pPr>
            <a:r>
              <a:t>senza prima conoscere i propri dipendenti</a:t>
            </a:r>
            <a:r>
              <a:rPr sz="2100"/>
              <a:t>(*)</a:t>
            </a:r>
          </a:p>
          <a:p>
            <a:pPr>
              <a:defRPr b="1" sz="2100"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900">
                <a:latin typeface="+mn-lt"/>
                <a:ea typeface="+mn-ea"/>
                <a:cs typeface="+mn-cs"/>
                <a:sym typeface="Arial"/>
              </a:defRPr>
            </a:pPr>
            <a:r>
              <a:t>Quindi è fondamentale:</a:t>
            </a:r>
          </a:p>
        </p:txBody>
      </p:sp>
      <p:sp>
        <p:nvSpPr>
          <p:cNvPr id="268" name="Ascoltare e intercettare i bisogni…"/>
          <p:cNvSpPr txBox="1"/>
          <p:nvPr/>
        </p:nvSpPr>
        <p:spPr>
          <a:xfrm>
            <a:off x="891147" y="2440969"/>
            <a:ext cx="8363730" cy="2712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  <a:r>
              <a:t>Ascoltare e intercettare i bisogni</a:t>
            </a: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  <a:r>
              <a:t>Comprendere lo stato d’animo e la soddisfazione lavorativa</a:t>
            </a: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  <a:r>
              <a:t>Capire quanto si sentono coinvolti nelle decisioni aziendali</a:t>
            </a: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  <a:r>
              <a:t>Capire il desiderio di crescita e le ambizioni professionali</a:t>
            </a: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000">
                <a:latin typeface="+mn-lt"/>
                <a:ea typeface="+mn-ea"/>
                <a:cs typeface="+mn-cs"/>
                <a:sym typeface="Arial"/>
              </a:defRPr>
            </a:pPr>
            <a:r>
              <a:t>Conoscere le dinamiche relazionali con colleghi e superiori</a:t>
            </a:r>
          </a:p>
        </p:txBody>
      </p:sp>
      <p:sp>
        <p:nvSpPr>
          <p:cNvPr id="269" name="Freccia 1"/>
          <p:cNvSpPr/>
          <p:nvPr/>
        </p:nvSpPr>
        <p:spPr>
          <a:xfrm>
            <a:off x="472440" y="2271920"/>
            <a:ext cx="264895" cy="580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9" h="21508" fill="norm" stroke="1" extrusionOk="0">
                <a:moveTo>
                  <a:pt x="6851" y="2"/>
                </a:moveTo>
                <a:cubicBezTo>
                  <a:pt x="6743" y="16"/>
                  <a:pt x="6673" y="93"/>
                  <a:pt x="6673" y="230"/>
                </a:cubicBezTo>
                <a:lnTo>
                  <a:pt x="6673" y="2728"/>
                </a:lnTo>
                <a:cubicBezTo>
                  <a:pt x="6673" y="2997"/>
                  <a:pt x="6187" y="3225"/>
                  <a:pt x="5582" y="3225"/>
                </a:cubicBezTo>
                <a:lnTo>
                  <a:pt x="1091" y="3225"/>
                </a:lnTo>
                <a:cubicBezTo>
                  <a:pt x="497" y="3225"/>
                  <a:pt x="0" y="3446"/>
                  <a:pt x="0" y="3721"/>
                </a:cubicBezTo>
                <a:lnTo>
                  <a:pt x="0" y="17783"/>
                </a:lnTo>
                <a:cubicBezTo>
                  <a:pt x="0" y="18053"/>
                  <a:pt x="485" y="18281"/>
                  <a:pt x="1091" y="18281"/>
                </a:cubicBezTo>
                <a:lnTo>
                  <a:pt x="5582" y="18281"/>
                </a:lnTo>
                <a:cubicBezTo>
                  <a:pt x="6175" y="18281"/>
                  <a:pt x="6673" y="18501"/>
                  <a:pt x="6673" y="18777"/>
                </a:cubicBezTo>
                <a:lnTo>
                  <a:pt x="6673" y="21276"/>
                </a:lnTo>
                <a:cubicBezTo>
                  <a:pt x="6673" y="21551"/>
                  <a:pt x="6934" y="21589"/>
                  <a:pt x="7267" y="21352"/>
                </a:cubicBezTo>
                <a:lnTo>
                  <a:pt x="21351" y="11180"/>
                </a:lnTo>
                <a:cubicBezTo>
                  <a:pt x="21517" y="11061"/>
                  <a:pt x="21588" y="10909"/>
                  <a:pt x="21588" y="10753"/>
                </a:cubicBezTo>
                <a:cubicBezTo>
                  <a:pt x="21600" y="10602"/>
                  <a:pt x="21517" y="10445"/>
                  <a:pt x="21351" y="10326"/>
                </a:cubicBezTo>
                <a:lnTo>
                  <a:pt x="7267" y="154"/>
                </a:lnTo>
                <a:cubicBezTo>
                  <a:pt x="7106" y="38"/>
                  <a:pt x="6959" y="-11"/>
                  <a:pt x="6851" y="2"/>
                </a:cubicBezTo>
                <a:close/>
              </a:path>
            </a:pathLst>
          </a:cu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70" name="Freccia 1"/>
          <p:cNvSpPr/>
          <p:nvPr/>
        </p:nvSpPr>
        <p:spPr>
          <a:xfrm>
            <a:off x="472440" y="2889986"/>
            <a:ext cx="264895" cy="580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9" h="21508" fill="norm" stroke="1" extrusionOk="0">
                <a:moveTo>
                  <a:pt x="6851" y="2"/>
                </a:moveTo>
                <a:cubicBezTo>
                  <a:pt x="6743" y="16"/>
                  <a:pt x="6673" y="93"/>
                  <a:pt x="6673" y="230"/>
                </a:cubicBezTo>
                <a:lnTo>
                  <a:pt x="6673" y="2728"/>
                </a:lnTo>
                <a:cubicBezTo>
                  <a:pt x="6673" y="2997"/>
                  <a:pt x="6187" y="3225"/>
                  <a:pt x="5582" y="3225"/>
                </a:cubicBezTo>
                <a:lnTo>
                  <a:pt x="1091" y="3225"/>
                </a:lnTo>
                <a:cubicBezTo>
                  <a:pt x="497" y="3225"/>
                  <a:pt x="0" y="3446"/>
                  <a:pt x="0" y="3721"/>
                </a:cubicBezTo>
                <a:lnTo>
                  <a:pt x="0" y="17783"/>
                </a:lnTo>
                <a:cubicBezTo>
                  <a:pt x="0" y="18053"/>
                  <a:pt x="485" y="18281"/>
                  <a:pt x="1091" y="18281"/>
                </a:cubicBezTo>
                <a:lnTo>
                  <a:pt x="5582" y="18281"/>
                </a:lnTo>
                <a:cubicBezTo>
                  <a:pt x="6175" y="18281"/>
                  <a:pt x="6673" y="18501"/>
                  <a:pt x="6673" y="18777"/>
                </a:cubicBezTo>
                <a:lnTo>
                  <a:pt x="6673" y="21276"/>
                </a:lnTo>
                <a:cubicBezTo>
                  <a:pt x="6673" y="21551"/>
                  <a:pt x="6934" y="21589"/>
                  <a:pt x="7267" y="21352"/>
                </a:cubicBezTo>
                <a:lnTo>
                  <a:pt x="21351" y="11180"/>
                </a:lnTo>
                <a:cubicBezTo>
                  <a:pt x="21517" y="11061"/>
                  <a:pt x="21588" y="10909"/>
                  <a:pt x="21588" y="10753"/>
                </a:cubicBezTo>
                <a:cubicBezTo>
                  <a:pt x="21600" y="10602"/>
                  <a:pt x="21517" y="10445"/>
                  <a:pt x="21351" y="10326"/>
                </a:cubicBezTo>
                <a:lnTo>
                  <a:pt x="7267" y="154"/>
                </a:lnTo>
                <a:cubicBezTo>
                  <a:pt x="7106" y="38"/>
                  <a:pt x="6959" y="-11"/>
                  <a:pt x="6851" y="2"/>
                </a:cubicBezTo>
                <a:close/>
              </a:path>
            </a:pathLst>
          </a:cu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71" name="Freccia 1"/>
          <p:cNvSpPr/>
          <p:nvPr/>
        </p:nvSpPr>
        <p:spPr>
          <a:xfrm>
            <a:off x="472440" y="3508052"/>
            <a:ext cx="264895" cy="5807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9" h="21508" fill="norm" stroke="1" extrusionOk="0">
                <a:moveTo>
                  <a:pt x="6851" y="2"/>
                </a:moveTo>
                <a:cubicBezTo>
                  <a:pt x="6743" y="16"/>
                  <a:pt x="6673" y="93"/>
                  <a:pt x="6673" y="230"/>
                </a:cubicBezTo>
                <a:lnTo>
                  <a:pt x="6673" y="2728"/>
                </a:lnTo>
                <a:cubicBezTo>
                  <a:pt x="6673" y="2997"/>
                  <a:pt x="6187" y="3225"/>
                  <a:pt x="5582" y="3225"/>
                </a:cubicBezTo>
                <a:lnTo>
                  <a:pt x="1091" y="3225"/>
                </a:lnTo>
                <a:cubicBezTo>
                  <a:pt x="497" y="3225"/>
                  <a:pt x="0" y="3446"/>
                  <a:pt x="0" y="3721"/>
                </a:cubicBezTo>
                <a:lnTo>
                  <a:pt x="0" y="17783"/>
                </a:lnTo>
                <a:cubicBezTo>
                  <a:pt x="0" y="18053"/>
                  <a:pt x="485" y="18281"/>
                  <a:pt x="1091" y="18281"/>
                </a:cubicBezTo>
                <a:lnTo>
                  <a:pt x="5582" y="18281"/>
                </a:lnTo>
                <a:cubicBezTo>
                  <a:pt x="6175" y="18281"/>
                  <a:pt x="6673" y="18501"/>
                  <a:pt x="6673" y="18777"/>
                </a:cubicBezTo>
                <a:lnTo>
                  <a:pt x="6673" y="21276"/>
                </a:lnTo>
                <a:cubicBezTo>
                  <a:pt x="6673" y="21551"/>
                  <a:pt x="6934" y="21589"/>
                  <a:pt x="7267" y="21352"/>
                </a:cubicBezTo>
                <a:lnTo>
                  <a:pt x="21351" y="11180"/>
                </a:lnTo>
                <a:cubicBezTo>
                  <a:pt x="21517" y="11061"/>
                  <a:pt x="21588" y="10909"/>
                  <a:pt x="21588" y="10753"/>
                </a:cubicBezTo>
                <a:cubicBezTo>
                  <a:pt x="21600" y="10602"/>
                  <a:pt x="21517" y="10445"/>
                  <a:pt x="21351" y="10326"/>
                </a:cubicBezTo>
                <a:lnTo>
                  <a:pt x="7267" y="154"/>
                </a:lnTo>
                <a:cubicBezTo>
                  <a:pt x="7106" y="38"/>
                  <a:pt x="6959" y="-11"/>
                  <a:pt x="6851" y="2"/>
                </a:cubicBezTo>
                <a:close/>
              </a:path>
            </a:pathLst>
          </a:cu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72" name="Freccia 1"/>
          <p:cNvSpPr/>
          <p:nvPr/>
        </p:nvSpPr>
        <p:spPr>
          <a:xfrm>
            <a:off x="472440" y="4126119"/>
            <a:ext cx="264895" cy="580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9" h="21508" fill="norm" stroke="1" extrusionOk="0">
                <a:moveTo>
                  <a:pt x="6851" y="2"/>
                </a:moveTo>
                <a:cubicBezTo>
                  <a:pt x="6743" y="16"/>
                  <a:pt x="6673" y="93"/>
                  <a:pt x="6673" y="230"/>
                </a:cubicBezTo>
                <a:lnTo>
                  <a:pt x="6673" y="2728"/>
                </a:lnTo>
                <a:cubicBezTo>
                  <a:pt x="6673" y="2997"/>
                  <a:pt x="6187" y="3225"/>
                  <a:pt x="5582" y="3225"/>
                </a:cubicBezTo>
                <a:lnTo>
                  <a:pt x="1091" y="3225"/>
                </a:lnTo>
                <a:cubicBezTo>
                  <a:pt x="497" y="3225"/>
                  <a:pt x="0" y="3446"/>
                  <a:pt x="0" y="3721"/>
                </a:cubicBezTo>
                <a:lnTo>
                  <a:pt x="0" y="17783"/>
                </a:lnTo>
                <a:cubicBezTo>
                  <a:pt x="0" y="18053"/>
                  <a:pt x="485" y="18281"/>
                  <a:pt x="1091" y="18281"/>
                </a:cubicBezTo>
                <a:lnTo>
                  <a:pt x="5582" y="18281"/>
                </a:lnTo>
                <a:cubicBezTo>
                  <a:pt x="6175" y="18281"/>
                  <a:pt x="6673" y="18501"/>
                  <a:pt x="6673" y="18777"/>
                </a:cubicBezTo>
                <a:lnTo>
                  <a:pt x="6673" y="21276"/>
                </a:lnTo>
                <a:cubicBezTo>
                  <a:pt x="6673" y="21551"/>
                  <a:pt x="6934" y="21589"/>
                  <a:pt x="7267" y="21352"/>
                </a:cubicBezTo>
                <a:lnTo>
                  <a:pt x="21351" y="11180"/>
                </a:lnTo>
                <a:cubicBezTo>
                  <a:pt x="21517" y="11061"/>
                  <a:pt x="21588" y="10909"/>
                  <a:pt x="21588" y="10753"/>
                </a:cubicBezTo>
                <a:cubicBezTo>
                  <a:pt x="21600" y="10602"/>
                  <a:pt x="21517" y="10445"/>
                  <a:pt x="21351" y="10326"/>
                </a:cubicBezTo>
                <a:lnTo>
                  <a:pt x="7267" y="154"/>
                </a:lnTo>
                <a:cubicBezTo>
                  <a:pt x="7106" y="38"/>
                  <a:pt x="6959" y="-11"/>
                  <a:pt x="6851" y="2"/>
                </a:cubicBezTo>
                <a:close/>
              </a:path>
            </a:pathLst>
          </a:cu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73" name="Freccia 1"/>
          <p:cNvSpPr/>
          <p:nvPr/>
        </p:nvSpPr>
        <p:spPr>
          <a:xfrm>
            <a:off x="472440" y="4744186"/>
            <a:ext cx="264895" cy="580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9" h="21508" fill="norm" stroke="1" extrusionOk="0">
                <a:moveTo>
                  <a:pt x="6851" y="2"/>
                </a:moveTo>
                <a:cubicBezTo>
                  <a:pt x="6743" y="16"/>
                  <a:pt x="6673" y="93"/>
                  <a:pt x="6673" y="230"/>
                </a:cubicBezTo>
                <a:lnTo>
                  <a:pt x="6673" y="2728"/>
                </a:lnTo>
                <a:cubicBezTo>
                  <a:pt x="6673" y="2997"/>
                  <a:pt x="6187" y="3225"/>
                  <a:pt x="5582" y="3225"/>
                </a:cubicBezTo>
                <a:lnTo>
                  <a:pt x="1091" y="3225"/>
                </a:lnTo>
                <a:cubicBezTo>
                  <a:pt x="497" y="3225"/>
                  <a:pt x="0" y="3446"/>
                  <a:pt x="0" y="3721"/>
                </a:cubicBezTo>
                <a:lnTo>
                  <a:pt x="0" y="17783"/>
                </a:lnTo>
                <a:cubicBezTo>
                  <a:pt x="0" y="18053"/>
                  <a:pt x="485" y="18281"/>
                  <a:pt x="1091" y="18281"/>
                </a:cubicBezTo>
                <a:lnTo>
                  <a:pt x="5582" y="18281"/>
                </a:lnTo>
                <a:cubicBezTo>
                  <a:pt x="6175" y="18281"/>
                  <a:pt x="6673" y="18501"/>
                  <a:pt x="6673" y="18777"/>
                </a:cubicBezTo>
                <a:lnTo>
                  <a:pt x="6673" y="21276"/>
                </a:lnTo>
                <a:cubicBezTo>
                  <a:pt x="6673" y="21551"/>
                  <a:pt x="6934" y="21589"/>
                  <a:pt x="7267" y="21352"/>
                </a:cubicBezTo>
                <a:lnTo>
                  <a:pt x="21351" y="11180"/>
                </a:lnTo>
                <a:cubicBezTo>
                  <a:pt x="21517" y="11061"/>
                  <a:pt x="21588" y="10909"/>
                  <a:pt x="21588" y="10753"/>
                </a:cubicBezTo>
                <a:cubicBezTo>
                  <a:pt x="21600" y="10602"/>
                  <a:pt x="21517" y="10445"/>
                  <a:pt x="21351" y="10326"/>
                </a:cubicBezTo>
                <a:lnTo>
                  <a:pt x="7267" y="154"/>
                </a:lnTo>
                <a:cubicBezTo>
                  <a:pt x="7106" y="38"/>
                  <a:pt x="6959" y="-11"/>
                  <a:pt x="6851" y="2"/>
                </a:cubicBezTo>
                <a:close/>
              </a:path>
            </a:pathLst>
          </a:cu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74" name="(*)Un buon padre di famiglia non può pretendere se non educa"/>
          <p:cNvSpPr txBox="1"/>
          <p:nvPr/>
        </p:nvSpPr>
        <p:spPr>
          <a:xfrm>
            <a:off x="656842" y="5700826"/>
            <a:ext cx="7150407" cy="375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>
                <a:solidFill>
                  <a:srgbClr val="A7A7A7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(*)Un buon padre di famiglia non può pretendere se non educa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7;p1"/>
          <p:cNvSpPr/>
          <p:nvPr/>
        </p:nvSpPr>
        <p:spPr>
          <a:xfrm>
            <a:off x="-1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pic>
        <p:nvPicPr>
          <p:cNvPr id="277" name="AdobeStock_105007557_preview.jpeg" descr="AdobeStock_105007557_preview.jpeg"/>
          <p:cNvPicPr>
            <a:picLocks noChangeAspect="1"/>
          </p:cNvPicPr>
          <p:nvPr/>
        </p:nvPicPr>
        <p:blipFill>
          <a:blip r:embed="rId2">
            <a:alphaModFix amt="31419"/>
            <a:extLst/>
          </a:blip>
          <a:srcRect l="0" t="0" r="2090" b="0"/>
          <a:stretch>
            <a:fillRect/>
          </a:stretch>
        </p:blipFill>
        <p:spPr>
          <a:xfrm>
            <a:off x="-46" y="5604"/>
            <a:ext cx="9144047" cy="6354766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Il benessere non può…"/>
          <p:cNvSpPr txBox="1"/>
          <p:nvPr/>
        </p:nvSpPr>
        <p:spPr>
          <a:xfrm>
            <a:off x="556131" y="2004446"/>
            <a:ext cx="8195558" cy="2357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r"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Il benessere </a:t>
            </a:r>
            <a:r>
              <a:rPr>
                <a:solidFill>
                  <a:srgbClr val="1BCB58"/>
                </a:solidFill>
              </a:rPr>
              <a:t>non può</a:t>
            </a:r>
          </a:p>
          <a:p>
            <a:pPr algn="r">
              <a:spcBef>
                <a:spcPts val="600"/>
              </a:spcBef>
              <a:defRPr b="1" sz="4900">
                <a:solidFill>
                  <a:srgbClr val="1BCB5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prescindere </a:t>
            </a:r>
            <a:r>
              <a:rPr>
                <a:solidFill>
                  <a:srgbClr val="FFFFFF"/>
                </a:solidFill>
              </a:rPr>
              <a:t>da un piano di</a:t>
            </a:r>
            <a:endParaRPr>
              <a:solidFill>
                <a:srgbClr val="FFFFFF"/>
              </a:solidFill>
            </a:endParaRPr>
          </a:p>
          <a:p>
            <a:pPr algn="r"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welfare</a:t>
            </a:r>
          </a:p>
        </p:txBody>
      </p:sp>
      <p:sp>
        <p:nvSpPr>
          <p:cNvPr id="279" name="Google Shape;213;p14"/>
          <p:cNvSpPr/>
          <p:nvPr/>
        </p:nvSpPr>
        <p:spPr>
          <a:xfrm>
            <a:off x="666425" y="3975937"/>
            <a:ext cx="1904115" cy="19042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383" y="9627"/>
                </a:moveTo>
                <a:lnTo>
                  <a:pt x="6625" y="9661"/>
                </a:lnTo>
                <a:lnTo>
                  <a:pt x="6867" y="9730"/>
                </a:lnTo>
                <a:lnTo>
                  <a:pt x="7073" y="9868"/>
                </a:lnTo>
                <a:lnTo>
                  <a:pt x="7281" y="10007"/>
                </a:lnTo>
                <a:lnTo>
                  <a:pt x="7419" y="10213"/>
                </a:lnTo>
                <a:lnTo>
                  <a:pt x="7522" y="10455"/>
                </a:lnTo>
                <a:lnTo>
                  <a:pt x="7591" y="10696"/>
                </a:lnTo>
                <a:lnTo>
                  <a:pt x="7625" y="10972"/>
                </a:lnTo>
                <a:lnTo>
                  <a:pt x="7591" y="11249"/>
                </a:lnTo>
                <a:lnTo>
                  <a:pt x="7522" y="11490"/>
                </a:lnTo>
                <a:lnTo>
                  <a:pt x="7419" y="11732"/>
                </a:lnTo>
                <a:lnTo>
                  <a:pt x="7281" y="11938"/>
                </a:lnTo>
                <a:lnTo>
                  <a:pt x="7073" y="12076"/>
                </a:lnTo>
                <a:lnTo>
                  <a:pt x="6867" y="12215"/>
                </a:lnTo>
                <a:lnTo>
                  <a:pt x="6625" y="12284"/>
                </a:lnTo>
                <a:lnTo>
                  <a:pt x="6383" y="12318"/>
                </a:lnTo>
                <a:lnTo>
                  <a:pt x="6142" y="12284"/>
                </a:lnTo>
                <a:lnTo>
                  <a:pt x="5900" y="12215"/>
                </a:lnTo>
                <a:lnTo>
                  <a:pt x="5692" y="12076"/>
                </a:lnTo>
                <a:lnTo>
                  <a:pt x="5486" y="11938"/>
                </a:lnTo>
                <a:lnTo>
                  <a:pt x="5348" y="11732"/>
                </a:lnTo>
                <a:lnTo>
                  <a:pt x="5245" y="11490"/>
                </a:lnTo>
                <a:lnTo>
                  <a:pt x="5175" y="11249"/>
                </a:lnTo>
                <a:lnTo>
                  <a:pt x="5141" y="10972"/>
                </a:lnTo>
                <a:lnTo>
                  <a:pt x="5175" y="10696"/>
                </a:lnTo>
                <a:lnTo>
                  <a:pt x="5245" y="10455"/>
                </a:lnTo>
                <a:lnTo>
                  <a:pt x="5348" y="10213"/>
                </a:lnTo>
                <a:lnTo>
                  <a:pt x="5486" y="10007"/>
                </a:lnTo>
                <a:lnTo>
                  <a:pt x="5692" y="9868"/>
                </a:lnTo>
                <a:lnTo>
                  <a:pt x="5900" y="9730"/>
                </a:lnTo>
                <a:lnTo>
                  <a:pt x="6142" y="9661"/>
                </a:lnTo>
                <a:lnTo>
                  <a:pt x="6383" y="9627"/>
                </a:lnTo>
                <a:close/>
                <a:moveTo>
                  <a:pt x="15217" y="9627"/>
                </a:moveTo>
                <a:lnTo>
                  <a:pt x="15458" y="9661"/>
                </a:lnTo>
                <a:lnTo>
                  <a:pt x="15700" y="9730"/>
                </a:lnTo>
                <a:lnTo>
                  <a:pt x="15908" y="9868"/>
                </a:lnTo>
                <a:lnTo>
                  <a:pt x="16114" y="10007"/>
                </a:lnTo>
                <a:lnTo>
                  <a:pt x="16252" y="10213"/>
                </a:lnTo>
                <a:lnTo>
                  <a:pt x="16355" y="10455"/>
                </a:lnTo>
                <a:lnTo>
                  <a:pt x="16425" y="10696"/>
                </a:lnTo>
                <a:lnTo>
                  <a:pt x="16459" y="10972"/>
                </a:lnTo>
                <a:lnTo>
                  <a:pt x="16425" y="11249"/>
                </a:lnTo>
                <a:lnTo>
                  <a:pt x="16355" y="11490"/>
                </a:lnTo>
                <a:lnTo>
                  <a:pt x="16252" y="11732"/>
                </a:lnTo>
                <a:lnTo>
                  <a:pt x="16114" y="11938"/>
                </a:lnTo>
                <a:lnTo>
                  <a:pt x="15908" y="12076"/>
                </a:lnTo>
                <a:lnTo>
                  <a:pt x="15700" y="12215"/>
                </a:lnTo>
                <a:lnTo>
                  <a:pt x="15458" y="12284"/>
                </a:lnTo>
                <a:lnTo>
                  <a:pt x="15217" y="12318"/>
                </a:lnTo>
                <a:lnTo>
                  <a:pt x="14975" y="12284"/>
                </a:lnTo>
                <a:lnTo>
                  <a:pt x="14733" y="12215"/>
                </a:lnTo>
                <a:lnTo>
                  <a:pt x="14527" y="12076"/>
                </a:lnTo>
                <a:lnTo>
                  <a:pt x="14319" y="11938"/>
                </a:lnTo>
                <a:lnTo>
                  <a:pt x="14181" y="11732"/>
                </a:lnTo>
                <a:lnTo>
                  <a:pt x="14078" y="11490"/>
                </a:lnTo>
                <a:lnTo>
                  <a:pt x="14009" y="11249"/>
                </a:lnTo>
                <a:lnTo>
                  <a:pt x="13975" y="10972"/>
                </a:lnTo>
                <a:lnTo>
                  <a:pt x="14009" y="10696"/>
                </a:lnTo>
                <a:lnTo>
                  <a:pt x="14078" y="10455"/>
                </a:lnTo>
                <a:lnTo>
                  <a:pt x="14181" y="10213"/>
                </a:lnTo>
                <a:lnTo>
                  <a:pt x="14319" y="10007"/>
                </a:lnTo>
                <a:lnTo>
                  <a:pt x="14527" y="9868"/>
                </a:lnTo>
                <a:lnTo>
                  <a:pt x="14733" y="9730"/>
                </a:lnTo>
                <a:lnTo>
                  <a:pt x="14975" y="9661"/>
                </a:lnTo>
                <a:lnTo>
                  <a:pt x="15217" y="9627"/>
                </a:lnTo>
                <a:close/>
                <a:moveTo>
                  <a:pt x="16528" y="14837"/>
                </a:moveTo>
                <a:lnTo>
                  <a:pt x="16666" y="14871"/>
                </a:lnTo>
                <a:lnTo>
                  <a:pt x="16805" y="14940"/>
                </a:lnTo>
                <a:lnTo>
                  <a:pt x="17011" y="15079"/>
                </a:lnTo>
                <a:lnTo>
                  <a:pt x="17080" y="15216"/>
                </a:lnTo>
                <a:lnTo>
                  <a:pt x="17114" y="15320"/>
                </a:lnTo>
                <a:lnTo>
                  <a:pt x="17149" y="15457"/>
                </a:lnTo>
                <a:lnTo>
                  <a:pt x="17149" y="15596"/>
                </a:lnTo>
                <a:lnTo>
                  <a:pt x="17114" y="15734"/>
                </a:lnTo>
                <a:lnTo>
                  <a:pt x="17080" y="15873"/>
                </a:lnTo>
                <a:lnTo>
                  <a:pt x="17011" y="15976"/>
                </a:lnTo>
                <a:lnTo>
                  <a:pt x="16908" y="16079"/>
                </a:lnTo>
                <a:lnTo>
                  <a:pt x="16805" y="16148"/>
                </a:lnTo>
                <a:lnTo>
                  <a:pt x="16666" y="16182"/>
                </a:lnTo>
                <a:lnTo>
                  <a:pt x="11008" y="17942"/>
                </a:lnTo>
                <a:lnTo>
                  <a:pt x="10800" y="17976"/>
                </a:lnTo>
                <a:lnTo>
                  <a:pt x="10592" y="17942"/>
                </a:lnTo>
                <a:lnTo>
                  <a:pt x="10386" y="17839"/>
                </a:lnTo>
                <a:lnTo>
                  <a:pt x="10248" y="17701"/>
                </a:lnTo>
                <a:lnTo>
                  <a:pt x="10144" y="17493"/>
                </a:lnTo>
                <a:lnTo>
                  <a:pt x="10111" y="17356"/>
                </a:lnTo>
                <a:lnTo>
                  <a:pt x="10111" y="17218"/>
                </a:lnTo>
                <a:lnTo>
                  <a:pt x="10144" y="17079"/>
                </a:lnTo>
                <a:lnTo>
                  <a:pt x="10178" y="16976"/>
                </a:lnTo>
                <a:lnTo>
                  <a:pt x="10248" y="16838"/>
                </a:lnTo>
                <a:lnTo>
                  <a:pt x="10351" y="16770"/>
                </a:lnTo>
                <a:lnTo>
                  <a:pt x="10455" y="16665"/>
                </a:lnTo>
                <a:lnTo>
                  <a:pt x="10592" y="16631"/>
                </a:lnTo>
                <a:lnTo>
                  <a:pt x="16252" y="14871"/>
                </a:lnTo>
                <a:lnTo>
                  <a:pt x="16391" y="14837"/>
                </a:lnTo>
                <a:close/>
                <a:moveTo>
                  <a:pt x="10248" y="0"/>
                </a:moveTo>
                <a:lnTo>
                  <a:pt x="9695" y="69"/>
                </a:lnTo>
                <a:lnTo>
                  <a:pt x="9144" y="138"/>
                </a:lnTo>
                <a:lnTo>
                  <a:pt x="8626" y="206"/>
                </a:lnTo>
                <a:lnTo>
                  <a:pt x="7591" y="483"/>
                </a:lnTo>
                <a:lnTo>
                  <a:pt x="7073" y="656"/>
                </a:lnTo>
                <a:lnTo>
                  <a:pt x="6590" y="862"/>
                </a:lnTo>
                <a:lnTo>
                  <a:pt x="6106" y="1069"/>
                </a:lnTo>
                <a:lnTo>
                  <a:pt x="5659" y="1311"/>
                </a:lnTo>
                <a:lnTo>
                  <a:pt x="5209" y="1553"/>
                </a:lnTo>
                <a:lnTo>
                  <a:pt x="4761" y="1828"/>
                </a:lnTo>
                <a:lnTo>
                  <a:pt x="3933" y="2450"/>
                </a:lnTo>
                <a:lnTo>
                  <a:pt x="3553" y="2794"/>
                </a:lnTo>
                <a:lnTo>
                  <a:pt x="2795" y="3553"/>
                </a:lnTo>
                <a:lnTo>
                  <a:pt x="2450" y="3933"/>
                </a:lnTo>
                <a:lnTo>
                  <a:pt x="1828" y="4761"/>
                </a:lnTo>
                <a:lnTo>
                  <a:pt x="1553" y="5210"/>
                </a:lnTo>
                <a:lnTo>
                  <a:pt x="1311" y="5658"/>
                </a:lnTo>
                <a:lnTo>
                  <a:pt x="1070" y="6107"/>
                </a:lnTo>
                <a:lnTo>
                  <a:pt x="862" y="6591"/>
                </a:lnTo>
                <a:lnTo>
                  <a:pt x="656" y="7074"/>
                </a:lnTo>
                <a:lnTo>
                  <a:pt x="482" y="7591"/>
                </a:lnTo>
                <a:lnTo>
                  <a:pt x="345" y="8108"/>
                </a:lnTo>
                <a:lnTo>
                  <a:pt x="206" y="8626"/>
                </a:lnTo>
                <a:lnTo>
                  <a:pt x="137" y="9144"/>
                </a:lnTo>
                <a:lnTo>
                  <a:pt x="68" y="9696"/>
                </a:lnTo>
                <a:lnTo>
                  <a:pt x="0" y="10248"/>
                </a:lnTo>
                <a:lnTo>
                  <a:pt x="0" y="11352"/>
                </a:lnTo>
                <a:lnTo>
                  <a:pt x="68" y="11904"/>
                </a:lnTo>
                <a:lnTo>
                  <a:pt x="137" y="12456"/>
                </a:lnTo>
                <a:lnTo>
                  <a:pt x="206" y="12974"/>
                </a:lnTo>
                <a:lnTo>
                  <a:pt x="345" y="13491"/>
                </a:lnTo>
                <a:lnTo>
                  <a:pt x="482" y="14009"/>
                </a:lnTo>
                <a:lnTo>
                  <a:pt x="656" y="14526"/>
                </a:lnTo>
                <a:lnTo>
                  <a:pt x="862" y="15009"/>
                </a:lnTo>
                <a:lnTo>
                  <a:pt x="1070" y="15493"/>
                </a:lnTo>
                <a:lnTo>
                  <a:pt x="1311" y="15940"/>
                </a:lnTo>
                <a:lnTo>
                  <a:pt x="1553" y="16390"/>
                </a:lnTo>
                <a:lnTo>
                  <a:pt x="1828" y="16838"/>
                </a:lnTo>
                <a:lnTo>
                  <a:pt x="2139" y="17251"/>
                </a:lnTo>
                <a:lnTo>
                  <a:pt x="2450" y="17667"/>
                </a:lnTo>
                <a:lnTo>
                  <a:pt x="2795" y="18045"/>
                </a:lnTo>
                <a:lnTo>
                  <a:pt x="3173" y="18425"/>
                </a:lnTo>
                <a:lnTo>
                  <a:pt x="3553" y="18804"/>
                </a:lnTo>
                <a:lnTo>
                  <a:pt x="3933" y="19150"/>
                </a:lnTo>
                <a:lnTo>
                  <a:pt x="4347" y="19461"/>
                </a:lnTo>
                <a:lnTo>
                  <a:pt x="4761" y="19770"/>
                </a:lnTo>
                <a:lnTo>
                  <a:pt x="5209" y="20047"/>
                </a:lnTo>
                <a:lnTo>
                  <a:pt x="5659" y="20289"/>
                </a:lnTo>
                <a:lnTo>
                  <a:pt x="6106" y="20531"/>
                </a:lnTo>
                <a:lnTo>
                  <a:pt x="6590" y="20737"/>
                </a:lnTo>
                <a:lnTo>
                  <a:pt x="7073" y="20944"/>
                </a:lnTo>
                <a:lnTo>
                  <a:pt x="7591" y="21117"/>
                </a:lnTo>
                <a:lnTo>
                  <a:pt x="8108" y="21255"/>
                </a:lnTo>
                <a:lnTo>
                  <a:pt x="8626" y="21392"/>
                </a:lnTo>
                <a:lnTo>
                  <a:pt x="9144" y="21462"/>
                </a:lnTo>
                <a:lnTo>
                  <a:pt x="9695" y="21531"/>
                </a:lnTo>
                <a:lnTo>
                  <a:pt x="10248" y="21600"/>
                </a:lnTo>
                <a:lnTo>
                  <a:pt x="11352" y="21600"/>
                </a:lnTo>
                <a:lnTo>
                  <a:pt x="11905" y="21531"/>
                </a:lnTo>
                <a:lnTo>
                  <a:pt x="12456" y="21462"/>
                </a:lnTo>
                <a:lnTo>
                  <a:pt x="12974" y="21392"/>
                </a:lnTo>
                <a:lnTo>
                  <a:pt x="13492" y="21255"/>
                </a:lnTo>
                <a:lnTo>
                  <a:pt x="14009" y="21117"/>
                </a:lnTo>
                <a:lnTo>
                  <a:pt x="14527" y="20944"/>
                </a:lnTo>
                <a:lnTo>
                  <a:pt x="15010" y="20737"/>
                </a:lnTo>
                <a:lnTo>
                  <a:pt x="15494" y="20531"/>
                </a:lnTo>
                <a:lnTo>
                  <a:pt x="15941" y="20289"/>
                </a:lnTo>
                <a:lnTo>
                  <a:pt x="16391" y="20047"/>
                </a:lnTo>
                <a:lnTo>
                  <a:pt x="16839" y="19770"/>
                </a:lnTo>
                <a:lnTo>
                  <a:pt x="17253" y="19461"/>
                </a:lnTo>
                <a:lnTo>
                  <a:pt x="17667" y="19150"/>
                </a:lnTo>
                <a:lnTo>
                  <a:pt x="18047" y="18804"/>
                </a:lnTo>
                <a:lnTo>
                  <a:pt x="18805" y="18045"/>
                </a:lnTo>
                <a:lnTo>
                  <a:pt x="19150" y="17667"/>
                </a:lnTo>
                <a:lnTo>
                  <a:pt x="19461" y="17251"/>
                </a:lnTo>
                <a:lnTo>
                  <a:pt x="19772" y="16838"/>
                </a:lnTo>
                <a:lnTo>
                  <a:pt x="20047" y="16390"/>
                </a:lnTo>
                <a:lnTo>
                  <a:pt x="20289" y="15940"/>
                </a:lnTo>
                <a:lnTo>
                  <a:pt x="20530" y="15493"/>
                </a:lnTo>
                <a:lnTo>
                  <a:pt x="20738" y="15009"/>
                </a:lnTo>
                <a:lnTo>
                  <a:pt x="20944" y="14526"/>
                </a:lnTo>
                <a:lnTo>
                  <a:pt x="21117" y="14009"/>
                </a:lnTo>
                <a:lnTo>
                  <a:pt x="21255" y="13491"/>
                </a:lnTo>
                <a:lnTo>
                  <a:pt x="21394" y="12974"/>
                </a:lnTo>
                <a:lnTo>
                  <a:pt x="21463" y="12456"/>
                </a:lnTo>
                <a:lnTo>
                  <a:pt x="21532" y="11904"/>
                </a:lnTo>
                <a:lnTo>
                  <a:pt x="21600" y="11352"/>
                </a:lnTo>
                <a:lnTo>
                  <a:pt x="21600" y="10248"/>
                </a:lnTo>
                <a:lnTo>
                  <a:pt x="21532" y="9696"/>
                </a:lnTo>
                <a:lnTo>
                  <a:pt x="21463" y="9144"/>
                </a:lnTo>
                <a:lnTo>
                  <a:pt x="21394" y="8626"/>
                </a:lnTo>
                <a:lnTo>
                  <a:pt x="21255" y="8108"/>
                </a:lnTo>
                <a:lnTo>
                  <a:pt x="21117" y="7591"/>
                </a:lnTo>
                <a:lnTo>
                  <a:pt x="20944" y="7074"/>
                </a:lnTo>
                <a:lnTo>
                  <a:pt x="20738" y="6591"/>
                </a:lnTo>
                <a:lnTo>
                  <a:pt x="20530" y="6107"/>
                </a:lnTo>
                <a:lnTo>
                  <a:pt x="20289" y="5658"/>
                </a:lnTo>
                <a:lnTo>
                  <a:pt x="20047" y="5210"/>
                </a:lnTo>
                <a:lnTo>
                  <a:pt x="19772" y="4761"/>
                </a:lnTo>
                <a:lnTo>
                  <a:pt x="19150" y="3933"/>
                </a:lnTo>
                <a:lnTo>
                  <a:pt x="18805" y="3553"/>
                </a:lnTo>
                <a:lnTo>
                  <a:pt x="18425" y="3175"/>
                </a:lnTo>
                <a:lnTo>
                  <a:pt x="18047" y="2794"/>
                </a:lnTo>
                <a:lnTo>
                  <a:pt x="17667" y="2450"/>
                </a:lnTo>
                <a:lnTo>
                  <a:pt x="16839" y="1828"/>
                </a:lnTo>
                <a:lnTo>
                  <a:pt x="16391" y="1553"/>
                </a:lnTo>
                <a:lnTo>
                  <a:pt x="15941" y="1311"/>
                </a:lnTo>
                <a:lnTo>
                  <a:pt x="15494" y="1069"/>
                </a:lnTo>
                <a:lnTo>
                  <a:pt x="15010" y="862"/>
                </a:lnTo>
                <a:lnTo>
                  <a:pt x="14527" y="656"/>
                </a:lnTo>
                <a:lnTo>
                  <a:pt x="14009" y="483"/>
                </a:lnTo>
                <a:lnTo>
                  <a:pt x="12974" y="206"/>
                </a:lnTo>
                <a:lnTo>
                  <a:pt x="12456" y="138"/>
                </a:lnTo>
                <a:lnTo>
                  <a:pt x="11905" y="69"/>
                </a:lnTo>
                <a:lnTo>
                  <a:pt x="11352" y="0"/>
                </a:lnTo>
                <a:close/>
              </a:path>
            </a:pathLst>
          </a:custGeom>
          <a:solidFill>
            <a:srgbClr val="FFFFFF">
              <a:alpha val="31592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80" name="Google Shape;387;p17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281" name="Google Shape;388;p17"/>
          <p:cNvSpPr txBox="1"/>
          <p:nvPr>
            <p:ph type="sldNum" sz="quarter" idx="4294967295"/>
          </p:nvPr>
        </p:nvSpPr>
        <p:spPr>
          <a:xfrm>
            <a:off x="8572390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82" name="Immagine 7" descr="Immagin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72525" y="-203200"/>
            <a:ext cx="1816101" cy="180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Rettangolo"/>
          <p:cNvSpPr/>
          <p:nvPr/>
        </p:nvSpPr>
        <p:spPr>
          <a:xfrm>
            <a:off x="234024" y="229927"/>
            <a:ext cx="8675952" cy="1012231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85" name="Google Shape;402;p19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286" name="Google Shape;403;p19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87" name="Il sistema welfare così come oggi, almeno nella maggior parte dei casi, è concepito"/>
          <p:cNvSpPr txBox="1"/>
          <p:nvPr/>
        </p:nvSpPr>
        <p:spPr>
          <a:xfrm>
            <a:off x="412987" y="257272"/>
            <a:ext cx="8393587" cy="917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2900">
                <a:latin typeface="+mn-lt"/>
                <a:ea typeface="+mn-ea"/>
                <a:cs typeface="+mn-cs"/>
                <a:sym typeface="Arial"/>
              </a:defRPr>
            </a:pPr>
            <a:r>
              <a:t>Il sistema welfare così come oggi</a:t>
            </a:r>
            <a:r>
              <a:t> è concepito</a:t>
            </a:r>
            <a:r>
              <a:t>, </a:t>
            </a:r>
          </a:p>
          <a:p>
            <a:pPr>
              <a:defRPr b="1" sz="2900">
                <a:latin typeface="+mn-lt"/>
                <a:ea typeface="+mn-ea"/>
                <a:cs typeface="+mn-cs"/>
                <a:sym typeface="Arial"/>
              </a:defRPr>
            </a:pPr>
            <a:r>
              <a:t>almeno nella maggior parte dei casi</a:t>
            </a:r>
          </a:p>
        </p:txBody>
      </p:sp>
      <p:grpSp>
        <p:nvGrpSpPr>
          <p:cNvPr id="297" name="Google Shape;560;p31"/>
          <p:cNvGrpSpPr/>
          <p:nvPr/>
        </p:nvGrpSpPr>
        <p:grpSpPr>
          <a:xfrm>
            <a:off x="1288800" y="2368853"/>
            <a:ext cx="6468866" cy="1587704"/>
            <a:chOff x="-1" y="-2"/>
            <a:chExt cx="6468865" cy="1587703"/>
          </a:xfrm>
        </p:grpSpPr>
        <p:grpSp>
          <p:nvGrpSpPr>
            <p:cNvPr id="290" name="Google Shape;561;p31"/>
            <p:cNvGrpSpPr/>
            <p:nvPr/>
          </p:nvGrpSpPr>
          <p:grpSpPr>
            <a:xfrm>
              <a:off x="-2" y="-1"/>
              <a:ext cx="2267107" cy="1587703"/>
              <a:chOff x="-1" y="0"/>
              <a:chExt cx="2267106" cy="1587701"/>
            </a:xfrm>
          </p:grpSpPr>
          <p:sp>
            <p:nvSpPr>
              <p:cNvPr id="288" name="Forma"/>
              <p:cNvSpPr/>
              <p:nvPr/>
            </p:nvSpPr>
            <p:spPr>
              <a:xfrm>
                <a:off x="-2" y="-1"/>
                <a:ext cx="2267108" cy="15877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7042" y="0"/>
                    </a:lnTo>
                    <a:lnTo>
                      <a:pt x="21600" y="10800"/>
                    </a:lnTo>
                    <a:lnTo>
                      <a:pt x="17042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26666"/>
                </a:srgbClr>
              </a:solidFill>
              <a:ln w="114300" cap="flat">
                <a:solidFill>
                  <a:srgbClr val="A7A7A7"/>
                </a:solidFill>
                <a:prstDash val="solid"/>
                <a:miter lim="8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289" name="Primo"/>
              <p:cNvSpPr txBox="1"/>
              <p:nvPr/>
            </p:nvSpPr>
            <p:spPr>
              <a:xfrm>
                <a:off x="-1" y="603735"/>
                <a:ext cx="2027928" cy="3802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23" tIns="91423" rIns="91423" bIns="91423" numCol="1" anchor="ctr">
                <a:spAutoFit/>
              </a:bodyPr>
              <a:lstStyle>
                <a:lvl1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</a:lstStyle>
              <a:p>
                <a:pPr/>
                <a:r>
                  <a:t>Primo</a:t>
                </a:r>
              </a:p>
            </p:txBody>
          </p:sp>
        </p:grpSp>
        <p:grpSp>
          <p:nvGrpSpPr>
            <p:cNvPr id="293" name="Google Shape;562;p31"/>
            <p:cNvGrpSpPr/>
            <p:nvPr/>
          </p:nvGrpSpPr>
          <p:grpSpPr>
            <a:xfrm>
              <a:off x="2082097" y="-2"/>
              <a:ext cx="2310782" cy="1587704"/>
              <a:chOff x="0" y="0"/>
              <a:chExt cx="2310780" cy="1587702"/>
            </a:xfrm>
          </p:grpSpPr>
          <p:sp>
            <p:nvSpPr>
              <p:cNvPr id="291" name="Parentesi uncinate"/>
              <p:cNvSpPr/>
              <p:nvPr/>
            </p:nvSpPr>
            <p:spPr>
              <a:xfrm>
                <a:off x="0" y="-1"/>
                <a:ext cx="2310781" cy="1587704"/>
              </a:xfrm>
              <a:prstGeom prst="chevron">
                <a:avLst>
                  <a:gd name="adj" fmla="val 29853"/>
                </a:avLst>
              </a:prstGeom>
              <a:solidFill>
                <a:srgbClr val="FFFFFF">
                  <a:alpha val="26666"/>
                </a:srgbClr>
              </a:solidFill>
              <a:ln w="114300" cap="flat">
                <a:solidFill>
                  <a:srgbClr val="535353"/>
                </a:solidFill>
                <a:prstDash val="solid"/>
                <a:miter lim="8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292" name="Secondo"/>
              <p:cNvSpPr txBox="1"/>
              <p:nvPr/>
            </p:nvSpPr>
            <p:spPr>
              <a:xfrm>
                <a:off x="473976" y="603734"/>
                <a:ext cx="1362829" cy="3802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23" tIns="91423" rIns="91423" bIns="91423" numCol="1" anchor="ctr">
                <a:spAutoFit/>
              </a:bodyPr>
              <a:lstStyle>
                <a:lvl1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</a:lstStyle>
              <a:p>
                <a:pPr/>
                <a:r>
                  <a:t>Secondo</a:t>
                </a:r>
              </a:p>
            </p:txBody>
          </p:sp>
        </p:grpSp>
        <p:grpSp>
          <p:nvGrpSpPr>
            <p:cNvPr id="296" name="Google Shape;563;p31"/>
            <p:cNvGrpSpPr/>
            <p:nvPr/>
          </p:nvGrpSpPr>
          <p:grpSpPr>
            <a:xfrm>
              <a:off x="4158081" y="-3"/>
              <a:ext cx="2310783" cy="1587704"/>
              <a:chOff x="0" y="-1"/>
              <a:chExt cx="2310782" cy="1587702"/>
            </a:xfrm>
          </p:grpSpPr>
          <p:sp>
            <p:nvSpPr>
              <p:cNvPr id="294" name="Parentesi uncinate"/>
              <p:cNvSpPr/>
              <p:nvPr/>
            </p:nvSpPr>
            <p:spPr>
              <a:xfrm>
                <a:off x="-1" y="-2"/>
                <a:ext cx="2310783" cy="1587704"/>
              </a:xfrm>
              <a:prstGeom prst="chevron">
                <a:avLst>
                  <a:gd name="adj" fmla="val 29853"/>
                </a:avLst>
              </a:prstGeom>
              <a:solidFill>
                <a:srgbClr val="FFFFFF">
                  <a:alpha val="26666"/>
                </a:srgbClr>
              </a:solidFill>
              <a:ln w="114300" cap="flat">
                <a:solidFill>
                  <a:srgbClr val="1BCB58"/>
                </a:solidFill>
                <a:prstDash val="solid"/>
                <a:miter lim="8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295" name="Ultimo"/>
              <p:cNvSpPr txBox="1"/>
              <p:nvPr/>
            </p:nvSpPr>
            <p:spPr>
              <a:xfrm>
                <a:off x="643309" y="603734"/>
                <a:ext cx="1362829" cy="3802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23" tIns="91423" rIns="91423" bIns="91423" numCol="1" anchor="ctr">
                <a:spAutoFit/>
              </a:bodyPr>
              <a:lstStyle>
                <a:lvl1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</a:lstStyle>
              <a:p>
                <a:pPr/>
                <a:r>
                  <a:t>Ultimo</a:t>
                </a:r>
              </a:p>
            </p:txBody>
          </p:sp>
        </p:grpSp>
      </p:grpSp>
      <p:sp>
        <p:nvSpPr>
          <p:cNvPr id="298" name="Maggior…"/>
          <p:cNvSpPr txBox="1"/>
          <p:nvPr/>
        </p:nvSpPr>
        <p:spPr>
          <a:xfrm>
            <a:off x="1636087" y="2854024"/>
            <a:ext cx="1361328" cy="617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Maggior </a:t>
            </a:r>
          </a:p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produttività</a:t>
            </a:r>
          </a:p>
        </p:txBody>
      </p:sp>
      <p:sp>
        <p:nvSpPr>
          <p:cNvPr id="299" name="Benefit…"/>
          <p:cNvSpPr txBox="1"/>
          <p:nvPr/>
        </p:nvSpPr>
        <p:spPr>
          <a:xfrm>
            <a:off x="4037000" y="2720674"/>
            <a:ext cx="1336659" cy="884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Benefit </a:t>
            </a:r>
          </a:p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attraverso </a:t>
            </a:r>
          </a:p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PWA</a:t>
            </a:r>
          </a:p>
        </p:txBody>
      </p:sp>
      <p:sp>
        <p:nvSpPr>
          <p:cNvPr id="300" name="Benessere…"/>
          <p:cNvSpPr txBox="1"/>
          <p:nvPr/>
        </p:nvSpPr>
        <p:spPr>
          <a:xfrm>
            <a:off x="6100510" y="2841739"/>
            <a:ext cx="1387670" cy="641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Benessere </a:t>
            </a:r>
          </a:p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aziendal</a:t>
            </a:r>
            <a:r>
              <a:rPr sz="2000"/>
              <a:t>e</a:t>
            </a:r>
          </a:p>
        </p:txBody>
      </p:sp>
      <p:sp>
        <p:nvSpPr>
          <p:cNvPr id="301" name="La maggior produttività crea benessere"/>
          <p:cNvSpPr txBox="1"/>
          <p:nvPr/>
        </p:nvSpPr>
        <p:spPr>
          <a:xfrm>
            <a:off x="1868546" y="4634386"/>
            <a:ext cx="5098904" cy="387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2100">
                <a:solidFill>
                  <a:srgbClr val="A7A7A7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La maggior produttività crea benessere</a:t>
            </a:r>
          </a:p>
        </p:txBody>
      </p:sp>
      <p:sp>
        <p:nvSpPr>
          <p:cNvPr id="302" name="Linea"/>
          <p:cNvSpPr/>
          <p:nvPr/>
        </p:nvSpPr>
        <p:spPr>
          <a:xfrm flipV="1">
            <a:off x="6566158" y="4012893"/>
            <a:ext cx="2" cy="355666"/>
          </a:xfrm>
          <a:prstGeom prst="line">
            <a:avLst/>
          </a:prstGeom>
          <a:ln w="25400">
            <a:solidFill>
              <a:srgbClr val="535353"/>
            </a:solidFill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03" name="Linea"/>
          <p:cNvSpPr/>
          <p:nvPr/>
        </p:nvSpPr>
        <p:spPr>
          <a:xfrm>
            <a:off x="2177089" y="4358687"/>
            <a:ext cx="4379068" cy="1"/>
          </a:xfrm>
          <a:prstGeom prst="line">
            <a:avLst/>
          </a:prstGeom>
          <a:ln w="25400">
            <a:solidFill>
              <a:srgbClr val="535353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04" name="Linea"/>
          <p:cNvSpPr/>
          <p:nvPr/>
        </p:nvSpPr>
        <p:spPr>
          <a:xfrm flipV="1">
            <a:off x="2188633" y="4074951"/>
            <a:ext cx="2" cy="264216"/>
          </a:xfrm>
          <a:prstGeom prst="line">
            <a:avLst/>
          </a:prstGeom>
          <a:ln w="25400">
            <a:solidFill>
              <a:srgbClr val="535353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Rettangolo"/>
          <p:cNvSpPr/>
          <p:nvPr/>
        </p:nvSpPr>
        <p:spPr>
          <a:xfrm>
            <a:off x="234024" y="229927"/>
            <a:ext cx="8675952" cy="1012231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07" name="Google Shape;402;p19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308" name="Google Shape;403;p19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09" name="Il benessere attraverso la conoscenza dei dipendenti"/>
          <p:cNvSpPr txBox="1"/>
          <p:nvPr/>
        </p:nvSpPr>
        <p:spPr>
          <a:xfrm>
            <a:off x="849669" y="229927"/>
            <a:ext cx="7575881" cy="917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2900">
                <a:latin typeface="+mn-lt"/>
                <a:ea typeface="+mn-ea"/>
                <a:cs typeface="+mn-cs"/>
                <a:sym typeface="Arial"/>
              </a:defRPr>
            </a:pPr>
            <a:r>
              <a:t>Il benessere attraverso la conoscenza dei </a:t>
            </a:r>
          </a:p>
          <a:p>
            <a:pPr>
              <a:defRPr b="1" sz="2900">
                <a:latin typeface="+mn-lt"/>
                <a:ea typeface="+mn-ea"/>
                <a:cs typeface="+mn-cs"/>
                <a:sym typeface="Arial"/>
              </a:defRPr>
            </a:pPr>
            <a:r>
              <a:t>dipendenti</a:t>
            </a:r>
          </a:p>
        </p:txBody>
      </p:sp>
      <p:grpSp>
        <p:nvGrpSpPr>
          <p:cNvPr id="319" name="Google Shape;560;p31"/>
          <p:cNvGrpSpPr/>
          <p:nvPr/>
        </p:nvGrpSpPr>
        <p:grpSpPr>
          <a:xfrm>
            <a:off x="334266" y="2341642"/>
            <a:ext cx="8475467" cy="1587705"/>
            <a:chOff x="-2" y="-2"/>
            <a:chExt cx="8475465" cy="1587703"/>
          </a:xfrm>
        </p:grpSpPr>
        <p:grpSp>
          <p:nvGrpSpPr>
            <p:cNvPr id="312" name="Google Shape;561;p31"/>
            <p:cNvGrpSpPr/>
            <p:nvPr/>
          </p:nvGrpSpPr>
          <p:grpSpPr>
            <a:xfrm>
              <a:off x="-3" y="-2"/>
              <a:ext cx="2267108" cy="1587704"/>
              <a:chOff x="-1" y="0"/>
              <a:chExt cx="2267106" cy="1587702"/>
            </a:xfrm>
          </p:grpSpPr>
          <p:sp>
            <p:nvSpPr>
              <p:cNvPr id="310" name="Forma"/>
              <p:cNvSpPr/>
              <p:nvPr/>
            </p:nvSpPr>
            <p:spPr>
              <a:xfrm>
                <a:off x="-2" y="-1"/>
                <a:ext cx="2267108" cy="15877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7042" y="0"/>
                    </a:lnTo>
                    <a:lnTo>
                      <a:pt x="21600" y="10800"/>
                    </a:lnTo>
                    <a:lnTo>
                      <a:pt x="17042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26666"/>
                </a:srgbClr>
              </a:solidFill>
              <a:ln w="114300" cap="flat">
                <a:solidFill>
                  <a:srgbClr val="A7A7A7"/>
                </a:solidFill>
                <a:prstDash val="solid"/>
                <a:miter lim="8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311" name="Primo"/>
              <p:cNvSpPr txBox="1"/>
              <p:nvPr/>
            </p:nvSpPr>
            <p:spPr>
              <a:xfrm>
                <a:off x="-2" y="603735"/>
                <a:ext cx="2027928" cy="3802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23" tIns="91423" rIns="91423" bIns="91423" numCol="1" anchor="ctr">
                <a:spAutoFit/>
              </a:bodyPr>
              <a:lstStyle>
                <a:lvl1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</a:lstStyle>
              <a:p>
                <a:pPr/>
                <a:r>
                  <a:t>Primo</a:t>
                </a:r>
              </a:p>
            </p:txBody>
          </p:sp>
        </p:grpSp>
        <p:grpSp>
          <p:nvGrpSpPr>
            <p:cNvPr id="315" name="Google Shape;562;p31"/>
            <p:cNvGrpSpPr/>
            <p:nvPr/>
          </p:nvGrpSpPr>
          <p:grpSpPr>
            <a:xfrm>
              <a:off x="2022830" y="-3"/>
              <a:ext cx="4385116" cy="1587704"/>
              <a:chOff x="0" y="-1"/>
              <a:chExt cx="4385114" cy="1587702"/>
            </a:xfrm>
          </p:grpSpPr>
          <p:sp>
            <p:nvSpPr>
              <p:cNvPr id="313" name="Parentesi uncinate"/>
              <p:cNvSpPr/>
              <p:nvPr/>
            </p:nvSpPr>
            <p:spPr>
              <a:xfrm>
                <a:off x="2074334" y="-2"/>
                <a:ext cx="2310781" cy="1587704"/>
              </a:xfrm>
              <a:prstGeom prst="chevron">
                <a:avLst>
                  <a:gd name="adj" fmla="val 29853"/>
                </a:avLst>
              </a:prstGeom>
              <a:solidFill>
                <a:srgbClr val="FFFFFF">
                  <a:alpha val="26666"/>
                </a:srgbClr>
              </a:solidFill>
              <a:ln w="114300" cap="flat">
                <a:solidFill>
                  <a:srgbClr val="7C7C7C"/>
                </a:solidFill>
                <a:prstDash val="solid"/>
                <a:miter lim="8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314" name="Parentesi uncinate"/>
              <p:cNvSpPr/>
              <p:nvPr/>
            </p:nvSpPr>
            <p:spPr>
              <a:xfrm>
                <a:off x="-1" y="-2"/>
                <a:ext cx="2310782" cy="1587704"/>
              </a:xfrm>
              <a:prstGeom prst="chevron">
                <a:avLst>
                  <a:gd name="adj" fmla="val 29853"/>
                </a:avLst>
              </a:prstGeom>
              <a:solidFill>
                <a:srgbClr val="FFFFFF">
                  <a:alpha val="26666"/>
                </a:srgbClr>
              </a:solidFill>
              <a:ln w="114300" cap="flat">
                <a:solidFill>
                  <a:srgbClr val="1BCB58"/>
                </a:solidFill>
                <a:prstDash val="solid"/>
                <a:miter lim="8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</p:grpSp>
        <p:grpSp>
          <p:nvGrpSpPr>
            <p:cNvPr id="318" name="Google Shape;563;p31"/>
            <p:cNvGrpSpPr/>
            <p:nvPr/>
          </p:nvGrpSpPr>
          <p:grpSpPr>
            <a:xfrm>
              <a:off x="6164681" y="-3"/>
              <a:ext cx="2310783" cy="1587704"/>
              <a:chOff x="0" y="-1"/>
              <a:chExt cx="2310782" cy="1587702"/>
            </a:xfrm>
          </p:grpSpPr>
          <p:sp>
            <p:nvSpPr>
              <p:cNvPr id="316" name="Parentesi uncinate"/>
              <p:cNvSpPr/>
              <p:nvPr/>
            </p:nvSpPr>
            <p:spPr>
              <a:xfrm>
                <a:off x="-1" y="-2"/>
                <a:ext cx="2310783" cy="1587704"/>
              </a:xfrm>
              <a:prstGeom prst="chevron">
                <a:avLst>
                  <a:gd name="adj" fmla="val 29853"/>
                </a:avLst>
              </a:prstGeom>
              <a:solidFill>
                <a:srgbClr val="FFFFFF">
                  <a:alpha val="26666"/>
                </a:srgbClr>
              </a:solidFill>
              <a:ln w="114300" cap="flat">
                <a:solidFill>
                  <a:srgbClr val="535353"/>
                </a:solidFill>
                <a:prstDash val="solid"/>
                <a:miter lim="8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317" name="Ultimo"/>
              <p:cNvSpPr txBox="1"/>
              <p:nvPr/>
            </p:nvSpPr>
            <p:spPr>
              <a:xfrm>
                <a:off x="643309" y="603734"/>
                <a:ext cx="1362829" cy="3802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23" tIns="91423" rIns="91423" bIns="91423" numCol="1" anchor="ctr">
                <a:spAutoFit/>
              </a:bodyPr>
              <a:lstStyle>
                <a:lvl1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</a:lstStyle>
              <a:p>
                <a:pPr/>
                <a:r>
                  <a:t>Ultimo</a:t>
                </a:r>
              </a:p>
            </p:txBody>
          </p:sp>
        </p:grpSp>
      </p:grpSp>
      <p:sp>
        <p:nvSpPr>
          <p:cNvPr id="320" name="Conoscere e…"/>
          <p:cNvSpPr txBox="1"/>
          <p:nvPr/>
        </p:nvSpPr>
        <p:spPr>
          <a:xfrm>
            <a:off x="520687" y="2693462"/>
            <a:ext cx="1539810" cy="884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Conoscere e</a:t>
            </a:r>
          </a:p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interpretare</a:t>
            </a:r>
          </a:p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i bisogni</a:t>
            </a:r>
          </a:p>
        </p:txBody>
      </p:sp>
      <p:sp>
        <p:nvSpPr>
          <p:cNvPr id="321" name="Benefit…"/>
          <p:cNvSpPr txBox="1"/>
          <p:nvPr/>
        </p:nvSpPr>
        <p:spPr>
          <a:xfrm>
            <a:off x="7121334" y="2560112"/>
            <a:ext cx="1336659" cy="1150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Benefit </a:t>
            </a:r>
          </a:p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mirati</a:t>
            </a:r>
          </a:p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attraverso </a:t>
            </a:r>
          </a:p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PWA</a:t>
            </a:r>
          </a:p>
        </p:txBody>
      </p:sp>
      <p:sp>
        <p:nvSpPr>
          <p:cNvPr id="322" name="Benessere…"/>
          <p:cNvSpPr txBox="1"/>
          <p:nvPr/>
        </p:nvSpPr>
        <p:spPr>
          <a:xfrm>
            <a:off x="3006427" y="2814528"/>
            <a:ext cx="1387670" cy="641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Benessere </a:t>
            </a:r>
          </a:p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aziendal</a:t>
            </a:r>
            <a:r>
              <a:rPr sz="2000"/>
              <a:t>e</a:t>
            </a:r>
          </a:p>
        </p:txBody>
      </p:sp>
      <p:sp>
        <p:nvSpPr>
          <p:cNvPr id="323" name="Maggior…"/>
          <p:cNvSpPr txBox="1"/>
          <p:nvPr/>
        </p:nvSpPr>
        <p:spPr>
          <a:xfrm>
            <a:off x="5077052" y="2826812"/>
            <a:ext cx="1361327" cy="617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Maggior </a:t>
            </a:r>
          </a:p>
          <a:p>
            <a:pPr>
              <a:defRPr b="1" sz="1800">
                <a:latin typeface="+mn-lt"/>
                <a:ea typeface="+mn-ea"/>
                <a:cs typeface="+mn-cs"/>
                <a:sym typeface="Arial"/>
              </a:defRPr>
            </a:pPr>
            <a:r>
              <a:t>produttività</a:t>
            </a:r>
          </a:p>
        </p:txBody>
      </p:sp>
      <p:sp>
        <p:nvSpPr>
          <p:cNvPr id="324" name="Linea"/>
          <p:cNvSpPr/>
          <p:nvPr/>
        </p:nvSpPr>
        <p:spPr>
          <a:xfrm flipV="1">
            <a:off x="5462791" y="4055228"/>
            <a:ext cx="2" cy="355666"/>
          </a:xfrm>
          <a:prstGeom prst="line">
            <a:avLst/>
          </a:prstGeom>
          <a:ln w="25400">
            <a:solidFill>
              <a:srgbClr val="535353"/>
            </a:solidFill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25" name="Linea"/>
          <p:cNvSpPr/>
          <p:nvPr/>
        </p:nvSpPr>
        <p:spPr>
          <a:xfrm>
            <a:off x="3180476" y="4396786"/>
            <a:ext cx="2283832" cy="3"/>
          </a:xfrm>
          <a:prstGeom prst="line">
            <a:avLst/>
          </a:prstGeom>
          <a:ln w="25400">
            <a:solidFill>
              <a:srgbClr val="535353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26" name="Linea"/>
          <p:cNvSpPr/>
          <p:nvPr/>
        </p:nvSpPr>
        <p:spPr>
          <a:xfrm flipV="1">
            <a:off x="3189232" y="4126353"/>
            <a:ext cx="2" cy="264216"/>
          </a:xfrm>
          <a:prstGeom prst="line">
            <a:avLst/>
          </a:prstGeom>
          <a:ln w="25400">
            <a:solidFill>
              <a:srgbClr val="535353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27" name="Il benessere crea maggior produttività"/>
          <p:cNvSpPr txBox="1"/>
          <p:nvPr/>
        </p:nvSpPr>
        <p:spPr>
          <a:xfrm>
            <a:off x="1868546" y="4634386"/>
            <a:ext cx="4935863" cy="387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2100">
                <a:solidFill>
                  <a:srgbClr val="A7A7A7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Il benessere crea maggior produttività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87;p17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330" name="Google Shape;388;p17"/>
          <p:cNvSpPr txBox="1"/>
          <p:nvPr>
            <p:ph type="sldNum" sz="quarter" idx="4294967295"/>
          </p:nvPr>
        </p:nvSpPr>
        <p:spPr>
          <a:xfrm>
            <a:off x="8572392" y="6352859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31" name="Gefar App S può integrarsi perfettamente in un PWA così che anche la scelta della tipologia di benefit e le successive concessioni saranno improntate sulle aspettative del dipendente"/>
          <p:cNvSpPr txBox="1"/>
          <p:nvPr/>
        </p:nvSpPr>
        <p:spPr>
          <a:xfrm>
            <a:off x="194324" y="1404978"/>
            <a:ext cx="8404230" cy="3754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600"/>
              </a:spcBef>
              <a:defRPr b="1" sz="2900">
                <a:solidFill>
                  <a:srgbClr val="1BCB5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Gefar App S può</a:t>
            </a:r>
            <a:r>
              <a:rPr>
                <a:solidFill>
                  <a:srgbClr val="050505"/>
                </a:solidFill>
              </a:rPr>
              <a:t> </a:t>
            </a:r>
            <a:r>
              <a:rPr sz="4900">
                <a:solidFill>
                  <a:srgbClr val="050505"/>
                </a:solidFill>
              </a:rPr>
              <a:t>integrarsi perfettamente</a:t>
            </a:r>
            <a:r>
              <a:rPr>
                <a:solidFill>
                  <a:srgbClr val="050505"/>
                </a:solidFill>
              </a:rPr>
              <a:t> </a:t>
            </a:r>
            <a:r>
              <a:t>in un PWA così che anche la scelta della tipologia di benefit e le successive concessioni saranno improntate sulle </a:t>
            </a:r>
            <a:r>
              <a:rPr sz="4900">
                <a:solidFill>
                  <a:srgbClr val="050505"/>
                </a:solidFill>
              </a:rPr>
              <a:t>aspettative del dipendente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93;p18"/>
          <p:cNvSpPr txBox="1"/>
          <p:nvPr>
            <p:ph type="body" sz="half" idx="1"/>
          </p:nvPr>
        </p:nvSpPr>
        <p:spPr>
          <a:xfrm>
            <a:off x="649582" y="1886412"/>
            <a:ext cx="6956870" cy="308517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buSzTx/>
              <a:buNone/>
              <a:defRPr b="1" sz="4900"/>
            </a:pPr>
            <a:r>
              <a:t>27 Maggio 2017 </a:t>
            </a:r>
          </a:p>
          <a:p>
            <a:pPr marL="0" indent="0">
              <a:lnSpc>
                <a:spcPct val="90000"/>
              </a:lnSpc>
              <a:buSzTx/>
              <a:buNone/>
              <a:defRPr b="1" sz="4900">
                <a:solidFill>
                  <a:srgbClr val="1BCB58"/>
                </a:solidFill>
              </a:defRPr>
            </a:pPr>
            <a:r>
              <a:t>Papa Francesco</a:t>
            </a:r>
          </a:p>
          <a:p>
            <a:pPr marL="0" indent="0">
              <a:lnSpc>
                <a:spcPct val="90000"/>
              </a:lnSpc>
              <a:buSzTx/>
              <a:buNone/>
              <a:defRPr b="1" sz="4900"/>
            </a:pPr>
            <a:r>
              <a:t>incontra i lavoratori</a:t>
            </a:r>
          </a:p>
          <a:p>
            <a:pPr marL="0" indent="0">
              <a:lnSpc>
                <a:spcPct val="90000"/>
              </a:lnSpc>
              <a:buSzTx/>
              <a:buNone/>
              <a:defRPr b="1" sz="4900"/>
            </a:pPr>
            <a:r>
              <a:t>dell’ Ilva di Genova</a:t>
            </a:r>
          </a:p>
        </p:txBody>
      </p:sp>
      <p:sp>
        <p:nvSpPr>
          <p:cNvPr id="334" name="Google Shape;395;p18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342" name="Gruppo"/>
          <p:cNvGrpSpPr/>
          <p:nvPr/>
        </p:nvGrpSpPr>
        <p:grpSpPr>
          <a:xfrm>
            <a:off x="-239901" y="-268357"/>
            <a:ext cx="9623802" cy="6658118"/>
            <a:chOff x="0" y="0"/>
            <a:chExt cx="9623800" cy="6658117"/>
          </a:xfrm>
        </p:grpSpPr>
        <p:pic>
          <p:nvPicPr>
            <p:cNvPr id="335" name="Immagine 7" descr="Immagine 7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7806398" y="0"/>
              <a:ext cx="1817403" cy="18046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6" name="44213d2ed81c0c241e37f53937a02e1e893760e7.pdf" descr="44213d2ed81c0c241e37f53937a02e1e893760e7.pd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0" b="45569"/>
            <a:stretch>
              <a:fillRect/>
            </a:stretch>
          </p:blipFill>
          <p:spPr>
            <a:xfrm>
              <a:off x="1772682" y="2856058"/>
              <a:ext cx="3347501" cy="37355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7" name="e920c1ad40a36721f5d1221b7bc047874d8bf310.pdf" descr="e920c1ad40a36721f5d1221b7bc047874d8bf310.pdf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3849" b="7020"/>
            <a:stretch>
              <a:fillRect/>
            </a:stretch>
          </p:blipFill>
          <p:spPr>
            <a:xfrm>
              <a:off x="5090660" y="203345"/>
              <a:ext cx="4326689" cy="63810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8" name="ee622cb513eafa60cfd076ad9fd9714b6acaf170.pdf" descr="ee622cb513eafa60cfd076ad9fd9714b6acaf170.pdf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0" r="0" b="36323"/>
            <a:stretch>
              <a:fillRect/>
            </a:stretch>
          </p:blipFill>
          <p:spPr>
            <a:xfrm>
              <a:off x="4982611" y="3346848"/>
              <a:ext cx="3636888" cy="33017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9" name="490da8992745b5d5d16b2bc628b700d3a1a3b8de.pdf" descr="490da8992745b5d5d16b2bc628b700d3a1a3b8de.pdf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0" t="0" r="0" b="6086"/>
            <a:stretch>
              <a:fillRect/>
            </a:stretch>
          </p:blipFill>
          <p:spPr>
            <a:xfrm>
              <a:off x="247051" y="197753"/>
              <a:ext cx="4855389" cy="64451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0" name="e5411f0c99e2adc395990fe73bd7942e14dd3745.pdf" descr="e5411f0c99e2adc395990fe73bd7942e14dd3745.pdf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1246651"/>
              <a:ext cx="6256062" cy="44234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1" name="bdae29e849adfb5dc3bdd87af4921cba96b23413.png" descr="bdae29e849adfb5dc3bdd87af4921cba96b23413.pn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0" t="0" r="3281" b="37497"/>
            <a:stretch>
              <a:fillRect/>
            </a:stretch>
          </p:blipFill>
          <p:spPr>
            <a:xfrm>
              <a:off x="5696680" y="2310488"/>
              <a:ext cx="3731478" cy="43476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43" name="Rettangolo"/>
          <p:cNvSpPr/>
          <p:nvPr/>
        </p:nvSpPr>
        <p:spPr>
          <a:xfrm>
            <a:off x="-12238" y="-136970"/>
            <a:ext cx="9306898" cy="6496944"/>
          </a:xfrm>
          <a:prstGeom prst="rect">
            <a:avLst/>
          </a:prstGeom>
          <a:solidFill>
            <a:srgbClr val="000000">
              <a:alpha val="62354"/>
            </a:srgbClr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344" name="26/27 Maggio 2017…"/>
          <p:cNvSpPr txBox="1"/>
          <p:nvPr/>
        </p:nvSpPr>
        <p:spPr>
          <a:xfrm>
            <a:off x="535402" y="2759477"/>
            <a:ext cx="5915109" cy="2218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Helvetica"/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26/27 Maggio 2017 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Helvetica"/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Una piacevole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Helvetica"/>
              <a:defRPr b="1" sz="4900">
                <a:solidFill>
                  <a:srgbClr val="1BCB5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coincidenza</a:t>
            </a:r>
          </a:p>
        </p:txBody>
      </p:sp>
      <p:sp>
        <p:nvSpPr>
          <p:cNvPr id="345" name="Google Shape;7;p1"/>
          <p:cNvSpPr/>
          <p:nvPr/>
        </p:nvSpPr>
        <p:spPr>
          <a:xfrm>
            <a:off x="-1" y="6356351"/>
            <a:ext cx="9144002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46" name="Google Shape;394;p18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7;p1"/>
          <p:cNvSpPr/>
          <p:nvPr/>
        </p:nvSpPr>
        <p:spPr>
          <a:xfrm>
            <a:off x="-1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pic>
        <p:nvPicPr>
          <p:cNvPr id="349" name="2017-05-27T082301Z_1819030227_RC115AA2B8C0_RTRMADP_3_POPE-GENOA-kDaF--835x437@IlSole24Ore-Web.JPG" descr="2017-05-27T082301Z_1819030227_RC115AA2B8C0_RTRMADP_3_POPE-GENOA-kDaF--835x437@IlSole24Ore-Web.JPG"/>
          <p:cNvPicPr>
            <a:picLocks noChangeAspect="1"/>
          </p:cNvPicPr>
          <p:nvPr/>
        </p:nvPicPr>
        <p:blipFill>
          <a:blip r:embed="rId2">
            <a:alphaModFix amt="32990"/>
            <a:extLst/>
          </a:blip>
          <a:srcRect l="12141" t="0" r="12141" b="0"/>
          <a:stretch>
            <a:fillRect/>
          </a:stretch>
        </p:blipFill>
        <p:spPr>
          <a:xfrm>
            <a:off x="-21235" y="-25314"/>
            <a:ext cx="9186469" cy="6349696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Google Shape;393;p18"/>
          <p:cNvSpPr txBox="1"/>
          <p:nvPr>
            <p:ph type="body" sz="half" idx="1"/>
          </p:nvPr>
        </p:nvSpPr>
        <p:spPr>
          <a:xfrm>
            <a:off x="649582" y="1886412"/>
            <a:ext cx="6956870" cy="308517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buSzTx/>
              <a:buNone/>
              <a:defRPr b="1" sz="4900"/>
            </a:pPr>
            <a:r>
              <a:t>27 Maggio 2017 </a:t>
            </a:r>
          </a:p>
          <a:p>
            <a:pPr marL="0" indent="0">
              <a:lnSpc>
                <a:spcPct val="90000"/>
              </a:lnSpc>
              <a:buSzTx/>
              <a:buNone/>
              <a:defRPr b="1" sz="4900">
                <a:solidFill>
                  <a:srgbClr val="1BCB58"/>
                </a:solidFill>
              </a:defRPr>
            </a:pPr>
            <a:r>
              <a:t>Papa Francesco</a:t>
            </a:r>
          </a:p>
          <a:p>
            <a:pPr marL="0" indent="0">
              <a:lnSpc>
                <a:spcPct val="90000"/>
              </a:lnSpc>
              <a:buSzTx/>
              <a:buNone/>
              <a:defRPr b="1" sz="4900"/>
            </a:pPr>
            <a:r>
              <a:t>incontra i lavoratori</a:t>
            </a:r>
          </a:p>
          <a:p>
            <a:pPr marL="0" indent="0">
              <a:lnSpc>
                <a:spcPct val="90000"/>
              </a:lnSpc>
              <a:buSzTx/>
              <a:buNone/>
              <a:defRPr b="1" sz="4900"/>
            </a:pPr>
            <a:r>
              <a:t>dell’ Ilva di Genova</a:t>
            </a:r>
          </a:p>
        </p:txBody>
      </p:sp>
      <p:sp>
        <p:nvSpPr>
          <p:cNvPr id="351" name="Google Shape;394;p18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352" name="Google Shape;395;p18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53" name="Immagine 7" descr="Immagin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72525" y="-203200"/>
            <a:ext cx="1816101" cy="180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7;p1"/>
          <p:cNvSpPr/>
          <p:nvPr/>
        </p:nvSpPr>
        <p:spPr>
          <a:xfrm>
            <a:off x="-1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pic>
        <p:nvPicPr>
          <p:cNvPr id="356" name="AFP_OZ16Z[1].jpg" descr="AFP_OZ16Z[1].jpg"/>
          <p:cNvPicPr>
            <a:picLocks noChangeAspect="1"/>
          </p:cNvPicPr>
          <p:nvPr/>
        </p:nvPicPr>
        <p:blipFill>
          <a:blip r:embed="rId2">
            <a:alphaModFix amt="32990"/>
            <a:extLst/>
          </a:blip>
          <a:srcRect l="1774" t="0" r="1774" b="0"/>
          <a:stretch>
            <a:fillRect/>
          </a:stretch>
        </p:blipFill>
        <p:spPr>
          <a:xfrm>
            <a:off x="-21235" y="-25314"/>
            <a:ext cx="9186469" cy="6349696"/>
          </a:xfrm>
          <a:prstGeom prst="rect">
            <a:avLst/>
          </a:prstGeom>
          <a:ln w="12700">
            <a:miter lim="400000"/>
          </a:ln>
        </p:spPr>
      </p:pic>
      <p:sp>
        <p:nvSpPr>
          <p:cNvPr id="357" name="Google Shape;394;p18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358" name="Google Shape;395;p18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59" name="Immagine 7" descr="Immagin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72525" y="-203200"/>
            <a:ext cx="1816101" cy="1803400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“A volte si pensa che il lavoratore lavora bene solo perchè è pagato…”…"/>
          <p:cNvSpPr txBox="1"/>
          <p:nvPr/>
        </p:nvSpPr>
        <p:spPr>
          <a:xfrm>
            <a:off x="559075" y="893798"/>
            <a:ext cx="8000450" cy="4490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“A volte si pensa che il lavoratore lavora bene </a:t>
            </a:r>
            <a:r>
              <a:rPr>
                <a:solidFill>
                  <a:srgbClr val="1BCB58"/>
                </a:solidFill>
              </a:rPr>
              <a:t>solo perchè è pagato</a:t>
            </a:r>
            <a:r>
              <a:t>…”</a:t>
            </a:r>
          </a:p>
          <a:p>
            <a:pPr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“… il vero imprenditore </a:t>
            </a:r>
            <a:r>
              <a:rPr>
                <a:solidFill>
                  <a:srgbClr val="1BCB58"/>
                </a:solidFill>
              </a:rPr>
              <a:t>conosce i suoi </a:t>
            </a:r>
            <a:endParaRPr>
              <a:solidFill>
                <a:srgbClr val="1BCB58"/>
              </a:solidFill>
            </a:endParaRPr>
          </a:p>
          <a:p>
            <a:pPr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rPr>
                <a:solidFill>
                  <a:srgbClr val="1BCB58"/>
                </a:solidFill>
              </a:rPr>
              <a:t>lavoratori</a:t>
            </a:r>
            <a:r>
              <a:t>… “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IMG_4946.JPG" descr="IMG_4946.JPG"/>
          <p:cNvPicPr>
            <a:picLocks noChangeAspect="1"/>
          </p:cNvPicPr>
          <p:nvPr/>
        </p:nvPicPr>
        <p:blipFill>
          <a:blip r:embed="rId2">
            <a:alphaModFix amt="29482"/>
            <a:extLst/>
          </a:blip>
          <a:srcRect l="0" t="22550" r="13453" b="32491"/>
          <a:stretch>
            <a:fillRect/>
          </a:stretch>
        </p:blipFill>
        <p:spPr>
          <a:xfrm>
            <a:off x="-33280" y="0"/>
            <a:ext cx="9177282" cy="6356352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Non mi sono mai accontentato di ciò che il mercato del software HR ha messo a disposizione delle imprese e dei lavoratori.…"/>
          <p:cNvSpPr txBox="1"/>
          <p:nvPr/>
        </p:nvSpPr>
        <p:spPr>
          <a:xfrm>
            <a:off x="661225" y="1718215"/>
            <a:ext cx="7821549" cy="2988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40631" indent="-240631">
              <a:spcBef>
                <a:spcPts val="600"/>
              </a:spcBef>
              <a:buSzPct val="100000"/>
              <a:buChar char="•"/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Non mi sono</a:t>
            </a:r>
            <a:r>
              <a:rPr>
                <a:solidFill>
                  <a:srgbClr val="1BD15A"/>
                </a:solidFill>
              </a:rPr>
              <a:t> mai accontentato</a:t>
            </a:r>
            <a:r>
              <a:t> di ciò che il mercato del software HR ha messo a disposizione delle imprese e dei lavoratori.</a:t>
            </a:r>
          </a:p>
          <a:p>
            <a:pPr>
              <a:spcBef>
                <a:spcPts val="600"/>
              </a:spcBef>
              <a:defRPr b="1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marL="240631" indent="-240631">
              <a:spcBef>
                <a:spcPts val="600"/>
              </a:spcBef>
              <a:buSzPct val="100000"/>
              <a:buChar char="•"/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Sono s</a:t>
            </a:r>
            <a:r>
              <a:rPr sz="2600"/>
              <a:t>empre stato spinto da un forte bisogno di</a:t>
            </a:r>
            <a:r>
              <a:rPr sz="2600">
                <a:solidFill>
                  <a:srgbClr val="1BD15A"/>
                </a:solidFill>
              </a:rPr>
              <a:t> rendere le nuove tecnologie "a misura" della piccola e media impresa</a:t>
            </a:r>
            <a:r>
              <a:rPr sz="2600"/>
              <a:t>.</a:t>
            </a:r>
            <a:r>
              <a:t> </a:t>
            </a:r>
          </a:p>
        </p:txBody>
      </p:sp>
      <p:pic>
        <p:nvPicPr>
          <p:cNvPr id="107" name="app_S_per_sf_nero.png" descr="app_S_per_sf_nero.png"/>
          <p:cNvPicPr>
            <a:picLocks noChangeAspect="1"/>
          </p:cNvPicPr>
          <p:nvPr/>
        </p:nvPicPr>
        <p:blipFill>
          <a:blip r:embed="rId3">
            <a:alphaModFix amt="12928"/>
            <a:extLst/>
          </a:blip>
          <a:stretch>
            <a:fillRect/>
          </a:stretch>
        </p:blipFill>
        <p:spPr>
          <a:xfrm>
            <a:off x="6639714" y="4427434"/>
            <a:ext cx="1563434" cy="1603381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Google Shape;7;p1"/>
          <p:cNvSpPr/>
          <p:nvPr/>
        </p:nvSpPr>
        <p:spPr>
          <a:xfrm>
            <a:off x="-1" y="6356351"/>
            <a:ext cx="9144001" cy="501652"/>
          </a:xfrm>
          <a:prstGeom prst="rect">
            <a:avLst/>
          </a:prstGeom>
          <a:solidFill>
            <a:srgbClr val="1BD15A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09" name="Google Shape;378;p16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110" name="Google Shape;379;p16"/>
          <p:cNvSpPr txBox="1"/>
          <p:nvPr>
            <p:ph type="sldNum" sz="quarter" idx="4294967295"/>
          </p:nvPr>
        </p:nvSpPr>
        <p:spPr>
          <a:xfrm>
            <a:off x="8614768" y="6356350"/>
            <a:ext cx="280307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11" name="Immagine 7" descr="Immagine 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72525" y="-203200"/>
            <a:ext cx="1816101" cy="180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7;p1"/>
          <p:cNvSpPr/>
          <p:nvPr/>
        </p:nvSpPr>
        <p:spPr>
          <a:xfrm>
            <a:off x="-1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pic>
        <p:nvPicPr>
          <p:cNvPr id="363" name="ok.JPG" descr="ok.JPG"/>
          <p:cNvPicPr>
            <a:picLocks noChangeAspect="1"/>
          </p:cNvPicPr>
          <p:nvPr/>
        </p:nvPicPr>
        <p:blipFill>
          <a:blip r:embed="rId2">
            <a:alphaModFix amt="32990"/>
            <a:extLst/>
          </a:blip>
          <a:srcRect l="2859" t="13794" r="1450" b="0"/>
          <a:stretch>
            <a:fillRect/>
          </a:stretch>
        </p:blipFill>
        <p:spPr>
          <a:xfrm>
            <a:off x="-21235" y="-25314"/>
            <a:ext cx="9186469" cy="6349695"/>
          </a:xfrm>
          <a:prstGeom prst="rect">
            <a:avLst/>
          </a:prstGeom>
          <a:ln w="12700">
            <a:miter lim="400000"/>
          </a:ln>
        </p:spPr>
      </p:pic>
      <p:sp>
        <p:nvSpPr>
          <p:cNvPr id="364" name="Google Shape;393;p18"/>
          <p:cNvSpPr txBox="1"/>
          <p:nvPr>
            <p:ph type="body" sz="half" idx="1"/>
          </p:nvPr>
        </p:nvSpPr>
        <p:spPr>
          <a:xfrm>
            <a:off x="649582" y="1886412"/>
            <a:ext cx="6956870" cy="308517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buSzTx/>
              <a:buNone/>
              <a:defRPr b="1" sz="4900"/>
            </a:pPr>
            <a:r>
              <a:t>Il Benessere del lavoratore deve essere la</a:t>
            </a:r>
            <a:r>
              <a:rPr>
                <a:solidFill>
                  <a:srgbClr val="1BCB58"/>
                </a:solidFill>
              </a:rPr>
              <a:t> “Testata d’Angolo”</a:t>
            </a:r>
            <a:r>
              <a:t> da cui ripartire</a:t>
            </a:r>
          </a:p>
        </p:txBody>
      </p:sp>
      <p:sp>
        <p:nvSpPr>
          <p:cNvPr id="365" name="Google Shape;394;p18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366" name="Google Shape;395;p18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67" name="Immagine 7" descr="Immagin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72525" y="-203200"/>
            <a:ext cx="1816101" cy="180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7;p1"/>
          <p:cNvSpPr/>
          <p:nvPr/>
        </p:nvSpPr>
        <p:spPr>
          <a:xfrm>
            <a:off x="-1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70" name="Google Shape;393;p18"/>
          <p:cNvSpPr txBox="1"/>
          <p:nvPr>
            <p:ph type="body" sz="quarter" idx="1"/>
          </p:nvPr>
        </p:nvSpPr>
        <p:spPr>
          <a:xfrm>
            <a:off x="1642603" y="5033045"/>
            <a:ext cx="2144418" cy="9202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SzTx/>
              <a:buNone/>
              <a:defRPr b="1" sz="4900"/>
            </a:lvl1pPr>
          </a:lstStyle>
          <a:p>
            <a:pPr/>
            <a:r>
              <a:t>Grazie</a:t>
            </a:r>
          </a:p>
        </p:txBody>
      </p:sp>
      <p:sp>
        <p:nvSpPr>
          <p:cNvPr id="371" name="Google Shape;394;p18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372" name="Google Shape;395;p18"/>
          <p:cNvSpPr txBox="1"/>
          <p:nvPr>
            <p:ph type="sldNum" sz="quarter" idx="4294967295"/>
          </p:nvPr>
        </p:nvSpPr>
        <p:spPr>
          <a:xfrm>
            <a:off x="8572392" y="6356350"/>
            <a:ext cx="365064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73" name="Google Shape;211;p14"/>
          <p:cNvSpPr/>
          <p:nvPr/>
        </p:nvSpPr>
        <p:spPr>
          <a:xfrm rot="1405153">
            <a:off x="4016299" y="308897"/>
            <a:ext cx="4639720" cy="46400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383" y="9627"/>
                </a:moveTo>
                <a:lnTo>
                  <a:pt x="6625" y="9661"/>
                </a:lnTo>
                <a:lnTo>
                  <a:pt x="6867" y="9730"/>
                </a:lnTo>
                <a:lnTo>
                  <a:pt x="7073" y="9868"/>
                </a:lnTo>
                <a:lnTo>
                  <a:pt x="7281" y="10007"/>
                </a:lnTo>
                <a:lnTo>
                  <a:pt x="7418" y="10213"/>
                </a:lnTo>
                <a:lnTo>
                  <a:pt x="7522" y="10455"/>
                </a:lnTo>
                <a:lnTo>
                  <a:pt x="7591" y="10696"/>
                </a:lnTo>
                <a:lnTo>
                  <a:pt x="7625" y="10972"/>
                </a:lnTo>
                <a:lnTo>
                  <a:pt x="7591" y="11249"/>
                </a:lnTo>
                <a:lnTo>
                  <a:pt x="7522" y="11490"/>
                </a:lnTo>
                <a:lnTo>
                  <a:pt x="7418" y="11732"/>
                </a:lnTo>
                <a:lnTo>
                  <a:pt x="7281" y="11938"/>
                </a:lnTo>
                <a:lnTo>
                  <a:pt x="7073" y="12076"/>
                </a:lnTo>
                <a:lnTo>
                  <a:pt x="6867" y="12215"/>
                </a:lnTo>
                <a:lnTo>
                  <a:pt x="6625" y="12284"/>
                </a:lnTo>
                <a:lnTo>
                  <a:pt x="6383" y="12318"/>
                </a:lnTo>
                <a:lnTo>
                  <a:pt x="6142" y="12284"/>
                </a:lnTo>
                <a:lnTo>
                  <a:pt x="5900" y="12215"/>
                </a:lnTo>
                <a:lnTo>
                  <a:pt x="5692" y="12076"/>
                </a:lnTo>
                <a:lnTo>
                  <a:pt x="5486" y="11938"/>
                </a:lnTo>
                <a:lnTo>
                  <a:pt x="5348" y="11732"/>
                </a:lnTo>
                <a:lnTo>
                  <a:pt x="5245" y="11490"/>
                </a:lnTo>
                <a:lnTo>
                  <a:pt x="5175" y="11249"/>
                </a:lnTo>
                <a:lnTo>
                  <a:pt x="5141" y="10972"/>
                </a:lnTo>
                <a:lnTo>
                  <a:pt x="5175" y="10696"/>
                </a:lnTo>
                <a:lnTo>
                  <a:pt x="5245" y="10455"/>
                </a:lnTo>
                <a:lnTo>
                  <a:pt x="5348" y="10213"/>
                </a:lnTo>
                <a:lnTo>
                  <a:pt x="5486" y="10007"/>
                </a:lnTo>
                <a:lnTo>
                  <a:pt x="5692" y="9868"/>
                </a:lnTo>
                <a:lnTo>
                  <a:pt x="5900" y="9730"/>
                </a:lnTo>
                <a:lnTo>
                  <a:pt x="6142" y="9661"/>
                </a:lnTo>
                <a:lnTo>
                  <a:pt x="6383" y="9627"/>
                </a:lnTo>
                <a:close/>
                <a:moveTo>
                  <a:pt x="15217" y="9627"/>
                </a:moveTo>
                <a:lnTo>
                  <a:pt x="15458" y="9661"/>
                </a:lnTo>
                <a:lnTo>
                  <a:pt x="15700" y="9730"/>
                </a:lnTo>
                <a:lnTo>
                  <a:pt x="15908" y="9868"/>
                </a:lnTo>
                <a:lnTo>
                  <a:pt x="16114" y="10007"/>
                </a:lnTo>
                <a:lnTo>
                  <a:pt x="16252" y="10213"/>
                </a:lnTo>
                <a:lnTo>
                  <a:pt x="16355" y="10455"/>
                </a:lnTo>
                <a:lnTo>
                  <a:pt x="16425" y="10696"/>
                </a:lnTo>
                <a:lnTo>
                  <a:pt x="16459" y="10972"/>
                </a:lnTo>
                <a:lnTo>
                  <a:pt x="16425" y="11249"/>
                </a:lnTo>
                <a:lnTo>
                  <a:pt x="16355" y="11490"/>
                </a:lnTo>
                <a:lnTo>
                  <a:pt x="16252" y="11732"/>
                </a:lnTo>
                <a:lnTo>
                  <a:pt x="16114" y="11938"/>
                </a:lnTo>
                <a:lnTo>
                  <a:pt x="15908" y="12076"/>
                </a:lnTo>
                <a:lnTo>
                  <a:pt x="15700" y="12215"/>
                </a:lnTo>
                <a:lnTo>
                  <a:pt x="15458" y="12284"/>
                </a:lnTo>
                <a:lnTo>
                  <a:pt x="15217" y="12318"/>
                </a:lnTo>
                <a:lnTo>
                  <a:pt x="14975" y="12284"/>
                </a:lnTo>
                <a:lnTo>
                  <a:pt x="14733" y="12215"/>
                </a:lnTo>
                <a:lnTo>
                  <a:pt x="14527" y="12076"/>
                </a:lnTo>
                <a:lnTo>
                  <a:pt x="14319" y="11938"/>
                </a:lnTo>
                <a:lnTo>
                  <a:pt x="14181" y="11732"/>
                </a:lnTo>
                <a:lnTo>
                  <a:pt x="14078" y="11490"/>
                </a:lnTo>
                <a:lnTo>
                  <a:pt x="14009" y="11249"/>
                </a:lnTo>
                <a:lnTo>
                  <a:pt x="13975" y="10972"/>
                </a:lnTo>
                <a:lnTo>
                  <a:pt x="14009" y="10696"/>
                </a:lnTo>
                <a:lnTo>
                  <a:pt x="14078" y="10455"/>
                </a:lnTo>
                <a:lnTo>
                  <a:pt x="14181" y="10213"/>
                </a:lnTo>
                <a:lnTo>
                  <a:pt x="14319" y="10007"/>
                </a:lnTo>
                <a:lnTo>
                  <a:pt x="14527" y="9868"/>
                </a:lnTo>
                <a:lnTo>
                  <a:pt x="14733" y="9730"/>
                </a:lnTo>
                <a:lnTo>
                  <a:pt x="14975" y="9661"/>
                </a:lnTo>
                <a:lnTo>
                  <a:pt x="15217" y="9627"/>
                </a:lnTo>
                <a:close/>
                <a:moveTo>
                  <a:pt x="15975" y="14423"/>
                </a:moveTo>
                <a:lnTo>
                  <a:pt x="16114" y="14457"/>
                </a:lnTo>
                <a:lnTo>
                  <a:pt x="16217" y="14492"/>
                </a:lnTo>
                <a:lnTo>
                  <a:pt x="16355" y="14560"/>
                </a:lnTo>
                <a:lnTo>
                  <a:pt x="16459" y="14629"/>
                </a:lnTo>
                <a:lnTo>
                  <a:pt x="16528" y="14734"/>
                </a:lnTo>
                <a:lnTo>
                  <a:pt x="16597" y="14871"/>
                </a:lnTo>
                <a:lnTo>
                  <a:pt x="16631" y="15009"/>
                </a:lnTo>
                <a:lnTo>
                  <a:pt x="16666" y="15113"/>
                </a:lnTo>
                <a:lnTo>
                  <a:pt x="16631" y="15251"/>
                </a:lnTo>
                <a:lnTo>
                  <a:pt x="16597" y="15389"/>
                </a:lnTo>
                <a:lnTo>
                  <a:pt x="16528" y="15493"/>
                </a:lnTo>
                <a:lnTo>
                  <a:pt x="16459" y="15631"/>
                </a:lnTo>
                <a:lnTo>
                  <a:pt x="15872" y="16148"/>
                </a:lnTo>
                <a:lnTo>
                  <a:pt x="15251" y="16631"/>
                </a:lnTo>
                <a:lnTo>
                  <a:pt x="14561" y="17010"/>
                </a:lnTo>
                <a:lnTo>
                  <a:pt x="13872" y="17356"/>
                </a:lnTo>
                <a:lnTo>
                  <a:pt x="13111" y="17598"/>
                </a:lnTo>
                <a:lnTo>
                  <a:pt x="12387" y="17804"/>
                </a:lnTo>
                <a:lnTo>
                  <a:pt x="11594" y="17907"/>
                </a:lnTo>
                <a:lnTo>
                  <a:pt x="10800" y="17942"/>
                </a:lnTo>
                <a:lnTo>
                  <a:pt x="10006" y="17907"/>
                </a:lnTo>
                <a:lnTo>
                  <a:pt x="9212" y="17804"/>
                </a:lnTo>
                <a:lnTo>
                  <a:pt x="8489" y="17598"/>
                </a:lnTo>
                <a:lnTo>
                  <a:pt x="7728" y="17356"/>
                </a:lnTo>
                <a:lnTo>
                  <a:pt x="7039" y="17010"/>
                </a:lnTo>
                <a:lnTo>
                  <a:pt x="6348" y="16631"/>
                </a:lnTo>
                <a:lnTo>
                  <a:pt x="5728" y="16148"/>
                </a:lnTo>
                <a:lnTo>
                  <a:pt x="5141" y="15631"/>
                </a:lnTo>
                <a:lnTo>
                  <a:pt x="5072" y="15493"/>
                </a:lnTo>
                <a:lnTo>
                  <a:pt x="5003" y="15389"/>
                </a:lnTo>
                <a:lnTo>
                  <a:pt x="4968" y="15251"/>
                </a:lnTo>
                <a:lnTo>
                  <a:pt x="4934" y="15113"/>
                </a:lnTo>
                <a:lnTo>
                  <a:pt x="4968" y="15009"/>
                </a:lnTo>
                <a:lnTo>
                  <a:pt x="5003" y="14871"/>
                </a:lnTo>
                <a:lnTo>
                  <a:pt x="5072" y="14734"/>
                </a:lnTo>
                <a:lnTo>
                  <a:pt x="5141" y="14629"/>
                </a:lnTo>
                <a:lnTo>
                  <a:pt x="5245" y="14560"/>
                </a:lnTo>
                <a:lnTo>
                  <a:pt x="5383" y="14492"/>
                </a:lnTo>
                <a:lnTo>
                  <a:pt x="5486" y="14457"/>
                </a:lnTo>
                <a:lnTo>
                  <a:pt x="5623" y="14423"/>
                </a:lnTo>
                <a:lnTo>
                  <a:pt x="5762" y="14457"/>
                </a:lnTo>
                <a:lnTo>
                  <a:pt x="5900" y="14492"/>
                </a:lnTo>
                <a:lnTo>
                  <a:pt x="6003" y="14560"/>
                </a:lnTo>
                <a:lnTo>
                  <a:pt x="6106" y="14629"/>
                </a:lnTo>
                <a:lnTo>
                  <a:pt x="6625" y="15079"/>
                </a:lnTo>
                <a:lnTo>
                  <a:pt x="7142" y="15457"/>
                </a:lnTo>
                <a:lnTo>
                  <a:pt x="7695" y="15803"/>
                </a:lnTo>
                <a:lnTo>
                  <a:pt x="8281" y="16079"/>
                </a:lnTo>
                <a:lnTo>
                  <a:pt x="8867" y="16287"/>
                </a:lnTo>
                <a:lnTo>
                  <a:pt x="9489" y="16459"/>
                </a:lnTo>
                <a:lnTo>
                  <a:pt x="10144" y="16528"/>
                </a:lnTo>
                <a:lnTo>
                  <a:pt x="10800" y="16562"/>
                </a:lnTo>
                <a:lnTo>
                  <a:pt x="11456" y="16528"/>
                </a:lnTo>
                <a:lnTo>
                  <a:pt x="12111" y="16459"/>
                </a:lnTo>
                <a:lnTo>
                  <a:pt x="12733" y="16287"/>
                </a:lnTo>
                <a:lnTo>
                  <a:pt x="13319" y="16079"/>
                </a:lnTo>
                <a:lnTo>
                  <a:pt x="13905" y="15803"/>
                </a:lnTo>
                <a:lnTo>
                  <a:pt x="14458" y="15457"/>
                </a:lnTo>
                <a:lnTo>
                  <a:pt x="14975" y="15079"/>
                </a:lnTo>
                <a:lnTo>
                  <a:pt x="15492" y="14629"/>
                </a:lnTo>
                <a:lnTo>
                  <a:pt x="15597" y="14560"/>
                </a:lnTo>
                <a:lnTo>
                  <a:pt x="15700" y="14492"/>
                </a:lnTo>
                <a:lnTo>
                  <a:pt x="15838" y="14457"/>
                </a:lnTo>
                <a:lnTo>
                  <a:pt x="15975" y="14423"/>
                </a:lnTo>
                <a:close/>
                <a:moveTo>
                  <a:pt x="10248" y="0"/>
                </a:moveTo>
                <a:lnTo>
                  <a:pt x="9695" y="69"/>
                </a:lnTo>
                <a:lnTo>
                  <a:pt x="9144" y="138"/>
                </a:lnTo>
                <a:lnTo>
                  <a:pt x="8626" y="206"/>
                </a:lnTo>
                <a:lnTo>
                  <a:pt x="7591" y="483"/>
                </a:lnTo>
                <a:lnTo>
                  <a:pt x="7073" y="656"/>
                </a:lnTo>
                <a:lnTo>
                  <a:pt x="6590" y="862"/>
                </a:lnTo>
                <a:lnTo>
                  <a:pt x="6106" y="1069"/>
                </a:lnTo>
                <a:lnTo>
                  <a:pt x="5659" y="1311"/>
                </a:lnTo>
                <a:lnTo>
                  <a:pt x="5209" y="1553"/>
                </a:lnTo>
                <a:lnTo>
                  <a:pt x="4761" y="1828"/>
                </a:lnTo>
                <a:lnTo>
                  <a:pt x="3933" y="2450"/>
                </a:lnTo>
                <a:lnTo>
                  <a:pt x="3553" y="2794"/>
                </a:lnTo>
                <a:lnTo>
                  <a:pt x="2795" y="3553"/>
                </a:lnTo>
                <a:lnTo>
                  <a:pt x="2450" y="3933"/>
                </a:lnTo>
                <a:lnTo>
                  <a:pt x="1828" y="4761"/>
                </a:lnTo>
                <a:lnTo>
                  <a:pt x="1553" y="5210"/>
                </a:lnTo>
                <a:lnTo>
                  <a:pt x="1311" y="5658"/>
                </a:lnTo>
                <a:lnTo>
                  <a:pt x="1070" y="6107"/>
                </a:lnTo>
                <a:lnTo>
                  <a:pt x="862" y="6591"/>
                </a:lnTo>
                <a:lnTo>
                  <a:pt x="656" y="7074"/>
                </a:lnTo>
                <a:lnTo>
                  <a:pt x="482" y="7591"/>
                </a:lnTo>
                <a:lnTo>
                  <a:pt x="345" y="8108"/>
                </a:lnTo>
                <a:lnTo>
                  <a:pt x="206" y="8626"/>
                </a:lnTo>
                <a:lnTo>
                  <a:pt x="137" y="9144"/>
                </a:lnTo>
                <a:lnTo>
                  <a:pt x="68" y="9696"/>
                </a:lnTo>
                <a:lnTo>
                  <a:pt x="0" y="10248"/>
                </a:lnTo>
                <a:lnTo>
                  <a:pt x="0" y="11352"/>
                </a:lnTo>
                <a:lnTo>
                  <a:pt x="68" y="11904"/>
                </a:lnTo>
                <a:lnTo>
                  <a:pt x="137" y="12456"/>
                </a:lnTo>
                <a:lnTo>
                  <a:pt x="206" y="12974"/>
                </a:lnTo>
                <a:lnTo>
                  <a:pt x="345" y="13491"/>
                </a:lnTo>
                <a:lnTo>
                  <a:pt x="482" y="14009"/>
                </a:lnTo>
                <a:lnTo>
                  <a:pt x="656" y="14526"/>
                </a:lnTo>
                <a:lnTo>
                  <a:pt x="862" y="15009"/>
                </a:lnTo>
                <a:lnTo>
                  <a:pt x="1070" y="15493"/>
                </a:lnTo>
                <a:lnTo>
                  <a:pt x="1311" y="15940"/>
                </a:lnTo>
                <a:lnTo>
                  <a:pt x="1553" y="16390"/>
                </a:lnTo>
                <a:lnTo>
                  <a:pt x="1828" y="16838"/>
                </a:lnTo>
                <a:lnTo>
                  <a:pt x="2139" y="17251"/>
                </a:lnTo>
                <a:lnTo>
                  <a:pt x="2450" y="17667"/>
                </a:lnTo>
                <a:lnTo>
                  <a:pt x="2795" y="18045"/>
                </a:lnTo>
                <a:lnTo>
                  <a:pt x="3173" y="18425"/>
                </a:lnTo>
                <a:lnTo>
                  <a:pt x="3553" y="18804"/>
                </a:lnTo>
                <a:lnTo>
                  <a:pt x="3933" y="19150"/>
                </a:lnTo>
                <a:lnTo>
                  <a:pt x="4347" y="19461"/>
                </a:lnTo>
                <a:lnTo>
                  <a:pt x="4761" y="19770"/>
                </a:lnTo>
                <a:lnTo>
                  <a:pt x="5209" y="20047"/>
                </a:lnTo>
                <a:lnTo>
                  <a:pt x="5659" y="20289"/>
                </a:lnTo>
                <a:lnTo>
                  <a:pt x="6106" y="20531"/>
                </a:lnTo>
                <a:lnTo>
                  <a:pt x="6590" y="20737"/>
                </a:lnTo>
                <a:lnTo>
                  <a:pt x="7073" y="20944"/>
                </a:lnTo>
                <a:lnTo>
                  <a:pt x="7591" y="21117"/>
                </a:lnTo>
                <a:lnTo>
                  <a:pt x="8108" y="21255"/>
                </a:lnTo>
                <a:lnTo>
                  <a:pt x="8626" y="21392"/>
                </a:lnTo>
                <a:lnTo>
                  <a:pt x="9144" y="21462"/>
                </a:lnTo>
                <a:lnTo>
                  <a:pt x="9695" y="21531"/>
                </a:lnTo>
                <a:lnTo>
                  <a:pt x="10248" y="21600"/>
                </a:lnTo>
                <a:lnTo>
                  <a:pt x="11352" y="21600"/>
                </a:lnTo>
                <a:lnTo>
                  <a:pt x="11903" y="21531"/>
                </a:lnTo>
                <a:lnTo>
                  <a:pt x="12456" y="21462"/>
                </a:lnTo>
                <a:lnTo>
                  <a:pt x="12974" y="21392"/>
                </a:lnTo>
                <a:lnTo>
                  <a:pt x="13492" y="21255"/>
                </a:lnTo>
                <a:lnTo>
                  <a:pt x="14009" y="21117"/>
                </a:lnTo>
                <a:lnTo>
                  <a:pt x="14527" y="20944"/>
                </a:lnTo>
                <a:lnTo>
                  <a:pt x="15010" y="20737"/>
                </a:lnTo>
                <a:lnTo>
                  <a:pt x="15492" y="20531"/>
                </a:lnTo>
                <a:lnTo>
                  <a:pt x="15941" y="20289"/>
                </a:lnTo>
                <a:lnTo>
                  <a:pt x="16389" y="20047"/>
                </a:lnTo>
                <a:lnTo>
                  <a:pt x="16839" y="19770"/>
                </a:lnTo>
                <a:lnTo>
                  <a:pt x="17253" y="19461"/>
                </a:lnTo>
                <a:lnTo>
                  <a:pt x="17667" y="19150"/>
                </a:lnTo>
                <a:lnTo>
                  <a:pt x="18047" y="18804"/>
                </a:lnTo>
                <a:lnTo>
                  <a:pt x="18805" y="18045"/>
                </a:lnTo>
                <a:lnTo>
                  <a:pt x="19150" y="17667"/>
                </a:lnTo>
                <a:lnTo>
                  <a:pt x="19461" y="17251"/>
                </a:lnTo>
                <a:lnTo>
                  <a:pt x="19772" y="16838"/>
                </a:lnTo>
                <a:lnTo>
                  <a:pt x="20047" y="16390"/>
                </a:lnTo>
                <a:lnTo>
                  <a:pt x="20289" y="15940"/>
                </a:lnTo>
                <a:lnTo>
                  <a:pt x="20530" y="15493"/>
                </a:lnTo>
                <a:lnTo>
                  <a:pt x="20738" y="15009"/>
                </a:lnTo>
                <a:lnTo>
                  <a:pt x="20944" y="14526"/>
                </a:lnTo>
                <a:lnTo>
                  <a:pt x="21117" y="14009"/>
                </a:lnTo>
                <a:lnTo>
                  <a:pt x="21255" y="13491"/>
                </a:lnTo>
                <a:lnTo>
                  <a:pt x="21394" y="12974"/>
                </a:lnTo>
                <a:lnTo>
                  <a:pt x="21463" y="12456"/>
                </a:lnTo>
                <a:lnTo>
                  <a:pt x="21531" y="11904"/>
                </a:lnTo>
                <a:lnTo>
                  <a:pt x="21600" y="11352"/>
                </a:lnTo>
                <a:lnTo>
                  <a:pt x="21600" y="10248"/>
                </a:lnTo>
                <a:lnTo>
                  <a:pt x="21531" y="9696"/>
                </a:lnTo>
                <a:lnTo>
                  <a:pt x="21463" y="9144"/>
                </a:lnTo>
                <a:lnTo>
                  <a:pt x="21394" y="8626"/>
                </a:lnTo>
                <a:lnTo>
                  <a:pt x="21255" y="8108"/>
                </a:lnTo>
                <a:lnTo>
                  <a:pt x="21117" y="7591"/>
                </a:lnTo>
                <a:lnTo>
                  <a:pt x="20944" y="7074"/>
                </a:lnTo>
                <a:lnTo>
                  <a:pt x="20738" y="6591"/>
                </a:lnTo>
                <a:lnTo>
                  <a:pt x="20530" y="6107"/>
                </a:lnTo>
                <a:lnTo>
                  <a:pt x="20289" y="5658"/>
                </a:lnTo>
                <a:lnTo>
                  <a:pt x="20047" y="5210"/>
                </a:lnTo>
                <a:lnTo>
                  <a:pt x="19772" y="4761"/>
                </a:lnTo>
                <a:lnTo>
                  <a:pt x="19150" y="3933"/>
                </a:lnTo>
                <a:lnTo>
                  <a:pt x="18805" y="3553"/>
                </a:lnTo>
                <a:lnTo>
                  <a:pt x="18425" y="3175"/>
                </a:lnTo>
                <a:lnTo>
                  <a:pt x="18047" y="2794"/>
                </a:lnTo>
                <a:lnTo>
                  <a:pt x="17667" y="2450"/>
                </a:lnTo>
                <a:lnTo>
                  <a:pt x="16839" y="1828"/>
                </a:lnTo>
                <a:lnTo>
                  <a:pt x="16389" y="1553"/>
                </a:lnTo>
                <a:lnTo>
                  <a:pt x="15941" y="1311"/>
                </a:lnTo>
                <a:lnTo>
                  <a:pt x="15492" y="1069"/>
                </a:lnTo>
                <a:lnTo>
                  <a:pt x="15010" y="862"/>
                </a:lnTo>
                <a:lnTo>
                  <a:pt x="14527" y="656"/>
                </a:lnTo>
                <a:lnTo>
                  <a:pt x="14009" y="483"/>
                </a:lnTo>
                <a:lnTo>
                  <a:pt x="12974" y="206"/>
                </a:lnTo>
                <a:lnTo>
                  <a:pt x="12456" y="138"/>
                </a:lnTo>
                <a:lnTo>
                  <a:pt x="11903" y="69"/>
                </a:lnTo>
                <a:lnTo>
                  <a:pt x="11352" y="0"/>
                </a:lnTo>
                <a:close/>
              </a:path>
            </a:pathLst>
          </a:custGeom>
          <a:gradFill>
            <a:gsLst>
              <a:gs pos="0">
                <a:srgbClr val="1BCB58"/>
              </a:gs>
              <a:gs pos="100000">
                <a:srgbClr val="014854"/>
              </a:gs>
            </a:gsLst>
            <a:lin ang="2700000"/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pic>
        <p:nvPicPr>
          <p:cNvPr id="374" name="app_S_per_sf_nero.png" descr="app_S_per_sf_nero.png"/>
          <p:cNvPicPr>
            <a:picLocks noChangeAspect="1"/>
          </p:cNvPicPr>
          <p:nvPr/>
        </p:nvPicPr>
        <p:blipFill>
          <a:blip r:embed="rId2">
            <a:alphaModFix amt="90000"/>
            <a:extLst/>
          </a:blip>
          <a:stretch>
            <a:fillRect/>
          </a:stretch>
        </p:blipFill>
        <p:spPr>
          <a:xfrm>
            <a:off x="315114" y="4902200"/>
            <a:ext cx="1238590" cy="12702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G_4946.JPG" descr="IMG_4946.JPG"/>
          <p:cNvPicPr>
            <a:picLocks noChangeAspect="1"/>
          </p:cNvPicPr>
          <p:nvPr/>
        </p:nvPicPr>
        <p:blipFill>
          <a:blip r:embed="rId2">
            <a:alphaModFix amt="29482"/>
            <a:extLst/>
          </a:blip>
          <a:srcRect l="0" t="28527" r="24330" b="32163"/>
          <a:stretch>
            <a:fillRect/>
          </a:stretch>
        </p:blipFill>
        <p:spPr>
          <a:xfrm>
            <a:off x="-33279" y="0"/>
            <a:ext cx="9177281" cy="6356352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Ho sempre pensato di fornire un servizio con soluzioni facilmente fruibili"/>
          <p:cNvSpPr txBox="1"/>
          <p:nvPr/>
        </p:nvSpPr>
        <p:spPr>
          <a:xfrm>
            <a:off x="743137" y="1577358"/>
            <a:ext cx="7821549" cy="2915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Ho sempre</a:t>
            </a:r>
            <a:r>
              <a:rPr>
                <a:solidFill>
                  <a:srgbClr val="1BD15A"/>
                </a:solidFill>
              </a:rPr>
              <a:t> </a:t>
            </a:r>
            <a:r>
              <a:t>pensato di fornire un</a:t>
            </a:r>
            <a:r>
              <a:rPr>
                <a:solidFill>
                  <a:srgbClr val="1BD15A"/>
                </a:solidFill>
              </a:rPr>
              <a:t> servizio</a:t>
            </a:r>
            <a:r>
              <a:t> con </a:t>
            </a:r>
            <a:r>
              <a:rPr>
                <a:solidFill>
                  <a:srgbClr val="1BD15A"/>
                </a:solidFill>
              </a:rPr>
              <a:t>soluzioni facilmente fruibili</a:t>
            </a:r>
          </a:p>
        </p:txBody>
      </p:sp>
      <p:pic>
        <p:nvPicPr>
          <p:cNvPr id="115" name="app_S_per_sf_nero.png" descr="app_S_per_sf_nero.png"/>
          <p:cNvPicPr>
            <a:picLocks noChangeAspect="1"/>
          </p:cNvPicPr>
          <p:nvPr/>
        </p:nvPicPr>
        <p:blipFill>
          <a:blip r:embed="rId3">
            <a:alphaModFix amt="12928"/>
            <a:extLst/>
          </a:blip>
          <a:stretch>
            <a:fillRect/>
          </a:stretch>
        </p:blipFill>
        <p:spPr>
          <a:xfrm>
            <a:off x="6639714" y="4427434"/>
            <a:ext cx="1563434" cy="1603381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Google Shape;7;p1"/>
          <p:cNvSpPr/>
          <p:nvPr/>
        </p:nvSpPr>
        <p:spPr>
          <a:xfrm>
            <a:off x="0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17" name="Google Shape;379;p16"/>
          <p:cNvSpPr txBox="1"/>
          <p:nvPr>
            <p:ph type="sldNum" sz="quarter" idx="4294967295"/>
          </p:nvPr>
        </p:nvSpPr>
        <p:spPr>
          <a:xfrm>
            <a:off x="8614768" y="6356350"/>
            <a:ext cx="280307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18" name="Google Shape;378;p16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pic>
        <p:nvPicPr>
          <p:cNvPr id="119" name="Immagine 7" descr="Immagine 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72525" y="-203200"/>
            <a:ext cx="1816101" cy="180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387;p17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122" name="Google Shape;388;p17"/>
          <p:cNvSpPr txBox="1"/>
          <p:nvPr>
            <p:ph type="sldNum" sz="quarter" idx="4294967295"/>
          </p:nvPr>
        </p:nvSpPr>
        <p:spPr>
          <a:xfrm>
            <a:off x="8614770" y="6352859"/>
            <a:ext cx="280307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3" name="Gruppo"/>
          <p:cNvSpPr/>
          <p:nvPr/>
        </p:nvSpPr>
        <p:spPr>
          <a:xfrm>
            <a:off x="784864" y="2243665"/>
            <a:ext cx="2592836" cy="3778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9675" y="32"/>
                </a:lnTo>
                <a:lnTo>
                  <a:pt x="8648" y="125"/>
                </a:lnTo>
                <a:lnTo>
                  <a:pt x="7576" y="314"/>
                </a:lnTo>
                <a:lnTo>
                  <a:pt x="6604" y="532"/>
                </a:lnTo>
                <a:lnTo>
                  <a:pt x="5680" y="817"/>
                </a:lnTo>
                <a:lnTo>
                  <a:pt x="4761" y="1131"/>
                </a:lnTo>
                <a:lnTo>
                  <a:pt x="3941" y="1506"/>
                </a:lnTo>
                <a:lnTo>
                  <a:pt x="3174" y="1945"/>
                </a:lnTo>
                <a:lnTo>
                  <a:pt x="2510" y="2416"/>
                </a:lnTo>
                <a:lnTo>
                  <a:pt x="1843" y="2919"/>
                </a:lnTo>
                <a:lnTo>
                  <a:pt x="1331" y="3454"/>
                </a:lnTo>
                <a:lnTo>
                  <a:pt x="870" y="4050"/>
                </a:lnTo>
                <a:lnTo>
                  <a:pt x="511" y="4646"/>
                </a:lnTo>
                <a:lnTo>
                  <a:pt x="256" y="5274"/>
                </a:lnTo>
                <a:lnTo>
                  <a:pt x="103" y="5933"/>
                </a:lnTo>
                <a:lnTo>
                  <a:pt x="0" y="6623"/>
                </a:lnTo>
                <a:lnTo>
                  <a:pt x="49" y="6969"/>
                </a:lnTo>
                <a:lnTo>
                  <a:pt x="103" y="7314"/>
                </a:lnTo>
                <a:lnTo>
                  <a:pt x="256" y="7974"/>
                </a:lnTo>
                <a:lnTo>
                  <a:pt x="511" y="8602"/>
                </a:lnTo>
                <a:lnTo>
                  <a:pt x="870" y="9166"/>
                </a:lnTo>
                <a:lnTo>
                  <a:pt x="1331" y="9733"/>
                </a:lnTo>
                <a:lnTo>
                  <a:pt x="1793" y="10233"/>
                </a:lnTo>
                <a:lnTo>
                  <a:pt x="2304" y="10736"/>
                </a:lnTo>
                <a:lnTo>
                  <a:pt x="2869" y="11239"/>
                </a:lnTo>
                <a:lnTo>
                  <a:pt x="3994" y="12245"/>
                </a:lnTo>
                <a:lnTo>
                  <a:pt x="5017" y="13312"/>
                </a:lnTo>
                <a:lnTo>
                  <a:pt x="5478" y="13876"/>
                </a:lnTo>
                <a:lnTo>
                  <a:pt x="5886" y="14504"/>
                </a:lnTo>
                <a:lnTo>
                  <a:pt x="6245" y="15164"/>
                </a:lnTo>
                <a:lnTo>
                  <a:pt x="6501" y="15853"/>
                </a:lnTo>
                <a:lnTo>
                  <a:pt x="8545" y="15853"/>
                </a:lnTo>
                <a:lnTo>
                  <a:pt x="6806" y="10925"/>
                </a:lnTo>
                <a:lnTo>
                  <a:pt x="5577" y="7251"/>
                </a:lnTo>
                <a:lnTo>
                  <a:pt x="5577" y="7094"/>
                </a:lnTo>
                <a:lnTo>
                  <a:pt x="5680" y="6969"/>
                </a:lnTo>
                <a:lnTo>
                  <a:pt x="5837" y="6907"/>
                </a:lnTo>
                <a:lnTo>
                  <a:pt x="6039" y="6875"/>
                </a:lnTo>
                <a:lnTo>
                  <a:pt x="6191" y="6875"/>
                </a:lnTo>
                <a:lnTo>
                  <a:pt x="6398" y="6937"/>
                </a:lnTo>
                <a:lnTo>
                  <a:pt x="8446" y="8035"/>
                </a:lnTo>
                <a:lnTo>
                  <a:pt x="10441" y="6937"/>
                </a:lnTo>
                <a:lnTo>
                  <a:pt x="10647" y="6875"/>
                </a:lnTo>
                <a:lnTo>
                  <a:pt x="10953" y="6875"/>
                </a:lnTo>
                <a:lnTo>
                  <a:pt x="11159" y="6937"/>
                </a:lnTo>
                <a:lnTo>
                  <a:pt x="13158" y="8035"/>
                </a:lnTo>
                <a:lnTo>
                  <a:pt x="15202" y="6937"/>
                </a:lnTo>
                <a:lnTo>
                  <a:pt x="15409" y="6875"/>
                </a:lnTo>
                <a:lnTo>
                  <a:pt x="15561" y="6875"/>
                </a:lnTo>
                <a:lnTo>
                  <a:pt x="15767" y="6907"/>
                </a:lnTo>
                <a:lnTo>
                  <a:pt x="15920" y="6969"/>
                </a:lnTo>
                <a:lnTo>
                  <a:pt x="16023" y="7094"/>
                </a:lnTo>
                <a:lnTo>
                  <a:pt x="16023" y="7251"/>
                </a:lnTo>
                <a:lnTo>
                  <a:pt x="14794" y="10925"/>
                </a:lnTo>
                <a:lnTo>
                  <a:pt x="13055" y="15853"/>
                </a:lnTo>
                <a:lnTo>
                  <a:pt x="15099" y="15853"/>
                </a:lnTo>
                <a:lnTo>
                  <a:pt x="15355" y="15164"/>
                </a:lnTo>
                <a:lnTo>
                  <a:pt x="15714" y="14504"/>
                </a:lnTo>
                <a:lnTo>
                  <a:pt x="16122" y="13876"/>
                </a:lnTo>
                <a:lnTo>
                  <a:pt x="16583" y="13312"/>
                </a:lnTo>
                <a:lnTo>
                  <a:pt x="17606" y="12245"/>
                </a:lnTo>
                <a:lnTo>
                  <a:pt x="18735" y="11239"/>
                </a:lnTo>
                <a:lnTo>
                  <a:pt x="19296" y="10736"/>
                </a:lnTo>
                <a:lnTo>
                  <a:pt x="19811" y="10233"/>
                </a:lnTo>
                <a:lnTo>
                  <a:pt x="20269" y="9733"/>
                </a:lnTo>
                <a:lnTo>
                  <a:pt x="20730" y="9166"/>
                </a:lnTo>
                <a:lnTo>
                  <a:pt x="21089" y="8602"/>
                </a:lnTo>
                <a:lnTo>
                  <a:pt x="21344" y="7974"/>
                </a:lnTo>
                <a:lnTo>
                  <a:pt x="21501" y="7314"/>
                </a:lnTo>
                <a:lnTo>
                  <a:pt x="21551" y="6969"/>
                </a:lnTo>
                <a:lnTo>
                  <a:pt x="21600" y="6623"/>
                </a:lnTo>
                <a:lnTo>
                  <a:pt x="21501" y="5933"/>
                </a:lnTo>
                <a:lnTo>
                  <a:pt x="21344" y="5274"/>
                </a:lnTo>
                <a:lnTo>
                  <a:pt x="21089" y="4646"/>
                </a:lnTo>
                <a:lnTo>
                  <a:pt x="20730" y="4050"/>
                </a:lnTo>
                <a:lnTo>
                  <a:pt x="20269" y="3454"/>
                </a:lnTo>
                <a:lnTo>
                  <a:pt x="19757" y="2919"/>
                </a:lnTo>
                <a:lnTo>
                  <a:pt x="19094" y="2416"/>
                </a:lnTo>
                <a:lnTo>
                  <a:pt x="18426" y="1945"/>
                </a:lnTo>
                <a:lnTo>
                  <a:pt x="17659" y="1506"/>
                </a:lnTo>
                <a:lnTo>
                  <a:pt x="16839" y="1131"/>
                </a:lnTo>
                <a:lnTo>
                  <a:pt x="15920" y="817"/>
                </a:lnTo>
                <a:lnTo>
                  <a:pt x="14996" y="532"/>
                </a:lnTo>
                <a:lnTo>
                  <a:pt x="14028" y="314"/>
                </a:lnTo>
                <a:lnTo>
                  <a:pt x="12952" y="125"/>
                </a:lnTo>
                <a:lnTo>
                  <a:pt x="11925" y="32"/>
                </a:lnTo>
                <a:lnTo>
                  <a:pt x="10800" y="0"/>
                </a:lnTo>
                <a:close/>
                <a:moveTo>
                  <a:pt x="10800" y="7596"/>
                </a:moveTo>
                <a:lnTo>
                  <a:pt x="8751" y="8666"/>
                </a:lnTo>
                <a:lnTo>
                  <a:pt x="8599" y="8727"/>
                </a:lnTo>
                <a:lnTo>
                  <a:pt x="8446" y="8759"/>
                </a:lnTo>
                <a:lnTo>
                  <a:pt x="8240" y="8727"/>
                </a:lnTo>
                <a:lnTo>
                  <a:pt x="8088" y="8666"/>
                </a:lnTo>
                <a:lnTo>
                  <a:pt x="6806" y="8006"/>
                </a:lnTo>
                <a:lnTo>
                  <a:pt x="9572" y="15853"/>
                </a:lnTo>
                <a:lnTo>
                  <a:pt x="12028" y="15853"/>
                </a:lnTo>
                <a:lnTo>
                  <a:pt x="14794" y="8006"/>
                </a:lnTo>
                <a:lnTo>
                  <a:pt x="13512" y="8666"/>
                </a:lnTo>
                <a:lnTo>
                  <a:pt x="13360" y="8727"/>
                </a:lnTo>
                <a:lnTo>
                  <a:pt x="13158" y="8759"/>
                </a:lnTo>
                <a:lnTo>
                  <a:pt x="13001" y="8727"/>
                </a:lnTo>
                <a:lnTo>
                  <a:pt x="12849" y="8666"/>
                </a:lnTo>
                <a:lnTo>
                  <a:pt x="10800" y="7596"/>
                </a:lnTo>
                <a:close/>
                <a:moveTo>
                  <a:pt x="6501" y="18271"/>
                </a:moveTo>
                <a:lnTo>
                  <a:pt x="6501" y="19434"/>
                </a:lnTo>
                <a:lnTo>
                  <a:pt x="15099" y="19434"/>
                </a:lnTo>
                <a:lnTo>
                  <a:pt x="15099" y="18271"/>
                </a:lnTo>
                <a:lnTo>
                  <a:pt x="6501" y="18271"/>
                </a:lnTo>
                <a:close/>
                <a:moveTo>
                  <a:pt x="6501" y="20059"/>
                </a:moveTo>
                <a:lnTo>
                  <a:pt x="6501" y="20280"/>
                </a:lnTo>
                <a:lnTo>
                  <a:pt x="6550" y="20469"/>
                </a:lnTo>
                <a:lnTo>
                  <a:pt x="6707" y="20655"/>
                </a:lnTo>
                <a:lnTo>
                  <a:pt x="6909" y="20812"/>
                </a:lnTo>
                <a:lnTo>
                  <a:pt x="7218" y="20908"/>
                </a:lnTo>
                <a:lnTo>
                  <a:pt x="10441" y="21568"/>
                </a:lnTo>
                <a:lnTo>
                  <a:pt x="10800" y="21600"/>
                </a:lnTo>
                <a:lnTo>
                  <a:pt x="11159" y="21568"/>
                </a:lnTo>
                <a:lnTo>
                  <a:pt x="14382" y="20908"/>
                </a:lnTo>
                <a:lnTo>
                  <a:pt x="14691" y="20812"/>
                </a:lnTo>
                <a:lnTo>
                  <a:pt x="14897" y="20655"/>
                </a:lnTo>
                <a:lnTo>
                  <a:pt x="15050" y="20469"/>
                </a:lnTo>
                <a:lnTo>
                  <a:pt x="15099" y="20280"/>
                </a:lnTo>
                <a:lnTo>
                  <a:pt x="15099" y="20059"/>
                </a:lnTo>
                <a:lnTo>
                  <a:pt x="6501" y="20059"/>
                </a:lnTo>
                <a:close/>
              </a:path>
            </a:pathLst>
          </a:custGeom>
          <a:solidFill>
            <a:srgbClr val="000000">
              <a:alpha val="21007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24" name="Quest’idea nasce proprio per andare incontro alla necessità di un cliente"/>
          <p:cNvSpPr txBox="1"/>
          <p:nvPr/>
        </p:nvSpPr>
        <p:spPr>
          <a:xfrm>
            <a:off x="743137" y="1682182"/>
            <a:ext cx="7821549" cy="22046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spcBef>
                <a:spcPts val="600"/>
              </a:spcBef>
              <a:defRPr b="1" sz="4900">
                <a:solidFill>
                  <a:srgbClr val="050505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Quest’idea nasce proprio per andare incontro alla necessità di un </a:t>
            </a:r>
            <a:r>
              <a:rPr>
                <a:solidFill>
                  <a:srgbClr val="1BD15A"/>
                </a:solidFill>
              </a:rPr>
              <a:t>cliente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AdobeStock_62967522_preview.jpeg" descr="AdobeStock_62967522_preview.jpeg"/>
          <p:cNvPicPr>
            <a:picLocks noChangeAspect="1"/>
          </p:cNvPicPr>
          <p:nvPr/>
        </p:nvPicPr>
        <p:blipFill>
          <a:blip r:embed="rId2">
            <a:alphaModFix amt="32820"/>
            <a:extLst/>
          </a:blip>
          <a:srcRect l="5663" t="1477" r="0" b="0"/>
          <a:stretch>
            <a:fillRect/>
          </a:stretch>
        </p:blipFill>
        <p:spPr>
          <a:xfrm flipH="1">
            <a:off x="-61407" y="26116"/>
            <a:ext cx="9189158" cy="6396468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Rettangolo"/>
          <p:cNvSpPr/>
          <p:nvPr/>
        </p:nvSpPr>
        <p:spPr>
          <a:xfrm>
            <a:off x="385452" y="412555"/>
            <a:ext cx="4489782" cy="5527678"/>
          </a:xfrm>
          <a:prstGeom prst="rect">
            <a:avLst/>
          </a:prstGeom>
          <a:solidFill>
            <a:srgbClr val="FFFFFF">
              <a:alpha val="79973"/>
            </a:srgbClr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28" name="Google Shape;442;p23"/>
          <p:cNvSpPr txBox="1"/>
          <p:nvPr>
            <p:ph type="body" sz="half" idx="4294967295"/>
          </p:nvPr>
        </p:nvSpPr>
        <p:spPr>
          <a:xfrm>
            <a:off x="621727" y="473850"/>
            <a:ext cx="4045212" cy="5910300"/>
          </a:xfrm>
          <a:prstGeom prst="rect">
            <a:avLst/>
          </a:prstGeom>
        </p:spPr>
        <p:txBody>
          <a:bodyPr/>
          <a:lstStyle/>
          <a:p>
            <a:pPr indent="0" defTabSz="449580">
              <a:spcBef>
                <a:spcPts val="0"/>
              </a:spcBef>
              <a:buClr>
                <a:srgbClr val="FFFFFF"/>
              </a:buClr>
              <a:buFont typeface="Helvetica"/>
              <a:defRPr b="1" sz="4900">
                <a:solidFill>
                  <a:srgbClr val="1BCB5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Il caso</a:t>
            </a:r>
          </a:p>
          <a:p>
            <a:pPr indent="0" defTabSz="449580">
              <a:spcBef>
                <a:spcPts val="0"/>
              </a:spcBef>
              <a:buClr>
                <a:srgbClr val="FFFFFF"/>
              </a:buClr>
              <a:buFont typeface="Helvetica"/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indent="0" defTabSz="449580">
              <a:spcBef>
                <a:spcPts val="0"/>
              </a:spcBef>
              <a:buClr>
                <a:srgbClr val="FFFFFF"/>
              </a:buClr>
              <a:buFont typeface="Helvetica"/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Siamo nel corso di un incontro per il rinnovo di un accordo sindacale.</a:t>
            </a:r>
          </a:p>
          <a:p>
            <a:pPr indent="0" defTabSz="449580">
              <a:spcBef>
                <a:spcPts val="0"/>
              </a:spcBef>
              <a:buClr>
                <a:srgbClr val="FFFFFF"/>
              </a:buClr>
              <a:buFont typeface="Helvetica"/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indent="0" defTabSz="449580">
              <a:spcBef>
                <a:spcPts val="0"/>
              </a:spcBef>
              <a:buClr>
                <a:srgbClr val="FFFFFF"/>
              </a:buClr>
              <a:buFont typeface="Helvetica"/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Un dipendente</a:t>
            </a:r>
          </a:p>
          <a:p>
            <a:pPr indent="0" defTabSz="449580">
              <a:spcBef>
                <a:spcPts val="0"/>
              </a:spcBef>
              <a:buClr>
                <a:srgbClr val="FFFFFF"/>
              </a:buClr>
              <a:buFont typeface="Helvetica"/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dichiara in modo diretto  che </a:t>
            </a:r>
            <a:r>
              <a:rPr>
                <a:solidFill>
                  <a:srgbClr val="1BCB58"/>
                </a:solidFill>
              </a:rPr>
              <a:t>nessuno nel reparto è contento.</a:t>
            </a:r>
          </a:p>
        </p:txBody>
      </p:sp>
      <p:sp>
        <p:nvSpPr>
          <p:cNvPr id="129" name="Google Shape;7;p1"/>
          <p:cNvSpPr/>
          <p:nvPr/>
        </p:nvSpPr>
        <p:spPr>
          <a:xfrm>
            <a:off x="0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30" name="Google Shape;443;p23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131" name="Google Shape;444;p23"/>
          <p:cNvSpPr txBox="1"/>
          <p:nvPr>
            <p:ph type="sldNum" sz="quarter" idx="4294967295"/>
          </p:nvPr>
        </p:nvSpPr>
        <p:spPr>
          <a:xfrm>
            <a:off x="8614770" y="6356350"/>
            <a:ext cx="280307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32" name="Immagine 7" descr="Immagin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72525" y="-203200"/>
            <a:ext cx="1816101" cy="180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443;p23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135" name="Google Shape;441;p23"/>
          <p:cNvSpPr txBox="1"/>
          <p:nvPr>
            <p:ph type="title"/>
          </p:nvPr>
        </p:nvSpPr>
        <p:spPr>
          <a:xfrm>
            <a:off x="827248" y="788424"/>
            <a:ext cx="3371703" cy="935402"/>
          </a:xfrm>
          <a:prstGeom prst="rect">
            <a:avLst/>
          </a:prstGeom>
        </p:spPr>
        <p:txBody>
          <a:bodyPr/>
          <a:lstStyle/>
          <a:p>
            <a:pPr/>
            <a:r>
              <a:t>UN’IMMAGINE PARLA PIÙ DI MILLE PAROLE</a:t>
            </a:r>
          </a:p>
        </p:txBody>
      </p:sp>
      <p:sp>
        <p:nvSpPr>
          <p:cNvPr id="136" name="Google Shape;442;p23"/>
          <p:cNvSpPr txBox="1"/>
          <p:nvPr>
            <p:ph type="body" idx="1"/>
          </p:nvPr>
        </p:nvSpPr>
        <p:spPr>
          <a:xfrm>
            <a:off x="4385564" y="473850"/>
            <a:ext cx="4587078" cy="5910300"/>
          </a:xfrm>
          <a:prstGeom prst="rect">
            <a:avLst/>
          </a:prstGeom>
        </p:spPr>
        <p:txBody>
          <a:bodyPr/>
          <a:lstStyle/>
          <a:p>
            <a:pPr indent="0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indent="0" algn="r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Nessun dipendente aveva</a:t>
            </a:r>
          </a:p>
          <a:p>
            <a:pPr indent="0" algn="r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dimostrato </a:t>
            </a:r>
            <a:r>
              <a:rPr sz="4900">
                <a:solidFill>
                  <a:srgbClr val="1BCB58"/>
                </a:solidFill>
              </a:rPr>
              <a:t>malcontento</a:t>
            </a:r>
          </a:p>
          <a:p>
            <a:pPr indent="0" algn="r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fino a quel momento</a:t>
            </a:r>
          </a:p>
          <a:p>
            <a:pPr indent="0" algn="r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indent="0" algn="r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indent="0" algn="r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indent="0" algn="r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L’azienda non aveva mai </a:t>
            </a:r>
          </a:p>
          <a:p>
            <a:pPr indent="0" algn="r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avuto la percezione della</a:t>
            </a:r>
          </a:p>
          <a:p>
            <a:pPr indent="0" algn="r" defTabSz="449580">
              <a:spcBef>
                <a:spcPts val="0"/>
              </a:spcBef>
              <a:defRPr b="1" sz="4900">
                <a:solidFill>
                  <a:srgbClr val="1BCB5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criticità</a:t>
            </a:r>
          </a:p>
        </p:txBody>
      </p:sp>
      <p:sp>
        <p:nvSpPr>
          <p:cNvPr id="137" name="Google Shape;444;p23"/>
          <p:cNvSpPr txBox="1"/>
          <p:nvPr>
            <p:ph type="sldNum" sz="quarter" idx="4294967295"/>
          </p:nvPr>
        </p:nvSpPr>
        <p:spPr>
          <a:xfrm>
            <a:off x="8614770" y="6356350"/>
            <a:ext cx="280307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8" name="Rettangolo"/>
          <p:cNvSpPr/>
          <p:nvPr/>
        </p:nvSpPr>
        <p:spPr>
          <a:xfrm>
            <a:off x="105919" y="82220"/>
            <a:ext cx="4469130" cy="6159977"/>
          </a:xfrm>
          <a:prstGeom prst="rect">
            <a:avLst/>
          </a:prstGeom>
          <a:solidFill>
            <a:srgbClr val="C9C9C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39" name="Cosa…"/>
          <p:cNvSpPr txBox="1"/>
          <p:nvPr/>
        </p:nvSpPr>
        <p:spPr>
          <a:xfrm>
            <a:off x="278535" y="525747"/>
            <a:ext cx="4469130" cy="235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600"/>
              </a:spcBef>
              <a:defRPr b="1" sz="4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Cosa </a:t>
            </a:r>
          </a:p>
          <a:p>
            <a:pPr>
              <a:spcBef>
                <a:spcPts val="600"/>
              </a:spcBef>
              <a:defRPr b="1" sz="4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stava</a:t>
            </a:r>
          </a:p>
          <a:p>
            <a:pPr>
              <a:spcBef>
                <a:spcPts val="600"/>
              </a:spcBef>
              <a:defRPr b="1" sz="4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accadendo?</a:t>
            </a:r>
          </a:p>
        </p:txBody>
      </p:sp>
      <p:sp>
        <p:nvSpPr>
          <p:cNvPr id="140" name="Google Shape;308;p14"/>
          <p:cNvSpPr/>
          <p:nvPr/>
        </p:nvSpPr>
        <p:spPr>
          <a:xfrm>
            <a:off x="880122" y="3349907"/>
            <a:ext cx="2612548" cy="26127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276" y="6685"/>
                </a:moveTo>
                <a:lnTo>
                  <a:pt x="13468" y="6718"/>
                </a:lnTo>
                <a:lnTo>
                  <a:pt x="13564" y="6750"/>
                </a:lnTo>
                <a:lnTo>
                  <a:pt x="14850" y="8036"/>
                </a:lnTo>
                <a:lnTo>
                  <a:pt x="14883" y="8132"/>
                </a:lnTo>
                <a:lnTo>
                  <a:pt x="14914" y="8325"/>
                </a:lnTo>
                <a:lnTo>
                  <a:pt x="14883" y="8519"/>
                </a:lnTo>
                <a:lnTo>
                  <a:pt x="14850" y="8615"/>
                </a:lnTo>
                <a:lnTo>
                  <a:pt x="12953" y="10511"/>
                </a:lnTo>
                <a:lnTo>
                  <a:pt x="12922" y="10607"/>
                </a:lnTo>
                <a:lnTo>
                  <a:pt x="12890" y="10801"/>
                </a:lnTo>
                <a:lnTo>
                  <a:pt x="12922" y="10993"/>
                </a:lnTo>
                <a:lnTo>
                  <a:pt x="12953" y="11089"/>
                </a:lnTo>
                <a:lnTo>
                  <a:pt x="14850" y="12985"/>
                </a:lnTo>
                <a:lnTo>
                  <a:pt x="14883" y="13083"/>
                </a:lnTo>
                <a:lnTo>
                  <a:pt x="14914" y="13275"/>
                </a:lnTo>
                <a:lnTo>
                  <a:pt x="14883" y="13468"/>
                </a:lnTo>
                <a:lnTo>
                  <a:pt x="14850" y="13564"/>
                </a:lnTo>
                <a:lnTo>
                  <a:pt x="13564" y="14850"/>
                </a:lnTo>
                <a:lnTo>
                  <a:pt x="13468" y="14882"/>
                </a:lnTo>
                <a:lnTo>
                  <a:pt x="13276" y="14915"/>
                </a:lnTo>
                <a:lnTo>
                  <a:pt x="13082" y="14882"/>
                </a:lnTo>
                <a:lnTo>
                  <a:pt x="12986" y="14850"/>
                </a:lnTo>
                <a:lnTo>
                  <a:pt x="11090" y="12954"/>
                </a:lnTo>
                <a:lnTo>
                  <a:pt x="10993" y="12921"/>
                </a:lnTo>
                <a:lnTo>
                  <a:pt x="10800" y="12889"/>
                </a:lnTo>
                <a:lnTo>
                  <a:pt x="10608" y="12921"/>
                </a:lnTo>
                <a:lnTo>
                  <a:pt x="10510" y="12954"/>
                </a:lnTo>
                <a:lnTo>
                  <a:pt x="8614" y="14850"/>
                </a:lnTo>
                <a:lnTo>
                  <a:pt x="8518" y="14882"/>
                </a:lnTo>
                <a:lnTo>
                  <a:pt x="8324" y="14915"/>
                </a:lnTo>
                <a:lnTo>
                  <a:pt x="8132" y="14882"/>
                </a:lnTo>
                <a:lnTo>
                  <a:pt x="8036" y="14850"/>
                </a:lnTo>
                <a:lnTo>
                  <a:pt x="6750" y="13564"/>
                </a:lnTo>
                <a:lnTo>
                  <a:pt x="6717" y="13468"/>
                </a:lnTo>
                <a:lnTo>
                  <a:pt x="6686" y="13275"/>
                </a:lnTo>
                <a:lnTo>
                  <a:pt x="6717" y="13083"/>
                </a:lnTo>
                <a:lnTo>
                  <a:pt x="6750" y="12985"/>
                </a:lnTo>
                <a:lnTo>
                  <a:pt x="8647" y="11089"/>
                </a:lnTo>
                <a:lnTo>
                  <a:pt x="8678" y="10993"/>
                </a:lnTo>
                <a:lnTo>
                  <a:pt x="8711" y="10801"/>
                </a:lnTo>
                <a:lnTo>
                  <a:pt x="8678" y="10607"/>
                </a:lnTo>
                <a:lnTo>
                  <a:pt x="8647" y="10511"/>
                </a:lnTo>
                <a:lnTo>
                  <a:pt x="6750" y="8615"/>
                </a:lnTo>
                <a:lnTo>
                  <a:pt x="6717" y="8519"/>
                </a:lnTo>
                <a:lnTo>
                  <a:pt x="6686" y="8325"/>
                </a:lnTo>
                <a:lnTo>
                  <a:pt x="6717" y="8132"/>
                </a:lnTo>
                <a:lnTo>
                  <a:pt x="6750" y="8036"/>
                </a:lnTo>
                <a:lnTo>
                  <a:pt x="8036" y="6750"/>
                </a:lnTo>
                <a:lnTo>
                  <a:pt x="8132" y="6718"/>
                </a:lnTo>
                <a:lnTo>
                  <a:pt x="8324" y="6685"/>
                </a:lnTo>
                <a:lnTo>
                  <a:pt x="8518" y="6718"/>
                </a:lnTo>
                <a:lnTo>
                  <a:pt x="8614" y="6750"/>
                </a:lnTo>
                <a:lnTo>
                  <a:pt x="10510" y="8646"/>
                </a:lnTo>
                <a:lnTo>
                  <a:pt x="10608" y="8679"/>
                </a:lnTo>
                <a:lnTo>
                  <a:pt x="10800" y="8711"/>
                </a:lnTo>
                <a:lnTo>
                  <a:pt x="10993" y="8679"/>
                </a:lnTo>
                <a:lnTo>
                  <a:pt x="11090" y="8646"/>
                </a:lnTo>
                <a:lnTo>
                  <a:pt x="12986" y="6750"/>
                </a:lnTo>
                <a:lnTo>
                  <a:pt x="13082" y="6718"/>
                </a:lnTo>
                <a:lnTo>
                  <a:pt x="13276" y="6685"/>
                </a:lnTo>
                <a:close/>
                <a:moveTo>
                  <a:pt x="6750" y="0"/>
                </a:moveTo>
                <a:lnTo>
                  <a:pt x="6492" y="33"/>
                </a:lnTo>
                <a:lnTo>
                  <a:pt x="6236" y="97"/>
                </a:lnTo>
                <a:lnTo>
                  <a:pt x="6011" y="225"/>
                </a:lnTo>
                <a:lnTo>
                  <a:pt x="5786" y="386"/>
                </a:lnTo>
                <a:lnTo>
                  <a:pt x="386" y="5787"/>
                </a:lnTo>
                <a:lnTo>
                  <a:pt x="225" y="6012"/>
                </a:lnTo>
                <a:lnTo>
                  <a:pt x="96" y="6235"/>
                </a:lnTo>
                <a:lnTo>
                  <a:pt x="32" y="6493"/>
                </a:lnTo>
                <a:lnTo>
                  <a:pt x="0" y="6750"/>
                </a:lnTo>
                <a:lnTo>
                  <a:pt x="0" y="14850"/>
                </a:lnTo>
                <a:lnTo>
                  <a:pt x="32" y="15107"/>
                </a:lnTo>
                <a:lnTo>
                  <a:pt x="96" y="15365"/>
                </a:lnTo>
                <a:lnTo>
                  <a:pt x="225" y="15590"/>
                </a:lnTo>
                <a:lnTo>
                  <a:pt x="386" y="15815"/>
                </a:lnTo>
                <a:lnTo>
                  <a:pt x="5786" y="21214"/>
                </a:lnTo>
                <a:lnTo>
                  <a:pt x="6011" y="21375"/>
                </a:lnTo>
                <a:lnTo>
                  <a:pt x="6236" y="21503"/>
                </a:lnTo>
                <a:lnTo>
                  <a:pt x="6492" y="21567"/>
                </a:lnTo>
                <a:lnTo>
                  <a:pt x="6750" y="21600"/>
                </a:lnTo>
                <a:lnTo>
                  <a:pt x="14850" y="21600"/>
                </a:lnTo>
                <a:lnTo>
                  <a:pt x="15108" y="21567"/>
                </a:lnTo>
                <a:lnTo>
                  <a:pt x="15364" y="21503"/>
                </a:lnTo>
                <a:lnTo>
                  <a:pt x="15589" y="21375"/>
                </a:lnTo>
                <a:lnTo>
                  <a:pt x="15814" y="21214"/>
                </a:lnTo>
                <a:lnTo>
                  <a:pt x="21214" y="15815"/>
                </a:lnTo>
                <a:lnTo>
                  <a:pt x="21375" y="15590"/>
                </a:lnTo>
                <a:lnTo>
                  <a:pt x="21504" y="15365"/>
                </a:lnTo>
                <a:lnTo>
                  <a:pt x="21568" y="15107"/>
                </a:lnTo>
                <a:lnTo>
                  <a:pt x="21600" y="14850"/>
                </a:lnTo>
                <a:lnTo>
                  <a:pt x="21600" y="6750"/>
                </a:lnTo>
                <a:lnTo>
                  <a:pt x="21568" y="6493"/>
                </a:lnTo>
                <a:lnTo>
                  <a:pt x="21504" y="6235"/>
                </a:lnTo>
                <a:lnTo>
                  <a:pt x="21375" y="6012"/>
                </a:lnTo>
                <a:lnTo>
                  <a:pt x="21214" y="5787"/>
                </a:lnTo>
                <a:lnTo>
                  <a:pt x="15814" y="386"/>
                </a:lnTo>
                <a:lnTo>
                  <a:pt x="15589" y="225"/>
                </a:lnTo>
                <a:lnTo>
                  <a:pt x="15364" y="97"/>
                </a:lnTo>
                <a:lnTo>
                  <a:pt x="15108" y="33"/>
                </a:lnTo>
                <a:lnTo>
                  <a:pt x="1485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443;p23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143" name="Rettangolo"/>
          <p:cNvSpPr/>
          <p:nvPr/>
        </p:nvSpPr>
        <p:spPr>
          <a:xfrm>
            <a:off x="4556050" y="111258"/>
            <a:ext cx="4469131" cy="6159977"/>
          </a:xfrm>
          <a:prstGeom prst="rect">
            <a:avLst/>
          </a:prstGeom>
          <a:solidFill>
            <a:srgbClr val="C9C9C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44" name="Le…"/>
          <p:cNvSpPr txBox="1"/>
          <p:nvPr/>
        </p:nvSpPr>
        <p:spPr>
          <a:xfrm>
            <a:off x="4393334" y="271747"/>
            <a:ext cx="4469131" cy="235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spcBef>
                <a:spcPts val="600"/>
              </a:spcBef>
              <a:defRPr b="1" sz="4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Le</a:t>
            </a:r>
          </a:p>
          <a:p>
            <a:pPr algn="r">
              <a:spcBef>
                <a:spcPts val="600"/>
              </a:spcBef>
              <a:defRPr b="1" sz="4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conseguenze</a:t>
            </a:r>
          </a:p>
          <a:p>
            <a:pPr algn="r">
              <a:spcBef>
                <a:spcPts val="600"/>
              </a:spcBef>
              <a:defRPr b="1" sz="4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del caso </a:t>
            </a:r>
          </a:p>
        </p:txBody>
      </p:sp>
      <p:sp>
        <p:nvSpPr>
          <p:cNvPr id="145" name="Google Shape;444;p23"/>
          <p:cNvSpPr txBox="1"/>
          <p:nvPr>
            <p:ph type="sldNum" sz="quarter" idx="4294967295"/>
          </p:nvPr>
        </p:nvSpPr>
        <p:spPr>
          <a:xfrm>
            <a:off x="8614770" y="6356350"/>
            <a:ext cx="280307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51" name="Google Shape;273;p14"/>
          <p:cNvGrpSpPr/>
          <p:nvPr/>
        </p:nvGrpSpPr>
        <p:grpSpPr>
          <a:xfrm>
            <a:off x="5208612" y="3609057"/>
            <a:ext cx="3214808" cy="2357085"/>
            <a:chOff x="0" y="0"/>
            <a:chExt cx="3214807" cy="2357084"/>
          </a:xfrm>
        </p:grpSpPr>
        <p:sp>
          <p:nvSpPr>
            <p:cNvPr id="146" name="Google Shape;274;p14"/>
            <p:cNvSpPr/>
            <p:nvPr/>
          </p:nvSpPr>
          <p:spPr>
            <a:xfrm>
              <a:off x="-1" y="-1"/>
              <a:ext cx="3214808" cy="2357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36" y="0"/>
                  </a:moveTo>
                  <a:lnTo>
                    <a:pt x="349" y="80"/>
                  </a:lnTo>
                  <a:lnTo>
                    <a:pt x="232" y="120"/>
                  </a:lnTo>
                  <a:lnTo>
                    <a:pt x="145" y="239"/>
                  </a:lnTo>
                  <a:lnTo>
                    <a:pt x="29" y="476"/>
                  </a:lnTo>
                  <a:lnTo>
                    <a:pt x="0" y="636"/>
                  </a:lnTo>
                  <a:lnTo>
                    <a:pt x="0" y="20964"/>
                  </a:lnTo>
                  <a:lnTo>
                    <a:pt x="29" y="21122"/>
                  </a:lnTo>
                  <a:lnTo>
                    <a:pt x="87" y="21242"/>
                  </a:lnTo>
                  <a:lnTo>
                    <a:pt x="145" y="21361"/>
                  </a:lnTo>
                  <a:lnTo>
                    <a:pt x="232" y="21480"/>
                  </a:lnTo>
                  <a:lnTo>
                    <a:pt x="349" y="21520"/>
                  </a:lnTo>
                  <a:lnTo>
                    <a:pt x="436" y="21600"/>
                  </a:lnTo>
                  <a:lnTo>
                    <a:pt x="21164" y="21600"/>
                  </a:lnTo>
                  <a:lnTo>
                    <a:pt x="21251" y="21520"/>
                  </a:lnTo>
                  <a:lnTo>
                    <a:pt x="21368" y="21480"/>
                  </a:lnTo>
                  <a:lnTo>
                    <a:pt x="21455" y="21361"/>
                  </a:lnTo>
                  <a:lnTo>
                    <a:pt x="21513" y="21242"/>
                  </a:lnTo>
                  <a:lnTo>
                    <a:pt x="21571" y="21122"/>
                  </a:lnTo>
                  <a:lnTo>
                    <a:pt x="21600" y="20964"/>
                  </a:lnTo>
                  <a:lnTo>
                    <a:pt x="21600" y="20646"/>
                  </a:lnTo>
                  <a:lnTo>
                    <a:pt x="21571" y="20488"/>
                  </a:lnTo>
                  <a:lnTo>
                    <a:pt x="21513" y="20368"/>
                  </a:lnTo>
                  <a:lnTo>
                    <a:pt x="21455" y="20249"/>
                  </a:lnTo>
                  <a:lnTo>
                    <a:pt x="21368" y="20130"/>
                  </a:lnTo>
                  <a:lnTo>
                    <a:pt x="21251" y="20090"/>
                  </a:lnTo>
                  <a:lnTo>
                    <a:pt x="21164" y="20012"/>
                  </a:lnTo>
                  <a:lnTo>
                    <a:pt x="1165" y="20012"/>
                  </a:lnTo>
                  <a:lnTo>
                    <a:pt x="1165" y="795"/>
                  </a:lnTo>
                  <a:lnTo>
                    <a:pt x="1136" y="636"/>
                  </a:lnTo>
                  <a:lnTo>
                    <a:pt x="1106" y="476"/>
                  </a:lnTo>
                  <a:lnTo>
                    <a:pt x="989" y="239"/>
                  </a:lnTo>
                  <a:lnTo>
                    <a:pt x="902" y="120"/>
                  </a:lnTo>
                  <a:lnTo>
                    <a:pt x="785" y="80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47" name="Google Shape;275;p14"/>
            <p:cNvSpPr/>
            <p:nvPr/>
          </p:nvSpPr>
          <p:spPr>
            <a:xfrm>
              <a:off x="2253881" y="1114201"/>
              <a:ext cx="550290" cy="944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405" y="0"/>
                  </a:moveTo>
                  <a:lnTo>
                    <a:pt x="2723" y="97"/>
                  </a:lnTo>
                  <a:lnTo>
                    <a:pt x="2047" y="199"/>
                  </a:lnTo>
                  <a:lnTo>
                    <a:pt x="1365" y="394"/>
                  </a:lnTo>
                  <a:lnTo>
                    <a:pt x="515" y="889"/>
                  </a:lnTo>
                  <a:lnTo>
                    <a:pt x="174" y="1189"/>
                  </a:lnTo>
                  <a:lnTo>
                    <a:pt x="0" y="1582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1582"/>
                  </a:lnTo>
                  <a:lnTo>
                    <a:pt x="21259" y="1189"/>
                  </a:lnTo>
                  <a:lnTo>
                    <a:pt x="21092" y="889"/>
                  </a:lnTo>
                  <a:lnTo>
                    <a:pt x="20583" y="592"/>
                  </a:lnTo>
                  <a:lnTo>
                    <a:pt x="20068" y="394"/>
                  </a:lnTo>
                  <a:lnTo>
                    <a:pt x="19560" y="199"/>
                  </a:lnTo>
                  <a:lnTo>
                    <a:pt x="18877" y="97"/>
                  </a:lnTo>
                  <a:lnTo>
                    <a:pt x="18202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48" name="Google Shape;276;p14"/>
            <p:cNvSpPr/>
            <p:nvPr/>
          </p:nvSpPr>
          <p:spPr>
            <a:xfrm>
              <a:off x="1616844" y="1114201"/>
              <a:ext cx="550292" cy="944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398" y="0"/>
                  </a:moveTo>
                  <a:lnTo>
                    <a:pt x="2723" y="97"/>
                  </a:lnTo>
                  <a:lnTo>
                    <a:pt x="2040" y="199"/>
                  </a:lnTo>
                  <a:lnTo>
                    <a:pt x="1532" y="394"/>
                  </a:lnTo>
                  <a:lnTo>
                    <a:pt x="1017" y="592"/>
                  </a:lnTo>
                  <a:lnTo>
                    <a:pt x="508" y="889"/>
                  </a:lnTo>
                  <a:lnTo>
                    <a:pt x="341" y="1189"/>
                  </a:lnTo>
                  <a:lnTo>
                    <a:pt x="0" y="1582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1582"/>
                  </a:lnTo>
                  <a:lnTo>
                    <a:pt x="21426" y="1189"/>
                  </a:lnTo>
                  <a:lnTo>
                    <a:pt x="21085" y="889"/>
                  </a:lnTo>
                  <a:lnTo>
                    <a:pt x="20235" y="394"/>
                  </a:lnTo>
                  <a:lnTo>
                    <a:pt x="19560" y="199"/>
                  </a:lnTo>
                  <a:lnTo>
                    <a:pt x="18877" y="97"/>
                  </a:lnTo>
                  <a:lnTo>
                    <a:pt x="1819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49" name="Google Shape;277;p14"/>
            <p:cNvSpPr/>
            <p:nvPr/>
          </p:nvSpPr>
          <p:spPr>
            <a:xfrm>
              <a:off x="334435" y="74296"/>
              <a:ext cx="550113" cy="19843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399" y="0"/>
                  </a:moveTo>
                  <a:lnTo>
                    <a:pt x="2717" y="48"/>
                  </a:lnTo>
                  <a:lnTo>
                    <a:pt x="2041" y="95"/>
                  </a:lnTo>
                  <a:lnTo>
                    <a:pt x="1525" y="189"/>
                  </a:lnTo>
                  <a:lnTo>
                    <a:pt x="1017" y="284"/>
                  </a:lnTo>
                  <a:lnTo>
                    <a:pt x="508" y="425"/>
                  </a:lnTo>
                  <a:lnTo>
                    <a:pt x="334" y="566"/>
                  </a:lnTo>
                  <a:lnTo>
                    <a:pt x="0" y="755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755"/>
                  </a:lnTo>
                  <a:lnTo>
                    <a:pt x="21433" y="566"/>
                  </a:lnTo>
                  <a:lnTo>
                    <a:pt x="21092" y="425"/>
                  </a:lnTo>
                  <a:lnTo>
                    <a:pt x="20242" y="189"/>
                  </a:lnTo>
                  <a:lnTo>
                    <a:pt x="19559" y="95"/>
                  </a:lnTo>
                  <a:lnTo>
                    <a:pt x="18883" y="48"/>
                  </a:lnTo>
                  <a:lnTo>
                    <a:pt x="18201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50" name="Google Shape;278;p14"/>
            <p:cNvSpPr/>
            <p:nvPr/>
          </p:nvSpPr>
          <p:spPr>
            <a:xfrm>
              <a:off x="971293" y="576864"/>
              <a:ext cx="554548" cy="14818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372" y="0"/>
                  </a:moveTo>
                  <a:lnTo>
                    <a:pt x="2702" y="65"/>
                  </a:lnTo>
                  <a:lnTo>
                    <a:pt x="2190" y="127"/>
                  </a:lnTo>
                  <a:lnTo>
                    <a:pt x="1520" y="253"/>
                  </a:lnTo>
                  <a:lnTo>
                    <a:pt x="1009" y="380"/>
                  </a:lnTo>
                  <a:lnTo>
                    <a:pt x="677" y="569"/>
                  </a:lnTo>
                  <a:lnTo>
                    <a:pt x="339" y="758"/>
                  </a:lnTo>
                  <a:lnTo>
                    <a:pt x="166" y="1011"/>
                  </a:lnTo>
                  <a:lnTo>
                    <a:pt x="0" y="1265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1265"/>
                  </a:lnTo>
                  <a:lnTo>
                    <a:pt x="21434" y="1011"/>
                  </a:lnTo>
                  <a:lnTo>
                    <a:pt x="21261" y="758"/>
                  </a:lnTo>
                  <a:lnTo>
                    <a:pt x="20584" y="380"/>
                  </a:lnTo>
                  <a:lnTo>
                    <a:pt x="20080" y="253"/>
                  </a:lnTo>
                  <a:lnTo>
                    <a:pt x="19403" y="127"/>
                  </a:lnTo>
                  <a:lnTo>
                    <a:pt x="18898" y="65"/>
                  </a:lnTo>
                  <a:lnTo>
                    <a:pt x="18228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</p:grpSp>
      <p:sp>
        <p:nvSpPr>
          <p:cNvPr id="152" name="Google Shape;442;p23"/>
          <p:cNvSpPr txBox="1"/>
          <p:nvPr>
            <p:ph type="body" idx="1"/>
          </p:nvPr>
        </p:nvSpPr>
        <p:spPr>
          <a:xfrm>
            <a:off x="156465" y="804050"/>
            <a:ext cx="4587078" cy="5910300"/>
          </a:xfrm>
          <a:prstGeom prst="rect">
            <a:avLst/>
          </a:prstGeom>
        </p:spPr>
        <p:txBody>
          <a:bodyPr/>
          <a:lstStyle/>
          <a:p>
            <a:pPr indent="0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indent="0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Importante</a:t>
            </a:r>
          </a:p>
          <a:p>
            <a:pPr indent="0" defTabSz="449580">
              <a:spcBef>
                <a:spcPts val="0"/>
              </a:spcBef>
              <a:defRPr b="1" sz="4900">
                <a:solidFill>
                  <a:srgbClr val="1BCB5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diminuzione</a:t>
            </a:r>
            <a:endParaRPr sz="2600">
              <a:solidFill>
                <a:srgbClr val="000000"/>
              </a:solidFill>
            </a:endParaRPr>
          </a:p>
          <a:p>
            <a:pPr indent="0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del fatturato</a:t>
            </a:r>
          </a:p>
          <a:p>
            <a:pPr indent="0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indent="0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indent="0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indent="0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Alto</a:t>
            </a:r>
          </a:p>
          <a:p>
            <a:pPr indent="0" defTabSz="449580">
              <a:spcBef>
                <a:spcPts val="0"/>
              </a:spcBef>
              <a:defRPr b="1" sz="4900">
                <a:solidFill>
                  <a:srgbClr val="1BCB5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turnover </a:t>
            </a:r>
            <a:r>
              <a:rPr sz="2900">
                <a:solidFill>
                  <a:srgbClr val="000000"/>
                </a:solidFill>
              </a:rPr>
              <a:t>del</a:t>
            </a:r>
            <a:endParaRPr sz="2600">
              <a:solidFill>
                <a:srgbClr val="000000"/>
              </a:solidFill>
            </a:endParaRPr>
          </a:p>
          <a:p>
            <a:pPr indent="0" defTabSz="449580">
              <a:spcBef>
                <a:spcPts val="0"/>
              </a:spcBef>
              <a:defRPr b="1" sz="26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personale dipendente </a:t>
            </a:r>
          </a:p>
        </p:txBody>
      </p:sp>
      <p:sp>
        <p:nvSpPr>
          <p:cNvPr id="153" name="Linea"/>
          <p:cNvSpPr/>
          <p:nvPr/>
        </p:nvSpPr>
        <p:spPr>
          <a:xfrm>
            <a:off x="7746999" y="4799217"/>
            <a:ext cx="2" cy="865766"/>
          </a:xfrm>
          <a:prstGeom prst="line">
            <a:avLst/>
          </a:prstGeom>
          <a:ln w="101600">
            <a:solidFill>
              <a:srgbClr val="C9C9C9"/>
            </a:solidFill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7;p1"/>
          <p:cNvSpPr/>
          <p:nvPr/>
        </p:nvSpPr>
        <p:spPr>
          <a:xfrm>
            <a:off x="-1" y="6356351"/>
            <a:ext cx="9144001" cy="501652"/>
          </a:xfrm>
          <a:prstGeom prst="rect">
            <a:avLst/>
          </a:prstGeom>
          <a:solidFill>
            <a:srgbClr val="1BCB58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pic>
        <p:nvPicPr>
          <p:cNvPr id="156" name="AdobeStock_96192566_preview.jpeg" descr="AdobeStock_96192566_preview.jpeg"/>
          <p:cNvPicPr>
            <a:picLocks noChangeAspect="1"/>
          </p:cNvPicPr>
          <p:nvPr/>
        </p:nvPicPr>
        <p:blipFill>
          <a:blip r:embed="rId2">
            <a:alphaModFix amt="22120"/>
            <a:extLst/>
          </a:blip>
          <a:srcRect l="4193" t="0" r="0" b="0"/>
          <a:stretch>
            <a:fillRect/>
          </a:stretch>
        </p:blipFill>
        <p:spPr>
          <a:xfrm>
            <a:off x="-40944" y="-32000"/>
            <a:ext cx="9136787" cy="6356253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Come potremmo evitare la crisi di un intero…"/>
          <p:cNvSpPr txBox="1"/>
          <p:nvPr/>
        </p:nvSpPr>
        <p:spPr>
          <a:xfrm>
            <a:off x="661225" y="1611985"/>
            <a:ext cx="7821549" cy="2280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600"/>
              </a:spcBef>
              <a:defRPr b="1" sz="4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Come potremmo evitare</a:t>
            </a:r>
            <a:r>
              <a:rPr sz="2600"/>
              <a:t> </a:t>
            </a:r>
            <a:r>
              <a:rPr>
                <a:solidFill>
                  <a:srgbClr val="1BCB58"/>
                </a:solidFill>
              </a:rPr>
              <a:t>la crisi </a:t>
            </a:r>
            <a:r>
              <a:t>di un</a:t>
            </a:r>
            <a:r>
              <a:rPr>
                <a:solidFill>
                  <a:srgbClr val="1BCB58"/>
                </a:solidFill>
              </a:rPr>
              <a:t> intero</a:t>
            </a:r>
          </a:p>
          <a:p>
            <a:pPr>
              <a:spcBef>
                <a:spcPts val="600"/>
              </a:spcBef>
              <a:defRPr b="1" sz="4900">
                <a:solidFill>
                  <a:srgbClr val="1BCB5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reparto </a:t>
            </a:r>
            <a:r>
              <a:rPr>
                <a:solidFill>
                  <a:srgbClr val="FFFFFF"/>
                </a:solidFill>
              </a:rPr>
              <a:t>aziendale?</a:t>
            </a:r>
          </a:p>
        </p:txBody>
      </p:sp>
      <p:sp>
        <p:nvSpPr>
          <p:cNvPr id="158" name="Google Shape;307;p14"/>
          <p:cNvSpPr/>
          <p:nvPr/>
        </p:nvSpPr>
        <p:spPr>
          <a:xfrm>
            <a:off x="5672559" y="3170157"/>
            <a:ext cx="2989670" cy="26127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416" y="6681"/>
                </a:moveTo>
                <a:lnTo>
                  <a:pt x="11578" y="6718"/>
                </a:lnTo>
                <a:lnTo>
                  <a:pt x="11773" y="6754"/>
                </a:lnTo>
                <a:lnTo>
                  <a:pt x="11935" y="6867"/>
                </a:lnTo>
                <a:lnTo>
                  <a:pt x="12064" y="7014"/>
                </a:lnTo>
                <a:lnTo>
                  <a:pt x="12162" y="7163"/>
                </a:lnTo>
                <a:lnTo>
                  <a:pt x="12228" y="7348"/>
                </a:lnTo>
                <a:lnTo>
                  <a:pt x="12259" y="7534"/>
                </a:lnTo>
                <a:lnTo>
                  <a:pt x="12291" y="7757"/>
                </a:lnTo>
                <a:lnTo>
                  <a:pt x="11902" y="13583"/>
                </a:lnTo>
                <a:lnTo>
                  <a:pt x="11870" y="13806"/>
                </a:lnTo>
                <a:lnTo>
                  <a:pt x="11805" y="14028"/>
                </a:lnTo>
                <a:lnTo>
                  <a:pt x="11708" y="14177"/>
                </a:lnTo>
                <a:lnTo>
                  <a:pt x="11578" y="14363"/>
                </a:lnTo>
                <a:lnTo>
                  <a:pt x="11416" y="14473"/>
                </a:lnTo>
                <a:lnTo>
                  <a:pt x="11254" y="14586"/>
                </a:lnTo>
                <a:lnTo>
                  <a:pt x="11092" y="14660"/>
                </a:lnTo>
                <a:lnTo>
                  <a:pt x="10508" y="14660"/>
                </a:lnTo>
                <a:lnTo>
                  <a:pt x="10346" y="14586"/>
                </a:lnTo>
                <a:lnTo>
                  <a:pt x="10184" y="14473"/>
                </a:lnTo>
                <a:lnTo>
                  <a:pt x="10022" y="14363"/>
                </a:lnTo>
                <a:lnTo>
                  <a:pt x="9892" y="14177"/>
                </a:lnTo>
                <a:lnTo>
                  <a:pt x="9795" y="14028"/>
                </a:lnTo>
                <a:lnTo>
                  <a:pt x="9730" y="13806"/>
                </a:lnTo>
                <a:lnTo>
                  <a:pt x="9698" y="13583"/>
                </a:lnTo>
                <a:lnTo>
                  <a:pt x="9309" y="7757"/>
                </a:lnTo>
                <a:lnTo>
                  <a:pt x="9341" y="7534"/>
                </a:lnTo>
                <a:lnTo>
                  <a:pt x="9372" y="7348"/>
                </a:lnTo>
                <a:lnTo>
                  <a:pt x="9438" y="7163"/>
                </a:lnTo>
                <a:lnTo>
                  <a:pt x="9534" y="7014"/>
                </a:lnTo>
                <a:lnTo>
                  <a:pt x="9665" y="6867"/>
                </a:lnTo>
                <a:lnTo>
                  <a:pt x="9827" y="6754"/>
                </a:lnTo>
                <a:lnTo>
                  <a:pt x="10022" y="6718"/>
                </a:lnTo>
                <a:lnTo>
                  <a:pt x="10184" y="6681"/>
                </a:lnTo>
                <a:close/>
                <a:moveTo>
                  <a:pt x="10800" y="15847"/>
                </a:moveTo>
                <a:lnTo>
                  <a:pt x="11059" y="15885"/>
                </a:lnTo>
                <a:lnTo>
                  <a:pt x="11286" y="15958"/>
                </a:lnTo>
                <a:lnTo>
                  <a:pt x="11513" y="16107"/>
                </a:lnTo>
                <a:lnTo>
                  <a:pt x="11708" y="16292"/>
                </a:lnTo>
                <a:lnTo>
                  <a:pt x="11870" y="16516"/>
                </a:lnTo>
                <a:lnTo>
                  <a:pt x="12000" y="16776"/>
                </a:lnTo>
                <a:lnTo>
                  <a:pt x="12064" y="17035"/>
                </a:lnTo>
                <a:lnTo>
                  <a:pt x="12097" y="17332"/>
                </a:lnTo>
                <a:lnTo>
                  <a:pt x="12064" y="17628"/>
                </a:lnTo>
                <a:lnTo>
                  <a:pt x="12000" y="17926"/>
                </a:lnTo>
                <a:lnTo>
                  <a:pt x="11870" y="18148"/>
                </a:lnTo>
                <a:lnTo>
                  <a:pt x="11708" y="18371"/>
                </a:lnTo>
                <a:lnTo>
                  <a:pt x="11513" y="18556"/>
                </a:lnTo>
                <a:lnTo>
                  <a:pt x="11286" y="18705"/>
                </a:lnTo>
                <a:lnTo>
                  <a:pt x="11059" y="18780"/>
                </a:lnTo>
                <a:lnTo>
                  <a:pt x="10800" y="18816"/>
                </a:lnTo>
                <a:lnTo>
                  <a:pt x="10541" y="18780"/>
                </a:lnTo>
                <a:lnTo>
                  <a:pt x="10281" y="18705"/>
                </a:lnTo>
                <a:lnTo>
                  <a:pt x="10087" y="18556"/>
                </a:lnTo>
                <a:lnTo>
                  <a:pt x="9892" y="18371"/>
                </a:lnTo>
                <a:lnTo>
                  <a:pt x="9730" y="18148"/>
                </a:lnTo>
                <a:lnTo>
                  <a:pt x="9600" y="17926"/>
                </a:lnTo>
                <a:lnTo>
                  <a:pt x="9534" y="17628"/>
                </a:lnTo>
                <a:lnTo>
                  <a:pt x="9503" y="17332"/>
                </a:lnTo>
                <a:lnTo>
                  <a:pt x="9534" y="17035"/>
                </a:lnTo>
                <a:lnTo>
                  <a:pt x="9600" y="16776"/>
                </a:lnTo>
                <a:lnTo>
                  <a:pt x="9730" y="16516"/>
                </a:lnTo>
                <a:lnTo>
                  <a:pt x="9892" y="16292"/>
                </a:lnTo>
                <a:lnTo>
                  <a:pt x="10087" y="16107"/>
                </a:lnTo>
                <a:lnTo>
                  <a:pt x="10281" y="15958"/>
                </a:lnTo>
                <a:lnTo>
                  <a:pt x="10541" y="15885"/>
                </a:lnTo>
                <a:lnTo>
                  <a:pt x="10800" y="15847"/>
                </a:lnTo>
                <a:close/>
                <a:moveTo>
                  <a:pt x="10605" y="0"/>
                </a:moveTo>
                <a:lnTo>
                  <a:pt x="10443" y="38"/>
                </a:lnTo>
                <a:lnTo>
                  <a:pt x="10119" y="187"/>
                </a:lnTo>
                <a:lnTo>
                  <a:pt x="9989" y="298"/>
                </a:lnTo>
                <a:lnTo>
                  <a:pt x="9860" y="447"/>
                </a:lnTo>
                <a:lnTo>
                  <a:pt x="9730" y="594"/>
                </a:lnTo>
                <a:lnTo>
                  <a:pt x="9633" y="743"/>
                </a:lnTo>
                <a:lnTo>
                  <a:pt x="195" y="19298"/>
                </a:lnTo>
                <a:lnTo>
                  <a:pt x="97" y="19485"/>
                </a:lnTo>
                <a:lnTo>
                  <a:pt x="33" y="19670"/>
                </a:lnTo>
                <a:lnTo>
                  <a:pt x="0" y="19856"/>
                </a:lnTo>
                <a:lnTo>
                  <a:pt x="0" y="20263"/>
                </a:lnTo>
                <a:lnTo>
                  <a:pt x="33" y="20450"/>
                </a:lnTo>
                <a:lnTo>
                  <a:pt x="97" y="20672"/>
                </a:lnTo>
                <a:lnTo>
                  <a:pt x="195" y="20857"/>
                </a:lnTo>
                <a:lnTo>
                  <a:pt x="389" y="21155"/>
                </a:lnTo>
                <a:lnTo>
                  <a:pt x="519" y="21302"/>
                </a:lnTo>
                <a:lnTo>
                  <a:pt x="681" y="21415"/>
                </a:lnTo>
                <a:lnTo>
                  <a:pt x="843" y="21488"/>
                </a:lnTo>
                <a:lnTo>
                  <a:pt x="1005" y="21562"/>
                </a:lnTo>
                <a:lnTo>
                  <a:pt x="1167" y="21600"/>
                </a:lnTo>
                <a:lnTo>
                  <a:pt x="20433" y="21600"/>
                </a:lnTo>
                <a:lnTo>
                  <a:pt x="20595" y="21562"/>
                </a:lnTo>
                <a:lnTo>
                  <a:pt x="20757" y="21488"/>
                </a:lnTo>
                <a:lnTo>
                  <a:pt x="20919" y="21415"/>
                </a:lnTo>
                <a:lnTo>
                  <a:pt x="21081" y="21302"/>
                </a:lnTo>
                <a:lnTo>
                  <a:pt x="21211" y="21155"/>
                </a:lnTo>
                <a:lnTo>
                  <a:pt x="21405" y="20857"/>
                </a:lnTo>
                <a:lnTo>
                  <a:pt x="21503" y="20672"/>
                </a:lnTo>
                <a:lnTo>
                  <a:pt x="21567" y="20450"/>
                </a:lnTo>
                <a:lnTo>
                  <a:pt x="21600" y="20263"/>
                </a:lnTo>
                <a:lnTo>
                  <a:pt x="21600" y="19856"/>
                </a:lnTo>
                <a:lnTo>
                  <a:pt x="21567" y="19670"/>
                </a:lnTo>
                <a:lnTo>
                  <a:pt x="21503" y="19485"/>
                </a:lnTo>
                <a:lnTo>
                  <a:pt x="21405" y="19298"/>
                </a:lnTo>
                <a:lnTo>
                  <a:pt x="11967" y="743"/>
                </a:lnTo>
                <a:lnTo>
                  <a:pt x="11870" y="594"/>
                </a:lnTo>
                <a:lnTo>
                  <a:pt x="11740" y="447"/>
                </a:lnTo>
                <a:lnTo>
                  <a:pt x="11611" y="298"/>
                </a:lnTo>
                <a:lnTo>
                  <a:pt x="11481" y="187"/>
                </a:lnTo>
                <a:lnTo>
                  <a:pt x="11157" y="38"/>
                </a:lnTo>
                <a:lnTo>
                  <a:pt x="10962" y="0"/>
                </a:lnTo>
                <a:close/>
              </a:path>
            </a:pathLst>
          </a:custGeom>
          <a:solidFill>
            <a:srgbClr val="FFFFFF">
              <a:alpha val="30153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59" name="Google Shape;378;p16"/>
          <p:cNvSpPr txBox="1"/>
          <p:nvPr/>
        </p:nvSpPr>
        <p:spPr>
          <a:xfrm>
            <a:off x="827248" y="6455092"/>
            <a:ext cx="7653326" cy="264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Gianmarco Guerrini - Gefar HR-Manager - Costruire benessere aziendale grazie ad un’App</a:t>
            </a:r>
          </a:p>
        </p:txBody>
      </p:sp>
      <p:sp>
        <p:nvSpPr>
          <p:cNvPr id="160" name="Google Shape;379;p16"/>
          <p:cNvSpPr txBox="1"/>
          <p:nvPr>
            <p:ph type="sldNum" sz="quarter" idx="4294967295"/>
          </p:nvPr>
        </p:nvSpPr>
        <p:spPr>
          <a:xfrm>
            <a:off x="8614768" y="6356350"/>
            <a:ext cx="280307" cy="35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61" name="Immagine 7" descr="Immagin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72525" y="-203200"/>
            <a:ext cx="1816101" cy="180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 thruBlk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beron template">
  <a:themeElements>
    <a:clrScheme name="Oberon temp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Oberon templat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beron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beron template">
  <a:themeElements>
    <a:clrScheme name="Oberon temp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Oberon templat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beron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