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32"/>
  </p:notesMasterIdLst>
  <p:handoutMasterIdLst>
    <p:handoutMasterId r:id="rId33"/>
  </p:handoutMasterIdLst>
  <p:sldIdLst>
    <p:sldId id="256" r:id="rId2"/>
    <p:sldId id="258" r:id="rId3"/>
    <p:sldId id="259" r:id="rId4"/>
    <p:sldId id="286" r:id="rId5"/>
    <p:sldId id="287" r:id="rId6"/>
    <p:sldId id="288" r:id="rId7"/>
    <p:sldId id="289" r:id="rId8"/>
    <p:sldId id="290" r:id="rId9"/>
    <p:sldId id="313" r:id="rId10"/>
    <p:sldId id="291" r:id="rId11"/>
    <p:sldId id="292" r:id="rId12"/>
    <p:sldId id="294" r:id="rId13"/>
    <p:sldId id="295" r:id="rId14"/>
    <p:sldId id="299" r:id="rId15"/>
    <p:sldId id="300" r:id="rId16"/>
    <p:sldId id="301" r:id="rId17"/>
    <p:sldId id="303" r:id="rId18"/>
    <p:sldId id="304" r:id="rId19"/>
    <p:sldId id="302" r:id="rId20"/>
    <p:sldId id="305" r:id="rId21"/>
    <p:sldId id="308" r:id="rId22"/>
    <p:sldId id="306" r:id="rId23"/>
    <p:sldId id="307" r:id="rId24"/>
    <p:sldId id="311" r:id="rId25"/>
    <p:sldId id="309" r:id="rId26"/>
    <p:sldId id="310" r:id="rId27"/>
    <p:sldId id="312" r:id="rId28"/>
    <p:sldId id="262" r:id="rId29"/>
    <p:sldId id="293" r:id="rId30"/>
    <p:sldId id="279" r:id="rId31"/>
  </p:sldIdLst>
  <p:sldSz cx="9144000" cy="6858000" type="screen4x3"/>
  <p:notesSz cx="6858000" cy="9144000"/>
  <p:embeddedFontLst>
    <p:embeddedFont>
      <p:font typeface="Oswald" panose="020B0604020202020204" charset="0"/>
      <p:regular r:id="rId34"/>
      <p:bold r:id="rId35"/>
      <p:italic r:id="rId36"/>
      <p:boldItalic r:id="rId37"/>
    </p:embeddedFont>
    <p:embeddedFont>
      <p:font typeface="Open Sans" panose="020B060402020202020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E8B5"/>
    <a:srgbClr val="FFDD48"/>
    <a:srgbClr val="212131"/>
    <a:srgbClr val="75DCFE"/>
    <a:srgbClr val="007780"/>
    <a:srgbClr val="F62263"/>
    <a:srgbClr val="EC5E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DC640DFA-2569-42E5-B38A-1A39FE260900}">
  <a:tblStyle styleId="{DC640DFA-2569-42E5-B38A-1A39FE260900}"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8" autoAdjust="0"/>
    <p:restoredTop sz="86424" autoAdjust="0"/>
  </p:normalViewPr>
  <p:slideViewPr>
    <p:cSldViewPr snapToGrid="0" showGuides="1">
      <p:cViewPr>
        <p:scale>
          <a:sx n="120" d="100"/>
          <a:sy n="120" d="100"/>
        </p:scale>
        <p:origin x="-768" y="18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0" d="100"/>
          <a:sy n="70" d="100"/>
        </p:scale>
        <p:origin x="2388"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xmlns="" id="{E712EF3A-FD6E-4F42-BFFE-BC56EC5E413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xmlns="" id="{31FC1DBB-030F-4C1A-8D3C-75016D7495D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B3E46D6-E64B-4C26-985B-2B56E1ECD71B}" type="datetimeFigureOut">
              <a:rPr lang="it-IT" smtClean="0"/>
              <a:t>14/08/2018</a:t>
            </a:fld>
            <a:endParaRPr lang="it-IT"/>
          </a:p>
        </p:txBody>
      </p:sp>
      <p:sp>
        <p:nvSpPr>
          <p:cNvPr id="4" name="Segnaposto piè di pagina 3">
            <a:extLst>
              <a:ext uri="{FF2B5EF4-FFF2-40B4-BE49-F238E27FC236}">
                <a16:creationId xmlns:a16="http://schemas.microsoft.com/office/drawing/2014/main" xmlns="" id="{24D4D000-799B-49E2-B6CF-6BAEB34E6E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xmlns="" id="{F3C43586-00E4-4CB8-9145-2E38AD2654E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3F1BCBC-613E-405B-865A-C35030756C29}" type="slidenum">
              <a:rPr lang="it-IT" smtClean="0"/>
              <a:t>‹N›</a:t>
            </a:fld>
            <a:endParaRPr lang="it-IT"/>
          </a:p>
        </p:txBody>
      </p:sp>
    </p:spTree>
    <p:extLst>
      <p:ext uri="{BB962C8B-B14F-4D97-AF65-F5344CB8AC3E}">
        <p14:creationId xmlns:p14="http://schemas.microsoft.com/office/powerpoint/2010/main" val="33397598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dirty="0"/>
          </a:p>
        </p:txBody>
      </p:sp>
      <p:sp>
        <p:nvSpPr>
          <p:cNvPr id="2" name="Segnaposto piè di pagina 1">
            <a:extLst>
              <a:ext uri="{FF2B5EF4-FFF2-40B4-BE49-F238E27FC236}">
                <a16:creationId xmlns:a16="http://schemas.microsoft.com/office/drawing/2014/main" xmlns="" id="{F34B1EA3-057E-46E1-BCAF-F8E33AF1F219}"/>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Tree>
    <p:extLst>
      <p:ext uri="{BB962C8B-B14F-4D97-AF65-F5344CB8AC3E}">
        <p14:creationId xmlns:p14="http://schemas.microsoft.com/office/powerpoint/2010/main" val="14686003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Shape 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5" name="Shape 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364816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092310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092310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092310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092310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092310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092310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092310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09231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092310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09231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9" name="Shape 5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3230582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092310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092310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092310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3748527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Shape 2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3" name="Shape 28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3157805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09231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09231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09231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09231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092310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09231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709231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userDrawn="1">
  <p:cSld name="TITLE">
    <p:spTree>
      <p:nvGrpSpPr>
        <p:cNvPr id="1" name="Shape 10"/>
        <p:cNvGrpSpPr/>
        <p:nvPr/>
      </p:nvGrpSpPr>
      <p:grpSpPr>
        <a:xfrm>
          <a:off x="0" y="0"/>
          <a:ext cx="0" cy="0"/>
          <a:chOff x="0" y="0"/>
          <a:chExt cx="0" cy="0"/>
        </a:xfrm>
      </p:grpSpPr>
      <p:sp>
        <p:nvSpPr>
          <p:cNvPr id="11" name="Shape 11"/>
          <p:cNvSpPr txBox="1">
            <a:spLocks noGrp="1"/>
          </p:cNvSpPr>
          <p:nvPr>
            <p:ph type="ctrTitle"/>
          </p:nvPr>
        </p:nvSpPr>
        <p:spPr>
          <a:xfrm>
            <a:off x="776975" y="665975"/>
            <a:ext cx="6255300" cy="5407200"/>
          </a:xfrm>
          <a:prstGeom prst="rect">
            <a:avLst/>
          </a:prstGeom>
        </p:spPr>
        <p:txBody>
          <a:bodyPr spcFirstLastPara="1" wrap="square" lIns="91425" tIns="91425" rIns="91425" bIns="91425" anchor="b" anchorCtr="0"/>
          <a:lstStyle>
            <a:lvl1pPr lvl="0">
              <a:spcBef>
                <a:spcPts val="0"/>
              </a:spcBef>
              <a:spcAft>
                <a:spcPts val="0"/>
              </a:spcAft>
              <a:buClr>
                <a:srgbClr val="39A6DE"/>
              </a:buClr>
              <a:buSzPts val="6000"/>
              <a:buNone/>
              <a:defRPr sz="6000" spc="-150">
                <a:solidFill>
                  <a:srgbClr val="00E8B5"/>
                </a:solidFill>
                <a:latin typeface="+mj-lt"/>
              </a:defRPr>
            </a:lvl1pPr>
            <a:lvl2pPr lvl="1">
              <a:spcBef>
                <a:spcPts val="0"/>
              </a:spcBef>
              <a:spcAft>
                <a:spcPts val="0"/>
              </a:spcAft>
              <a:buClr>
                <a:srgbClr val="39A6DE"/>
              </a:buClr>
              <a:buSzPts val="6000"/>
              <a:buNone/>
              <a:defRPr sz="6000">
                <a:solidFill>
                  <a:srgbClr val="39A6DE"/>
                </a:solidFill>
              </a:defRPr>
            </a:lvl2pPr>
            <a:lvl3pPr lvl="2">
              <a:spcBef>
                <a:spcPts val="0"/>
              </a:spcBef>
              <a:spcAft>
                <a:spcPts val="0"/>
              </a:spcAft>
              <a:buClr>
                <a:srgbClr val="39A6DE"/>
              </a:buClr>
              <a:buSzPts val="6000"/>
              <a:buNone/>
              <a:defRPr sz="6000">
                <a:solidFill>
                  <a:srgbClr val="39A6DE"/>
                </a:solidFill>
              </a:defRPr>
            </a:lvl3pPr>
            <a:lvl4pPr lvl="3">
              <a:spcBef>
                <a:spcPts val="0"/>
              </a:spcBef>
              <a:spcAft>
                <a:spcPts val="0"/>
              </a:spcAft>
              <a:buClr>
                <a:srgbClr val="39A6DE"/>
              </a:buClr>
              <a:buSzPts val="6000"/>
              <a:buNone/>
              <a:defRPr sz="6000">
                <a:solidFill>
                  <a:srgbClr val="39A6DE"/>
                </a:solidFill>
              </a:defRPr>
            </a:lvl4pPr>
            <a:lvl5pPr lvl="4">
              <a:spcBef>
                <a:spcPts val="0"/>
              </a:spcBef>
              <a:spcAft>
                <a:spcPts val="0"/>
              </a:spcAft>
              <a:buClr>
                <a:srgbClr val="39A6DE"/>
              </a:buClr>
              <a:buSzPts val="6000"/>
              <a:buNone/>
              <a:defRPr sz="6000">
                <a:solidFill>
                  <a:srgbClr val="39A6DE"/>
                </a:solidFill>
              </a:defRPr>
            </a:lvl5pPr>
            <a:lvl6pPr lvl="5">
              <a:spcBef>
                <a:spcPts val="0"/>
              </a:spcBef>
              <a:spcAft>
                <a:spcPts val="0"/>
              </a:spcAft>
              <a:buClr>
                <a:srgbClr val="39A6DE"/>
              </a:buClr>
              <a:buSzPts val="6000"/>
              <a:buNone/>
              <a:defRPr sz="6000">
                <a:solidFill>
                  <a:srgbClr val="39A6DE"/>
                </a:solidFill>
              </a:defRPr>
            </a:lvl6pPr>
            <a:lvl7pPr lvl="6">
              <a:spcBef>
                <a:spcPts val="0"/>
              </a:spcBef>
              <a:spcAft>
                <a:spcPts val="0"/>
              </a:spcAft>
              <a:buClr>
                <a:srgbClr val="39A6DE"/>
              </a:buClr>
              <a:buSzPts val="6000"/>
              <a:buNone/>
              <a:defRPr sz="6000">
                <a:solidFill>
                  <a:srgbClr val="39A6DE"/>
                </a:solidFill>
              </a:defRPr>
            </a:lvl7pPr>
            <a:lvl8pPr lvl="7">
              <a:spcBef>
                <a:spcPts val="0"/>
              </a:spcBef>
              <a:spcAft>
                <a:spcPts val="0"/>
              </a:spcAft>
              <a:buClr>
                <a:srgbClr val="39A6DE"/>
              </a:buClr>
              <a:buSzPts val="6000"/>
              <a:buNone/>
              <a:defRPr sz="6000">
                <a:solidFill>
                  <a:srgbClr val="39A6DE"/>
                </a:solidFill>
              </a:defRPr>
            </a:lvl8pPr>
            <a:lvl9pPr lvl="8">
              <a:spcBef>
                <a:spcPts val="0"/>
              </a:spcBef>
              <a:spcAft>
                <a:spcPts val="0"/>
              </a:spcAft>
              <a:buClr>
                <a:srgbClr val="39A6DE"/>
              </a:buClr>
              <a:buSzPts val="6000"/>
              <a:buNone/>
              <a:defRPr sz="6000">
                <a:solidFill>
                  <a:srgbClr val="39A6DE"/>
                </a:solidFill>
              </a:defRPr>
            </a:lvl9pPr>
          </a:lstStyle>
          <a:p>
            <a:endParaRPr dirty="0"/>
          </a:p>
        </p:txBody>
      </p:sp>
      <p:sp>
        <p:nvSpPr>
          <p:cNvPr id="2" name="Segnaposto piè di pagina 1">
            <a:extLst>
              <a:ext uri="{FF2B5EF4-FFF2-40B4-BE49-F238E27FC236}">
                <a16:creationId xmlns:a16="http://schemas.microsoft.com/office/drawing/2014/main" xmlns="" id="{4F8C7533-6EB9-4E0E-8148-65AFAD61D840}"/>
              </a:ext>
            </a:extLst>
          </p:cNvPr>
          <p:cNvSpPr>
            <a:spLocks noGrp="1"/>
          </p:cNvSpPr>
          <p:nvPr>
            <p:ph type="ftr" sz="quarter" idx="10"/>
          </p:nvPr>
        </p:nvSpPr>
        <p:spPr/>
        <p:txBody>
          <a:bodyPr/>
          <a:lstStyle/>
          <a:p>
            <a:r>
              <a:rPr lang="it-IT" dirty="0"/>
              <a:t>Nome cognome - Azienda o ruolo - titolo presentazione</a:t>
            </a:r>
          </a:p>
        </p:txBody>
      </p:sp>
      <p:sp>
        <p:nvSpPr>
          <p:cNvPr id="3" name="Segnaposto numero diapositiva 2">
            <a:extLst>
              <a:ext uri="{FF2B5EF4-FFF2-40B4-BE49-F238E27FC236}">
                <a16:creationId xmlns:a16="http://schemas.microsoft.com/office/drawing/2014/main" xmlns="" id="{C5255DF8-FF4D-4C4A-8732-2EECE360A45E}"/>
              </a:ext>
            </a:extLst>
          </p:cNvPr>
          <p:cNvSpPr>
            <a:spLocks noGrp="1"/>
          </p:cNvSpPr>
          <p:nvPr>
            <p:ph type="sldNum" idx="11"/>
          </p:nvPr>
        </p:nvSpPr>
        <p:spPr/>
        <p:txBody>
          <a:bodyPr/>
          <a:lstStyle/>
          <a:p>
            <a:fld id="{00000000-1234-1234-1234-123412341234}" type="slidenum">
              <a:rPr lang="it-IT" smtClean="0"/>
              <a:pPr/>
              <a:t>‹N›</a:t>
            </a:fld>
            <a:endParaRPr lang="it-IT"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Subtitle" userDrawn="1">
  <p:cSld name="TITLE_1">
    <p:spTree>
      <p:nvGrpSpPr>
        <p:cNvPr id="1" name="Shape 12"/>
        <p:cNvGrpSpPr/>
        <p:nvPr/>
      </p:nvGrpSpPr>
      <p:grpSpPr>
        <a:xfrm>
          <a:off x="0" y="0"/>
          <a:ext cx="0" cy="0"/>
          <a:chOff x="0" y="0"/>
          <a:chExt cx="0" cy="0"/>
        </a:xfrm>
      </p:grpSpPr>
      <p:sp>
        <p:nvSpPr>
          <p:cNvPr id="13" name="Shape 13"/>
          <p:cNvSpPr txBox="1">
            <a:spLocks noGrp="1"/>
          </p:cNvSpPr>
          <p:nvPr>
            <p:ph type="ctrTitle"/>
          </p:nvPr>
        </p:nvSpPr>
        <p:spPr>
          <a:xfrm>
            <a:off x="838200" y="3482725"/>
            <a:ext cx="4332900" cy="1546500"/>
          </a:xfrm>
          <a:prstGeom prst="rect">
            <a:avLst/>
          </a:prstGeom>
        </p:spPr>
        <p:txBody>
          <a:bodyPr spcFirstLastPara="1" wrap="square" lIns="91425" tIns="91425" rIns="91425" bIns="91425" anchor="b" anchorCtr="0"/>
          <a:lstStyle>
            <a:lvl1pPr lvl="0" rtl="0">
              <a:spcBef>
                <a:spcPts val="0"/>
              </a:spcBef>
              <a:spcAft>
                <a:spcPts val="0"/>
              </a:spcAft>
              <a:buClr>
                <a:srgbClr val="774E92"/>
              </a:buClr>
              <a:buSzPts val="4800"/>
              <a:buNone/>
              <a:defRPr sz="4800" spc="-150">
                <a:solidFill>
                  <a:srgbClr val="00E8B5"/>
                </a:solidFill>
                <a:latin typeface="+mj-lt"/>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dirty="0"/>
          </a:p>
        </p:txBody>
      </p:sp>
      <p:sp>
        <p:nvSpPr>
          <p:cNvPr id="14" name="Shape 14"/>
          <p:cNvSpPr txBox="1">
            <a:spLocks noGrp="1"/>
          </p:cNvSpPr>
          <p:nvPr>
            <p:ph type="subTitle" idx="1"/>
          </p:nvPr>
        </p:nvSpPr>
        <p:spPr>
          <a:xfrm>
            <a:off x="838200" y="5082150"/>
            <a:ext cx="4332900" cy="1046400"/>
          </a:xfrm>
          <a:prstGeom prst="rect">
            <a:avLst/>
          </a:prstGeom>
        </p:spPr>
        <p:txBody>
          <a:bodyPr spcFirstLastPara="1" wrap="square" lIns="91425" tIns="91425" rIns="91425" bIns="91425" anchor="t" anchorCtr="0"/>
          <a:lstStyle>
            <a:lvl1pPr lvl="0" rtl="0">
              <a:spcBef>
                <a:spcPts val="0"/>
              </a:spcBef>
              <a:spcAft>
                <a:spcPts val="0"/>
              </a:spcAft>
              <a:buSzPts val="3000"/>
              <a:buFont typeface="Oswald"/>
              <a:buNone/>
              <a:defRPr spc="-150">
                <a:latin typeface="+mj-lt"/>
                <a:ea typeface="Oswald"/>
                <a:cs typeface="Oswald"/>
                <a:sym typeface="Oswald"/>
              </a:defRPr>
            </a:lvl1pPr>
            <a:lvl2pPr lvl="1" rtl="0">
              <a:spcBef>
                <a:spcPts val="0"/>
              </a:spcBef>
              <a:spcAft>
                <a:spcPts val="0"/>
              </a:spcAft>
              <a:buSzPts val="3000"/>
              <a:buFont typeface="Oswald"/>
              <a:buNone/>
              <a:defRPr sz="3000">
                <a:latin typeface="Oswald"/>
                <a:ea typeface="Oswald"/>
                <a:cs typeface="Oswald"/>
                <a:sym typeface="Oswald"/>
              </a:defRPr>
            </a:lvl2pPr>
            <a:lvl3pPr lvl="2" rtl="0">
              <a:spcBef>
                <a:spcPts val="0"/>
              </a:spcBef>
              <a:spcAft>
                <a:spcPts val="0"/>
              </a:spcAft>
              <a:buSzPts val="3000"/>
              <a:buFont typeface="Oswald"/>
              <a:buNone/>
              <a:defRPr sz="3000">
                <a:latin typeface="Oswald"/>
                <a:ea typeface="Oswald"/>
                <a:cs typeface="Oswald"/>
                <a:sym typeface="Oswald"/>
              </a:defRPr>
            </a:lvl3pPr>
            <a:lvl4pPr lvl="3" rtl="0">
              <a:spcBef>
                <a:spcPts val="0"/>
              </a:spcBef>
              <a:spcAft>
                <a:spcPts val="0"/>
              </a:spcAft>
              <a:buSzPts val="3000"/>
              <a:buFont typeface="Oswald"/>
              <a:buNone/>
              <a:defRPr sz="3000">
                <a:latin typeface="Oswald"/>
                <a:ea typeface="Oswald"/>
                <a:cs typeface="Oswald"/>
                <a:sym typeface="Oswald"/>
              </a:defRPr>
            </a:lvl4pPr>
            <a:lvl5pPr lvl="4" rtl="0">
              <a:spcBef>
                <a:spcPts val="0"/>
              </a:spcBef>
              <a:spcAft>
                <a:spcPts val="0"/>
              </a:spcAft>
              <a:buSzPts val="3000"/>
              <a:buFont typeface="Oswald"/>
              <a:buNone/>
              <a:defRPr sz="3000">
                <a:latin typeface="Oswald"/>
                <a:ea typeface="Oswald"/>
                <a:cs typeface="Oswald"/>
                <a:sym typeface="Oswald"/>
              </a:defRPr>
            </a:lvl5pPr>
            <a:lvl6pPr lvl="5" rtl="0">
              <a:spcBef>
                <a:spcPts val="0"/>
              </a:spcBef>
              <a:spcAft>
                <a:spcPts val="0"/>
              </a:spcAft>
              <a:buSzPts val="3000"/>
              <a:buFont typeface="Oswald"/>
              <a:buNone/>
              <a:defRPr sz="3000">
                <a:latin typeface="Oswald"/>
                <a:ea typeface="Oswald"/>
                <a:cs typeface="Oswald"/>
                <a:sym typeface="Oswald"/>
              </a:defRPr>
            </a:lvl6pPr>
            <a:lvl7pPr lvl="6" rtl="0">
              <a:spcBef>
                <a:spcPts val="0"/>
              </a:spcBef>
              <a:spcAft>
                <a:spcPts val="0"/>
              </a:spcAft>
              <a:buSzPts val="3000"/>
              <a:buFont typeface="Oswald"/>
              <a:buNone/>
              <a:defRPr sz="3000">
                <a:latin typeface="Oswald"/>
                <a:ea typeface="Oswald"/>
                <a:cs typeface="Oswald"/>
                <a:sym typeface="Oswald"/>
              </a:defRPr>
            </a:lvl7pPr>
            <a:lvl8pPr lvl="7" rtl="0">
              <a:spcBef>
                <a:spcPts val="0"/>
              </a:spcBef>
              <a:spcAft>
                <a:spcPts val="0"/>
              </a:spcAft>
              <a:buSzPts val="3000"/>
              <a:buFont typeface="Oswald"/>
              <a:buNone/>
              <a:defRPr sz="3000">
                <a:latin typeface="Oswald"/>
                <a:ea typeface="Oswald"/>
                <a:cs typeface="Oswald"/>
                <a:sym typeface="Oswald"/>
              </a:defRPr>
            </a:lvl8pPr>
            <a:lvl9pPr lvl="8" rtl="0">
              <a:spcBef>
                <a:spcPts val="0"/>
              </a:spcBef>
              <a:spcAft>
                <a:spcPts val="0"/>
              </a:spcAft>
              <a:buSzPts val="3000"/>
              <a:buFont typeface="Oswald"/>
              <a:buNone/>
              <a:defRPr sz="3000">
                <a:latin typeface="Oswald"/>
                <a:ea typeface="Oswald"/>
                <a:cs typeface="Oswald"/>
                <a:sym typeface="Oswald"/>
              </a:defRPr>
            </a:lvl9pPr>
          </a:lstStyle>
          <a:p>
            <a:endParaRPr dirty="0"/>
          </a:p>
        </p:txBody>
      </p:sp>
      <p:sp>
        <p:nvSpPr>
          <p:cNvPr id="15" name="Shape 15"/>
          <p:cNvSpPr txBox="1">
            <a:spLocks noGrp="1"/>
          </p:cNvSpPr>
          <p:nvPr>
            <p:ph type="sldNum" idx="12"/>
          </p:nvPr>
        </p:nvSpPr>
        <p:spPr>
          <a:xfrm>
            <a:off x="8480575" y="6352859"/>
            <a:ext cx="548700" cy="4617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‹N›</a:t>
            </a:fld>
            <a:endParaRPr/>
          </a:p>
        </p:txBody>
      </p:sp>
      <p:sp>
        <p:nvSpPr>
          <p:cNvPr id="2" name="Segnaposto piè di pagina 1">
            <a:extLst>
              <a:ext uri="{FF2B5EF4-FFF2-40B4-BE49-F238E27FC236}">
                <a16:creationId xmlns:a16="http://schemas.microsoft.com/office/drawing/2014/main" xmlns="" id="{6075F7D9-F1D8-4187-83C7-F865D648C192}"/>
              </a:ext>
            </a:extLst>
          </p:cNvPr>
          <p:cNvSpPr>
            <a:spLocks noGrp="1"/>
          </p:cNvSpPr>
          <p:nvPr>
            <p:ph type="ftr" sz="quarter" idx="13"/>
          </p:nvPr>
        </p:nvSpPr>
        <p:spPr/>
        <p:txBody>
          <a:bodyPr/>
          <a:lstStyle/>
          <a:p>
            <a:r>
              <a:rPr lang="it-IT"/>
              <a:t>Nome cognome - Azienda o ruolo - titolo presentazione</a:t>
            </a:r>
            <a:endParaRPr lang="it-IT" dirty="0"/>
          </a:p>
        </p:txBody>
      </p:sp>
      <p:sp>
        <p:nvSpPr>
          <p:cNvPr id="6" name="Segnaposto immagine 6">
            <a:extLst>
              <a:ext uri="{FF2B5EF4-FFF2-40B4-BE49-F238E27FC236}">
                <a16:creationId xmlns:a16="http://schemas.microsoft.com/office/drawing/2014/main" xmlns="" id="{83D9E175-2BE6-47DD-9973-55D32C2275DC}"/>
              </a:ext>
            </a:extLst>
          </p:cNvPr>
          <p:cNvSpPr>
            <a:spLocks noGrp="1"/>
          </p:cNvSpPr>
          <p:nvPr>
            <p:ph type="pic" sz="quarter" idx="14" hasCustomPrompt="1"/>
          </p:nvPr>
        </p:nvSpPr>
        <p:spPr>
          <a:xfrm>
            <a:off x="47625" y="6356350"/>
            <a:ext cx="2205038" cy="501650"/>
          </a:xfrm>
        </p:spPr>
        <p:txBody>
          <a:bodyPr/>
          <a:lstStyle>
            <a:lvl1pPr>
              <a:defRPr sz="800">
                <a:latin typeface="+mj-lt"/>
              </a:defRPr>
            </a:lvl1pPr>
          </a:lstStyle>
          <a:p>
            <a:r>
              <a:rPr lang="it-IT" dirty="0">
                <a:latin typeface="+mj-lt"/>
              </a:rPr>
              <a:t>Hai un immagine da inserire?</a:t>
            </a:r>
            <a:endParaRPr lang="it-IT"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1"/>
        <p:cNvGrpSpPr/>
        <p:nvPr/>
      </p:nvGrpSpPr>
      <p:grpSpPr>
        <a:xfrm>
          <a:off x="0" y="0"/>
          <a:ext cx="0" cy="0"/>
          <a:chOff x="0" y="0"/>
          <a:chExt cx="0" cy="0"/>
        </a:xfrm>
      </p:grpSpPr>
      <p:sp>
        <p:nvSpPr>
          <p:cNvPr id="42" name="Shape 42"/>
          <p:cNvSpPr txBox="1">
            <a:spLocks noGrp="1"/>
          </p:cNvSpPr>
          <p:nvPr>
            <p:ph type="sldNum" idx="12"/>
          </p:nvPr>
        </p:nvSpPr>
        <p:spPr>
          <a:xfrm>
            <a:off x="8480574" y="6356350"/>
            <a:ext cx="548700" cy="461700"/>
          </a:xfrm>
          <a:prstGeom prst="rect">
            <a:avLst/>
          </a:prstGeom>
        </p:spPr>
        <p:txBody>
          <a:bodyPr spcFirstLastPara="1" wrap="square" lIns="91425" tIns="91425" rIns="91425" bIns="91425" anchor="t" anchorCtr="0">
            <a:noAutofit/>
          </a:bodyPr>
          <a:lstStyle>
            <a:lvl1pPr lvl="0" algn="ctr">
              <a:lnSpc>
                <a:spcPct val="150000"/>
              </a:lnSpc>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t-IT" smtClean="0"/>
              <a:pPr/>
              <a:t>‹N›</a:t>
            </a:fld>
            <a:endParaRPr lang="it-IT" dirty="0"/>
          </a:p>
        </p:txBody>
      </p:sp>
      <p:sp>
        <p:nvSpPr>
          <p:cNvPr id="2" name="Segnaposto piè di pagina 1">
            <a:extLst>
              <a:ext uri="{FF2B5EF4-FFF2-40B4-BE49-F238E27FC236}">
                <a16:creationId xmlns:a16="http://schemas.microsoft.com/office/drawing/2014/main" xmlns="" id="{5CD096E5-2E08-418B-835F-034FE9E1F301}"/>
              </a:ext>
            </a:extLst>
          </p:cNvPr>
          <p:cNvSpPr>
            <a:spLocks noGrp="1"/>
          </p:cNvSpPr>
          <p:nvPr>
            <p:ph type="ftr" sz="quarter" idx="13"/>
          </p:nvPr>
        </p:nvSpPr>
        <p:spPr/>
        <p:txBody>
          <a:bodyPr/>
          <a:lstStyle/>
          <a:p>
            <a:r>
              <a:rPr lang="it-IT"/>
              <a:t>Nome cognome - Azienda o ruolo - titolo presentazione</a:t>
            </a:r>
            <a:endParaRPr lang="it-IT"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Shape 5"/>
        <p:cNvGrpSpPr/>
        <p:nvPr/>
      </p:nvGrpSpPr>
      <p:grpSpPr>
        <a:xfrm>
          <a:off x="0" y="0"/>
          <a:ext cx="0" cy="0"/>
          <a:chOff x="0" y="0"/>
          <a:chExt cx="0" cy="0"/>
        </a:xfrm>
      </p:grpSpPr>
      <p:sp>
        <p:nvSpPr>
          <p:cNvPr id="11" name="Rettangolo 10">
            <a:extLst>
              <a:ext uri="{FF2B5EF4-FFF2-40B4-BE49-F238E27FC236}">
                <a16:creationId xmlns:a16="http://schemas.microsoft.com/office/drawing/2014/main" xmlns="" id="{238E382B-2F3B-4530-A638-9A7CD0036061}"/>
              </a:ext>
            </a:extLst>
          </p:cNvPr>
          <p:cNvSpPr/>
          <p:nvPr userDrawn="1"/>
        </p:nvSpPr>
        <p:spPr>
          <a:xfrm>
            <a:off x="0" y="6356351"/>
            <a:ext cx="9144000" cy="501650"/>
          </a:xfrm>
          <a:prstGeom prst="rect">
            <a:avLst/>
          </a:prstGeom>
          <a:solidFill>
            <a:srgbClr val="00E8B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Shape 6"/>
          <p:cNvSpPr/>
          <p:nvPr userDrawn="1"/>
        </p:nvSpPr>
        <p:spPr>
          <a:xfrm>
            <a:off x="0" y="100"/>
            <a:ext cx="9143999" cy="6356249"/>
          </a:xfrm>
          <a:prstGeom prst="rect">
            <a:avLst/>
          </a:prstGeom>
          <a:gradFill flip="none" rotWithShape="1">
            <a:gsLst>
              <a:gs pos="0">
                <a:srgbClr val="073763">
                  <a:alpha val="0"/>
                </a:srgbClr>
              </a:gs>
              <a:gs pos="100000">
                <a:srgbClr val="010B15">
                  <a:alpha val="28235"/>
                </a:srgbClr>
              </a:gs>
            </a:gsLst>
            <a:path path="circle">
              <a:fillToRect l="50000" t="50000" r="50000" b="50000"/>
            </a:path>
            <a:tileRect/>
          </a:gradFill>
          <a:ln>
            <a:noFill/>
          </a:ln>
        </p:spPr>
        <p:txBody>
          <a:bodyPr spcFirstLastPara="1" wrap="square" lIns="91425" tIns="91425" rIns="91425" bIns="91425" anchor="ctr" anchorCtr="0">
            <a:noAutofit/>
          </a:bodyPr>
          <a:lstStyle/>
          <a:p>
            <a:endParaRPr lang="it-IT" dirty="0"/>
          </a:p>
        </p:txBody>
      </p:sp>
      <p:sp>
        <p:nvSpPr>
          <p:cNvPr id="7" name="Shape 7"/>
          <p:cNvSpPr txBox="1">
            <a:spLocks noGrp="1"/>
          </p:cNvSpPr>
          <p:nvPr>
            <p:ph type="title"/>
          </p:nvPr>
        </p:nvSpPr>
        <p:spPr>
          <a:xfrm>
            <a:off x="827250" y="788425"/>
            <a:ext cx="4109400" cy="935400"/>
          </a:xfrm>
          <a:prstGeom prst="rect">
            <a:avLst/>
          </a:prstGeom>
          <a:noFill/>
          <a:ln>
            <a:noFill/>
          </a:ln>
        </p:spPr>
        <p:txBody>
          <a:bodyPr spcFirstLastPara="1" wrap="square" lIns="91425" tIns="91425" rIns="91425" bIns="91425" anchor="t" anchorCtr="0"/>
          <a:lstStyle>
            <a:lvl1pPr lvl="0">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1pPr>
            <a:lvl2pPr lvl="1">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2pPr>
            <a:lvl3pPr lvl="2">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3pPr>
            <a:lvl4pPr lvl="3">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4pPr>
            <a:lvl5pPr lvl="4">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5pPr>
            <a:lvl6pPr lvl="5">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6pPr>
            <a:lvl7pPr lvl="6">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7pPr>
            <a:lvl8pPr lvl="7">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8pPr>
            <a:lvl9pPr lvl="8">
              <a:spcBef>
                <a:spcPts val="0"/>
              </a:spcBef>
              <a:spcAft>
                <a:spcPts val="0"/>
              </a:spcAft>
              <a:buClr>
                <a:srgbClr val="9BDED2"/>
              </a:buClr>
              <a:buSzPts val="2400"/>
              <a:buFont typeface="Oswald"/>
              <a:buNone/>
              <a:defRPr sz="2400">
                <a:solidFill>
                  <a:srgbClr val="9BDED2"/>
                </a:solidFill>
                <a:highlight>
                  <a:srgbClr val="FFFFFF"/>
                </a:highlight>
                <a:latin typeface="Oswald"/>
                <a:ea typeface="Oswald"/>
                <a:cs typeface="Oswald"/>
                <a:sym typeface="Oswald"/>
              </a:defRPr>
            </a:lvl9pPr>
          </a:lstStyle>
          <a:p>
            <a:endParaRPr dirty="0"/>
          </a:p>
        </p:txBody>
      </p:sp>
      <p:sp>
        <p:nvSpPr>
          <p:cNvPr id="8" name="Shape 8"/>
          <p:cNvSpPr txBox="1">
            <a:spLocks noGrp="1"/>
          </p:cNvSpPr>
          <p:nvPr>
            <p:ph type="body" idx="1"/>
          </p:nvPr>
        </p:nvSpPr>
        <p:spPr>
          <a:xfrm>
            <a:off x="827250" y="1600200"/>
            <a:ext cx="7489500" cy="4756150"/>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FFFF"/>
              </a:buClr>
              <a:buSzPts val="3000"/>
              <a:buFont typeface="Open Sans"/>
              <a:buChar char="◇"/>
              <a:defRPr sz="3000">
                <a:solidFill>
                  <a:srgbClr val="FFFFFF"/>
                </a:solidFill>
                <a:latin typeface="Open Sans"/>
                <a:ea typeface="Open Sans"/>
                <a:cs typeface="Open Sans"/>
                <a:sym typeface="Open Sans"/>
              </a:defRPr>
            </a:lvl1pPr>
            <a:lvl2pPr marL="914400" lvl="1" indent="-381000">
              <a:spcBef>
                <a:spcPts val="0"/>
              </a:spcBef>
              <a:spcAft>
                <a:spcPts val="0"/>
              </a:spcAft>
              <a:buClr>
                <a:srgbClr val="FFFFFF"/>
              </a:buClr>
              <a:buSzPts val="2400"/>
              <a:buFont typeface="Open Sans"/>
              <a:buChar char="○"/>
              <a:defRPr sz="2400">
                <a:solidFill>
                  <a:srgbClr val="FFFFFF"/>
                </a:solidFill>
                <a:latin typeface="Open Sans"/>
                <a:ea typeface="Open Sans"/>
                <a:cs typeface="Open Sans"/>
                <a:sym typeface="Open Sans"/>
              </a:defRPr>
            </a:lvl2pPr>
            <a:lvl3pPr marL="1371600" lvl="2" indent="-381000">
              <a:spcBef>
                <a:spcPts val="0"/>
              </a:spcBef>
              <a:spcAft>
                <a:spcPts val="0"/>
              </a:spcAft>
              <a:buClr>
                <a:srgbClr val="FFFFFF"/>
              </a:buClr>
              <a:buSzPts val="2400"/>
              <a:buFont typeface="Open Sans"/>
              <a:buChar char="■"/>
              <a:defRPr sz="2400">
                <a:solidFill>
                  <a:srgbClr val="FFFFFF"/>
                </a:solidFill>
                <a:latin typeface="Open Sans"/>
                <a:ea typeface="Open Sans"/>
                <a:cs typeface="Open Sans"/>
                <a:sym typeface="Open Sans"/>
              </a:defRPr>
            </a:lvl3pPr>
            <a:lvl4pPr marL="1828800" lvl="3"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4pPr>
            <a:lvl5pPr marL="2286000" lvl="4"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5pPr>
            <a:lvl6pPr marL="2743200" lvl="5"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6pPr>
            <a:lvl7pPr marL="3200400" lvl="6"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7pPr>
            <a:lvl8pPr marL="3657600" lvl="7"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8pPr>
            <a:lvl9pPr marL="4114800" lvl="8" indent="-342900">
              <a:spcBef>
                <a:spcPts val="0"/>
              </a:spcBef>
              <a:spcAft>
                <a:spcPts val="0"/>
              </a:spcAft>
              <a:buClr>
                <a:srgbClr val="FFFFFF"/>
              </a:buClr>
              <a:buSzPts val="1800"/>
              <a:buFont typeface="Open Sans"/>
              <a:buChar char="■"/>
              <a:defRPr sz="1800">
                <a:solidFill>
                  <a:srgbClr val="FFFFFF"/>
                </a:solidFill>
                <a:latin typeface="Open Sans"/>
                <a:ea typeface="Open Sans"/>
                <a:cs typeface="Open Sans"/>
                <a:sym typeface="Open Sans"/>
              </a:defRPr>
            </a:lvl9pPr>
          </a:lstStyle>
          <a:p>
            <a:endParaRPr dirty="0"/>
          </a:p>
        </p:txBody>
      </p:sp>
      <p:sp>
        <p:nvSpPr>
          <p:cNvPr id="9" name="Shape 9"/>
          <p:cNvSpPr txBox="1">
            <a:spLocks noGrp="1"/>
          </p:cNvSpPr>
          <p:nvPr>
            <p:ph type="sldNum" idx="12"/>
          </p:nvPr>
        </p:nvSpPr>
        <p:spPr>
          <a:xfrm>
            <a:off x="8480575" y="6356351"/>
            <a:ext cx="548700" cy="461700"/>
          </a:xfrm>
          <a:prstGeom prst="rect">
            <a:avLst/>
          </a:prstGeom>
          <a:noFill/>
          <a:ln>
            <a:noFill/>
          </a:ln>
        </p:spPr>
        <p:txBody>
          <a:bodyPr spcFirstLastPara="1" wrap="square" lIns="91425" tIns="91425" rIns="91425" bIns="91425" anchor="t" anchorCtr="0">
            <a:noAutofit/>
          </a:bodyPr>
          <a:lstStyle>
            <a:lvl1pPr lvl="0" algn="ctr">
              <a:lnSpc>
                <a:spcPct val="150000"/>
              </a:lnSpc>
              <a:buNone/>
              <a:defRPr sz="1200">
                <a:solidFill>
                  <a:srgbClr val="FFFFFF"/>
                </a:solidFill>
                <a:latin typeface="+mj-lt"/>
                <a:ea typeface="Oswald"/>
                <a:cs typeface="Oswald"/>
                <a:sym typeface="Oswald"/>
              </a:defRPr>
            </a:lvl1pPr>
            <a:lvl2pPr lvl="1" algn="r">
              <a:buNone/>
              <a:defRPr sz="1200">
                <a:solidFill>
                  <a:srgbClr val="FFFFFF"/>
                </a:solidFill>
                <a:latin typeface="Oswald"/>
                <a:ea typeface="Oswald"/>
                <a:cs typeface="Oswald"/>
                <a:sym typeface="Oswald"/>
              </a:defRPr>
            </a:lvl2pPr>
            <a:lvl3pPr lvl="2" algn="r">
              <a:buNone/>
              <a:defRPr sz="1200">
                <a:solidFill>
                  <a:srgbClr val="FFFFFF"/>
                </a:solidFill>
                <a:latin typeface="Oswald"/>
                <a:ea typeface="Oswald"/>
                <a:cs typeface="Oswald"/>
                <a:sym typeface="Oswald"/>
              </a:defRPr>
            </a:lvl3pPr>
            <a:lvl4pPr lvl="3" algn="r">
              <a:buNone/>
              <a:defRPr sz="1200">
                <a:solidFill>
                  <a:srgbClr val="FFFFFF"/>
                </a:solidFill>
                <a:latin typeface="Oswald"/>
                <a:ea typeface="Oswald"/>
                <a:cs typeface="Oswald"/>
                <a:sym typeface="Oswald"/>
              </a:defRPr>
            </a:lvl4pPr>
            <a:lvl5pPr lvl="4" algn="r">
              <a:buNone/>
              <a:defRPr sz="1200">
                <a:solidFill>
                  <a:srgbClr val="FFFFFF"/>
                </a:solidFill>
                <a:latin typeface="Oswald"/>
                <a:ea typeface="Oswald"/>
                <a:cs typeface="Oswald"/>
                <a:sym typeface="Oswald"/>
              </a:defRPr>
            </a:lvl5pPr>
            <a:lvl6pPr lvl="5" algn="r">
              <a:buNone/>
              <a:defRPr sz="1200">
                <a:solidFill>
                  <a:srgbClr val="FFFFFF"/>
                </a:solidFill>
                <a:latin typeface="Oswald"/>
                <a:ea typeface="Oswald"/>
                <a:cs typeface="Oswald"/>
                <a:sym typeface="Oswald"/>
              </a:defRPr>
            </a:lvl6pPr>
            <a:lvl7pPr lvl="6" algn="r">
              <a:buNone/>
              <a:defRPr sz="1200">
                <a:solidFill>
                  <a:srgbClr val="FFFFFF"/>
                </a:solidFill>
                <a:latin typeface="Oswald"/>
                <a:ea typeface="Oswald"/>
                <a:cs typeface="Oswald"/>
                <a:sym typeface="Oswald"/>
              </a:defRPr>
            </a:lvl7pPr>
            <a:lvl8pPr lvl="7" algn="r">
              <a:buNone/>
              <a:defRPr sz="1200">
                <a:solidFill>
                  <a:srgbClr val="FFFFFF"/>
                </a:solidFill>
                <a:latin typeface="Oswald"/>
                <a:ea typeface="Oswald"/>
                <a:cs typeface="Oswald"/>
                <a:sym typeface="Oswald"/>
              </a:defRPr>
            </a:lvl8pPr>
            <a:lvl9pPr lvl="8" algn="r">
              <a:buNone/>
              <a:defRPr sz="1200">
                <a:solidFill>
                  <a:srgbClr val="FFFFFF"/>
                </a:solidFill>
                <a:latin typeface="Oswald"/>
                <a:ea typeface="Oswald"/>
                <a:cs typeface="Oswald"/>
                <a:sym typeface="Oswald"/>
              </a:defRPr>
            </a:lvl9pPr>
          </a:lstStyle>
          <a:p>
            <a:fld id="{00000000-1234-1234-1234-123412341234}" type="slidenum">
              <a:rPr lang="it-IT" smtClean="0"/>
              <a:pPr/>
              <a:t>‹N›</a:t>
            </a:fld>
            <a:endParaRPr lang="it-IT" dirty="0"/>
          </a:p>
        </p:txBody>
      </p:sp>
      <p:pic>
        <p:nvPicPr>
          <p:cNvPr id="10" name="Immagine 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673195" y="-282513"/>
            <a:ext cx="1809391" cy="1809391"/>
          </a:xfrm>
          <a:prstGeom prst="rect">
            <a:avLst/>
          </a:prstGeom>
        </p:spPr>
      </p:pic>
      <p:sp>
        <p:nvSpPr>
          <p:cNvPr id="2" name="Segnaposto piè di pagina 1">
            <a:extLst>
              <a:ext uri="{FF2B5EF4-FFF2-40B4-BE49-F238E27FC236}">
                <a16:creationId xmlns:a16="http://schemas.microsoft.com/office/drawing/2014/main" xmlns="" id="{93E5B250-0D09-424B-804F-4E070EBBF526}"/>
              </a:ext>
            </a:extLst>
          </p:cNvPr>
          <p:cNvSpPr>
            <a:spLocks noGrp="1"/>
          </p:cNvSpPr>
          <p:nvPr>
            <p:ph type="ftr" sz="quarter" idx="3"/>
          </p:nvPr>
        </p:nvSpPr>
        <p:spPr>
          <a:xfrm>
            <a:off x="827249" y="6356350"/>
            <a:ext cx="7653325" cy="461700"/>
          </a:xfrm>
          <a:prstGeom prst="rect">
            <a:avLst/>
          </a:prstGeom>
        </p:spPr>
        <p:txBody>
          <a:bodyPr vert="horz" lIns="91440" tIns="45720" rIns="91440" bIns="45720" rtlCol="0" anchor="ctr"/>
          <a:lstStyle>
            <a:lvl1pPr algn="ctr">
              <a:defRPr sz="1200" b="1" i="0">
                <a:solidFill>
                  <a:schemeClr val="bg1"/>
                </a:solidFill>
              </a:defRPr>
            </a:lvl1pPr>
          </a:lstStyle>
          <a:p>
            <a:r>
              <a:rPr lang="it-IT" dirty="0"/>
              <a:t>Nome cognome - Azienda o ruolo - titolo presentazione</a:t>
            </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6" r:id="rId3"/>
  </p:sldLayoutIdLst>
  <p:transition>
    <p:fade thruBlk="1"/>
  </p:transition>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150">
          <a:solidFill>
            <a:srgbClr val="F62263"/>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www.google.it/url?sa=i&amp;rct=j&amp;q=&amp;esrc=s&amp;source=images&amp;cd=&amp;cad=rja&amp;uact=8&amp;ved=2ahUKEwjH8vWRye7bAhVCaVAKHXVGBAUQjRx6BAgBEAU&amp;url=https://www.yeslavoro.com/functional-food-grono/&amp;psig=AOvVaw3PeTEKINXudALTuEeE7D9Q&amp;ust=1530007696706267" TargetMode="External"/><Relationship Id="rId1" Type="http://schemas.openxmlformats.org/officeDocument/2006/relationships/slideLayout" Target="../slideLayouts/slideLayout3.xml"/><Relationship Id="rId5" Type="http://schemas.openxmlformats.org/officeDocument/2006/relationships/image" Target="../media/image26.jpeg"/><Relationship Id="rId4" Type="http://schemas.openxmlformats.org/officeDocument/2006/relationships/hyperlink" Target="https://www.google.it/url?sa=i&amp;rct=j&amp;q=&amp;esrc=s&amp;source=images&amp;cd=&amp;cad=rja&amp;uact=8&amp;ved=2ahUKEwie2o7Vye7bAhUBLlAKHTopCO4QjRx6BAgBEAU&amp;url=https://www.granapadano.it/it-it/plac-sca.aspx&amp;psig=AOvVaw2yd7D5PiOfJ0jkieGZP7dm&amp;ust=1530007871610052"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mailto:lorenzo.morelli@unicatt.it"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google.it/url?sa=i&amp;rct=j&amp;q=&amp;esrc=s&amp;source=images&amp;cd=&amp;ved=2ahUKEwjTkLDYwe7bAhVLUlAKHcaHCvUQjRx6BAgBEAU&amp;url=https://www.ebay.it/itm/Semi-Pianta-Del-Caffe-Caffe-Arabica-Coffea-Arabica-QUALITA-10-SEMI-RARI-VG179-/332115936805&amp;psig=AOvVaw2BlXk_6IWThHHD6XnhDRQN&amp;ust=1530005735052539" TargetMode="Externa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46"/>
        <p:cNvGrpSpPr/>
        <p:nvPr/>
      </p:nvGrpSpPr>
      <p:grpSpPr>
        <a:xfrm>
          <a:off x="0" y="0"/>
          <a:ext cx="0" cy="0"/>
          <a:chOff x="0" y="0"/>
          <a:chExt cx="0" cy="0"/>
        </a:xfrm>
      </p:grpSpPr>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944" y="-224586"/>
            <a:ext cx="1790993" cy="1790993"/>
          </a:xfrm>
          <a:prstGeom prst="rect">
            <a:avLst/>
          </a:prstGeom>
        </p:spPr>
      </p:pic>
      <p:sp>
        <p:nvSpPr>
          <p:cNvPr id="47" name="Shape 47"/>
          <p:cNvSpPr txBox="1">
            <a:spLocks noGrp="1"/>
          </p:cNvSpPr>
          <p:nvPr>
            <p:ph type="ctrTitle"/>
          </p:nvPr>
        </p:nvSpPr>
        <p:spPr>
          <a:xfrm>
            <a:off x="879808" y="2746939"/>
            <a:ext cx="6984717" cy="2061088"/>
          </a:xfrm>
          <a:prstGeom prst="rect">
            <a:avLst/>
          </a:prstGeom>
        </p:spPr>
        <p:txBody>
          <a:bodyPr spcFirstLastPara="1" wrap="square" lIns="91425" tIns="91425" rIns="91425" bIns="91425" anchor="b" anchorCtr="0">
            <a:noAutofit/>
          </a:bodyPr>
          <a:lstStyle/>
          <a:p>
            <a:pPr lvl="0"/>
            <a:r>
              <a:rPr lang="it-IT" sz="3600" spc="-300" dirty="0" smtClean="0">
                <a:solidFill>
                  <a:schemeClr val="tx1"/>
                </a:solidFill>
                <a:latin typeface="+mn-lt"/>
              </a:rPr>
              <a:t>NUOVI LAVORI  IN AGRICOLTURA</a:t>
            </a:r>
            <a:endParaRPr sz="3600" spc="-300" dirty="0">
              <a:solidFill>
                <a:schemeClr val="tx1"/>
              </a:solidFill>
              <a:latin typeface="+mn-lt"/>
            </a:endParaRPr>
          </a:p>
        </p:txBody>
      </p:sp>
      <p:sp>
        <p:nvSpPr>
          <p:cNvPr id="8" name="Shape 121">
            <a:extLst>
              <a:ext uri="{FF2B5EF4-FFF2-40B4-BE49-F238E27FC236}">
                <a16:creationId xmlns:a16="http://schemas.microsoft.com/office/drawing/2014/main" xmlns="" id="{3E42F58E-2CFC-4C6E-BEF4-F58DD96D4400}"/>
              </a:ext>
            </a:extLst>
          </p:cNvPr>
          <p:cNvSpPr txBox="1">
            <a:spLocks/>
          </p:cNvSpPr>
          <p:nvPr/>
        </p:nvSpPr>
        <p:spPr>
          <a:xfrm>
            <a:off x="250026" y="5092117"/>
            <a:ext cx="4759296" cy="143081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rgbClr val="FFFFFF"/>
              </a:buClr>
              <a:buSzPts val="3000"/>
              <a:buFont typeface="Open Sans"/>
              <a:buChar char="◇"/>
              <a:defRPr sz="3000" b="0" i="0" u="none" strike="noStrike" cap="none">
                <a:solidFill>
                  <a:srgbClr val="FFFFFF"/>
                </a:solidFill>
                <a:latin typeface="Open Sans"/>
                <a:ea typeface="Open Sans"/>
                <a:cs typeface="Open Sans"/>
                <a:sym typeface="Open Sans"/>
              </a:defRPr>
            </a:lvl1pPr>
            <a:lvl2pPr marL="914400" marR="0" lvl="1" indent="-381000" algn="l" rtl="0">
              <a:lnSpc>
                <a:spcPct val="100000"/>
              </a:lnSpc>
              <a:spcBef>
                <a:spcPts val="0"/>
              </a:spcBef>
              <a:spcAft>
                <a:spcPts val="0"/>
              </a:spcAft>
              <a:buClr>
                <a:srgbClr val="FFFFFF"/>
              </a:buClr>
              <a:buSzPts val="2400"/>
              <a:buFont typeface="Open Sans"/>
              <a:buChar char="○"/>
              <a:defRPr sz="2400" b="0" i="0" u="none" strike="noStrike" cap="none">
                <a:solidFill>
                  <a:srgbClr val="FFFFFF"/>
                </a:solidFill>
                <a:latin typeface="Open Sans"/>
                <a:ea typeface="Open Sans"/>
                <a:cs typeface="Open Sans"/>
                <a:sym typeface="Open Sans"/>
              </a:defRPr>
            </a:lvl2pPr>
            <a:lvl3pPr marL="1371600" marR="0" lvl="2" indent="-381000" algn="l" rtl="0">
              <a:lnSpc>
                <a:spcPct val="100000"/>
              </a:lnSpc>
              <a:spcBef>
                <a:spcPts val="0"/>
              </a:spcBef>
              <a:spcAft>
                <a:spcPts val="0"/>
              </a:spcAft>
              <a:buClr>
                <a:srgbClr val="FFFFFF"/>
              </a:buClr>
              <a:buSzPts val="2400"/>
              <a:buFont typeface="Open Sans"/>
              <a:buChar char="■"/>
              <a:defRPr sz="2400" b="0" i="0" u="none" strike="noStrike" cap="none">
                <a:solidFill>
                  <a:srgbClr val="FFFFFF"/>
                </a:solidFill>
                <a:latin typeface="Open Sans"/>
                <a:ea typeface="Open Sans"/>
                <a:cs typeface="Open Sans"/>
                <a:sym typeface="Open Sans"/>
              </a:defRPr>
            </a:lvl3pPr>
            <a:lvl4pPr marL="1828800" marR="0" lvl="3"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4pPr>
            <a:lvl5pPr marL="2286000" marR="0" lvl="4"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5pPr>
            <a:lvl6pPr marL="2743200" marR="0" lvl="5"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6pPr>
            <a:lvl7pPr marL="3200400" marR="0" lvl="6"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7pPr>
            <a:lvl8pPr marL="3657600" marR="0" lvl="7"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8pPr>
            <a:lvl9pPr marL="4114800" marR="0" lvl="8" indent="-342900" algn="l" rtl="0">
              <a:lnSpc>
                <a:spcPct val="100000"/>
              </a:lnSpc>
              <a:spcBef>
                <a:spcPts val="0"/>
              </a:spcBef>
              <a:spcAft>
                <a:spcPts val="0"/>
              </a:spcAft>
              <a:buClr>
                <a:srgbClr val="FFFFFF"/>
              </a:buClr>
              <a:buSzPts val="1800"/>
              <a:buFont typeface="Open Sans"/>
              <a:buChar char="■"/>
              <a:defRPr sz="1800" b="0" i="0" u="none" strike="noStrike" cap="none">
                <a:solidFill>
                  <a:srgbClr val="FFFFFF"/>
                </a:solidFill>
                <a:latin typeface="Open Sans"/>
                <a:ea typeface="Open Sans"/>
                <a:cs typeface="Open Sans"/>
                <a:sym typeface="Open Sans"/>
              </a:defRPr>
            </a:lvl9pPr>
          </a:lstStyle>
          <a:p>
            <a:pPr marL="0" indent="0">
              <a:buFont typeface="Open Sans"/>
              <a:buNone/>
            </a:pPr>
            <a:r>
              <a:rPr lang="en-US" sz="1800" dirty="0" smtClean="0">
                <a:solidFill>
                  <a:schemeClr val="tx1"/>
                </a:solidFill>
                <a:latin typeface="+mj-lt"/>
              </a:rPr>
              <a:t>Lorenzo Morelli</a:t>
            </a:r>
          </a:p>
          <a:p>
            <a:pPr marL="0" indent="0">
              <a:buFont typeface="Open Sans"/>
              <a:buNone/>
            </a:pPr>
            <a:r>
              <a:rPr lang="it-IT" sz="1200" i="1" dirty="0" smtClean="0">
                <a:solidFill>
                  <a:schemeClr val="tx1"/>
                </a:solidFill>
                <a:latin typeface="+mj-lt"/>
              </a:rPr>
              <a:t>Facoltà Scienze </a:t>
            </a:r>
            <a:r>
              <a:rPr lang="it-IT" sz="1200" i="1" dirty="0" err="1" smtClean="0">
                <a:solidFill>
                  <a:schemeClr val="tx1"/>
                </a:solidFill>
                <a:latin typeface="+mj-lt"/>
              </a:rPr>
              <a:t>agrarie,alimentari</a:t>
            </a:r>
            <a:r>
              <a:rPr lang="it-IT" sz="1200" i="1" dirty="0" smtClean="0">
                <a:solidFill>
                  <a:schemeClr val="tx1"/>
                </a:solidFill>
                <a:latin typeface="+mj-lt"/>
              </a:rPr>
              <a:t> e ambientali</a:t>
            </a:r>
          </a:p>
          <a:p>
            <a:pPr marL="0" indent="0">
              <a:buFont typeface="Open Sans"/>
              <a:buNone/>
            </a:pPr>
            <a:r>
              <a:rPr lang="it-IT" sz="1200" i="1" dirty="0" smtClean="0">
                <a:solidFill>
                  <a:schemeClr val="tx1"/>
                </a:solidFill>
                <a:latin typeface="+mj-lt"/>
              </a:rPr>
              <a:t>Università Cattolica del Sacro Cuore- Sede di Piacenza-Cremona</a:t>
            </a:r>
            <a:endParaRPr lang="en-US" sz="1200" i="1" dirty="0">
              <a:solidFill>
                <a:schemeClr val="tx1"/>
              </a:solidFill>
              <a:latin typeface="+mj-lt"/>
            </a:endParaRPr>
          </a:p>
          <a:p>
            <a:pPr marL="0" indent="0">
              <a:buFont typeface="Open Sans"/>
              <a:buNone/>
            </a:pPr>
            <a:endParaRPr lang="en-US" sz="1800" dirty="0">
              <a:latin typeface="+mj-lt"/>
            </a:endParaRPr>
          </a:p>
          <a:p>
            <a:pPr marL="0" indent="0">
              <a:buFont typeface="Open Sans"/>
              <a:buNone/>
            </a:pPr>
            <a:r>
              <a:rPr lang="en-US" sz="1800" dirty="0">
                <a:latin typeface="+mj-lt"/>
              </a:rPr>
              <a:t> </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7108" y="350471"/>
            <a:ext cx="3790873" cy="3427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435249" y="563690"/>
            <a:ext cx="5400600" cy="461665"/>
          </a:xfrm>
          <a:prstGeom prst="rect">
            <a:avLst/>
          </a:prstGeom>
          <a:noFill/>
        </p:spPr>
        <p:txBody>
          <a:bodyPr wrap="square" rtlCol="0">
            <a:spAutoFit/>
          </a:bodyPr>
          <a:lstStyle/>
          <a:p>
            <a:r>
              <a:rPr lang="it-IT" sz="2400" b="1" dirty="0" smtClean="0">
                <a:solidFill>
                  <a:schemeClr val="tx1"/>
                </a:solidFill>
              </a:rPr>
              <a:t>Attenzione: non solo tradizione</a:t>
            </a:r>
            <a:endParaRPr lang="en-US" sz="2400" b="1" dirty="0">
              <a:solidFill>
                <a:schemeClr val="tx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102608"/>
            <a:ext cx="8265312" cy="4601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egnaposto piè di pagina 1">
            <a:extLst>
              <a:ext uri="{FF2B5EF4-FFF2-40B4-BE49-F238E27FC236}">
                <a16:creationId xmlns:a16="http://schemas.microsoft.com/office/drawing/2014/main" xmlns="" id="{FFDA0EEC-E2FB-4982-8857-0F96662EB628}"/>
              </a:ext>
            </a:extLst>
          </p:cNvPr>
          <p:cNvSpPr>
            <a:spLocks noGrp="1"/>
          </p:cNvSpPr>
          <p:nvPr>
            <p:ph type="ftr" sz="quarter" idx="13"/>
          </p:nvPr>
        </p:nvSpPr>
        <p:spPr>
          <a:xfrm>
            <a:off x="845545" y="5983628"/>
            <a:ext cx="7653325" cy="461700"/>
          </a:xfrm>
          <a:solidFill>
            <a:schemeClr val="accent1"/>
          </a:solidFill>
        </p:spPr>
        <p:txBody>
          <a:bodyPr/>
          <a:lstStyle/>
          <a:p>
            <a:r>
              <a:rPr lang="it-IT" dirty="0" smtClean="0"/>
              <a:t>Lorenzo Morelli- UCSC- Nuovi lavori in agricoltura</a:t>
            </a:r>
            <a:endParaRPr lang="it-IT" dirty="0"/>
          </a:p>
        </p:txBody>
      </p:sp>
    </p:spTree>
    <p:extLst>
      <p:ext uri="{BB962C8B-B14F-4D97-AF65-F5344CB8AC3E}">
        <p14:creationId xmlns:p14="http://schemas.microsoft.com/office/powerpoint/2010/main" val="9161696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248555" y="539835"/>
            <a:ext cx="5400600" cy="461665"/>
          </a:xfrm>
          <a:prstGeom prst="rect">
            <a:avLst/>
          </a:prstGeom>
          <a:noFill/>
        </p:spPr>
        <p:txBody>
          <a:bodyPr wrap="square" rtlCol="0">
            <a:spAutoFit/>
          </a:bodyPr>
          <a:lstStyle/>
          <a:p>
            <a:r>
              <a:rPr lang="it-IT" sz="2400" b="1" dirty="0" smtClean="0">
                <a:solidFill>
                  <a:schemeClr val="tx1"/>
                </a:solidFill>
              </a:rPr>
              <a:t>Non solo tradizione</a:t>
            </a:r>
            <a:endParaRPr lang="en-US" sz="2400" b="1" dirty="0">
              <a:solidFill>
                <a:schemeClr val="tx1"/>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2004" y="1070870"/>
            <a:ext cx="5471145" cy="4812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egnaposto piè di pagina 1">
            <a:extLst>
              <a:ext uri="{FF2B5EF4-FFF2-40B4-BE49-F238E27FC236}">
                <a16:creationId xmlns:a16="http://schemas.microsoft.com/office/drawing/2014/main" xmlns="" id="{FFDA0EEC-E2FB-4982-8857-0F96662EB628}"/>
              </a:ext>
            </a:extLst>
          </p:cNvPr>
          <p:cNvSpPr>
            <a:spLocks noGrp="1"/>
          </p:cNvSpPr>
          <p:nvPr>
            <p:ph type="ftr" sz="quarter" idx="13"/>
          </p:nvPr>
        </p:nvSpPr>
        <p:spPr>
          <a:xfrm>
            <a:off x="834887" y="6253972"/>
            <a:ext cx="7653325" cy="461700"/>
          </a:xfrm>
          <a:solidFill>
            <a:schemeClr val="accent1"/>
          </a:solidFill>
        </p:spPr>
        <p:txBody>
          <a:bodyPr/>
          <a:lstStyle/>
          <a:p>
            <a:r>
              <a:rPr lang="it-IT" dirty="0" smtClean="0"/>
              <a:t>Lorenzo Morelli- UCSC- Nuovi lavori in agricoltura</a:t>
            </a:r>
            <a:endParaRPr lang="it-IT" dirty="0"/>
          </a:p>
        </p:txBody>
      </p:sp>
    </p:spTree>
    <p:extLst>
      <p:ext uri="{BB962C8B-B14F-4D97-AF65-F5344CB8AC3E}">
        <p14:creationId xmlns:p14="http://schemas.microsoft.com/office/powerpoint/2010/main" val="36561484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lang="it-IT" b="0" i="0" dirty="0" smtClean="0">
                <a:ln>
                  <a:noFill/>
                </a:ln>
                <a:solidFill>
                  <a:srgbClr val="FFFFFF">
                    <a:alpha val="26920"/>
                  </a:srgbClr>
                </a:solidFill>
                <a:latin typeface="Oswald"/>
              </a:rPr>
              <a:t>2</a:t>
            </a:r>
            <a:endParaRPr b="0" i="0" dirty="0">
              <a:ln>
                <a:noFill/>
              </a:ln>
              <a:solidFill>
                <a:srgbClr val="FFFFFF">
                  <a:alpha val="26920"/>
                </a:srgbClr>
              </a:solidFill>
              <a:latin typeface="Oswald"/>
            </a:endParaRPr>
          </a:p>
        </p:txBody>
      </p:sp>
      <p:sp>
        <p:nvSpPr>
          <p:cNvPr id="70" name="Shape 70"/>
          <p:cNvSpPr txBox="1">
            <a:spLocks noGrp="1"/>
          </p:cNvSpPr>
          <p:nvPr>
            <p:ph type="ctrTitle"/>
          </p:nvPr>
        </p:nvSpPr>
        <p:spPr>
          <a:xfrm>
            <a:off x="838200" y="3482725"/>
            <a:ext cx="4332900" cy="15465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it-IT" dirty="0" smtClean="0">
                <a:solidFill>
                  <a:schemeClr val="tx1"/>
                </a:solidFill>
              </a:rPr>
              <a:t>Il panorama</a:t>
            </a:r>
            <a:endParaRPr dirty="0">
              <a:solidFill>
                <a:schemeClr val="tx1"/>
              </a:solidFill>
            </a:endParaRPr>
          </a:p>
        </p:txBody>
      </p:sp>
      <p:sp>
        <p:nvSpPr>
          <p:cNvPr id="2" name="Segnaposto piè di pagina 1">
            <a:extLst>
              <a:ext uri="{FF2B5EF4-FFF2-40B4-BE49-F238E27FC236}">
                <a16:creationId xmlns:a16="http://schemas.microsoft.com/office/drawing/2014/main" xmlns="" id="{24C591B2-6AAD-45B5-85A4-D6731E36F9F7}"/>
              </a:ext>
            </a:extLst>
          </p:cNvPr>
          <p:cNvSpPr>
            <a:spLocks noGrp="1"/>
          </p:cNvSpPr>
          <p:nvPr>
            <p:ph type="ftr" sz="quarter" idx="13"/>
          </p:nvPr>
        </p:nvSpPr>
        <p:spPr/>
        <p:txBody>
          <a:bodyPr/>
          <a:lstStyle/>
          <a:p>
            <a:r>
              <a:rPr lang="it-IT" dirty="0"/>
              <a:t>Nome cognome - Azienda o ruolo - titolo presentazione</a:t>
            </a:r>
          </a:p>
        </p:txBody>
      </p:sp>
      <p:sp>
        <p:nvSpPr>
          <p:cNvPr id="3" name="Segnaposto numero diapositiva 2">
            <a:extLst>
              <a:ext uri="{FF2B5EF4-FFF2-40B4-BE49-F238E27FC236}">
                <a16:creationId xmlns:a16="http://schemas.microsoft.com/office/drawing/2014/main" xmlns="" id="{D389EFB6-532E-4DEB-AB14-2B305061B5E3}"/>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12</a:t>
            </a:fld>
            <a:endParaRPr lang="it-IT"/>
          </a:p>
        </p:txBody>
      </p:sp>
      <p:sp>
        <p:nvSpPr>
          <p:cNvPr id="8" name="Segnaposto piè di pagina 1">
            <a:extLst>
              <a:ext uri="{FF2B5EF4-FFF2-40B4-BE49-F238E27FC236}">
                <a16:creationId xmlns:a16="http://schemas.microsoft.com/office/drawing/2014/main" xmlns="" id="{FFDA0EEC-E2FB-4982-8857-0F96662EB628}"/>
              </a:ext>
            </a:extLst>
          </p:cNvPr>
          <p:cNvSpPr txBox="1">
            <a:spLocks/>
          </p:cNvSpPr>
          <p:nvPr/>
        </p:nvSpPr>
        <p:spPr>
          <a:xfrm>
            <a:off x="834887" y="6253972"/>
            <a:ext cx="7653325" cy="461700"/>
          </a:xfrm>
          <a:prstGeom prst="rect">
            <a:avLst/>
          </a:prstGeom>
          <a:solidFill>
            <a:schemeClr val="accent1"/>
          </a:solidFill>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UCSC- Nuovi lavori in agricoltura</a:t>
            </a:r>
            <a:endParaRPr lang="it-IT" dirty="0"/>
          </a:p>
        </p:txBody>
      </p:sp>
    </p:spTree>
    <p:extLst>
      <p:ext uri="{BB962C8B-B14F-4D97-AF65-F5344CB8AC3E}">
        <p14:creationId xmlns:p14="http://schemas.microsoft.com/office/powerpoint/2010/main" val="30498408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lang="it-IT" b="0" i="0" dirty="0" smtClean="0">
                <a:ln>
                  <a:noFill/>
                </a:ln>
                <a:solidFill>
                  <a:srgbClr val="FFFFFF">
                    <a:alpha val="26920"/>
                  </a:srgbClr>
                </a:solidFill>
                <a:latin typeface="Oswald"/>
              </a:rPr>
              <a:t>2</a:t>
            </a:r>
            <a:endParaRPr b="0" i="0" dirty="0">
              <a:ln>
                <a:noFill/>
              </a:ln>
              <a:solidFill>
                <a:srgbClr val="FFFFFF">
                  <a:alpha val="26920"/>
                </a:srgbClr>
              </a:solidFill>
              <a:latin typeface="Oswald"/>
            </a:endParaRPr>
          </a:p>
        </p:txBody>
      </p:sp>
      <p:sp>
        <p:nvSpPr>
          <p:cNvPr id="2" name="Segnaposto piè di pagina 1">
            <a:extLst>
              <a:ext uri="{FF2B5EF4-FFF2-40B4-BE49-F238E27FC236}">
                <a16:creationId xmlns:a16="http://schemas.microsoft.com/office/drawing/2014/main" xmlns="" id="{24C591B2-6AAD-45B5-85A4-D6731E36F9F7}"/>
              </a:ext>
            </a:extLst>
          </p:cNvPr>
          <p:cNvSpPr>
            <a:spLocks noGrp="1"/>
          </p:cNvSpPr>
          <p:nvPr>
            <p:ph type="ftr" sz="quarter" idx="13"/>
          </p:nvPr>
        </p:nvSpPr>
        <p:spPr/>
        <p:txBody>
          <a:bodyPr/>
          <a:lstStyle/>
          <a:p>
            <a:r>
              <a:rPr lang="it-IT" dirty="0"/>
              <a:t>Nome cognome - Azienda o ruolo - titolo presentazione</a:t>
            </a:r>
          </a:p>
        </p:txBody>
      </p:sp>
      <p:sp>
        <p:nvSpPr>
          <p:cNvPr id="3" name="Segnaposto numero diapositiva 2">
            <a:extLst>
              <a:ext uri="{FF2B5EF4-FFF2-40B4-BE49-F238E27FC236}">
                <a16:creationId xmlns:a16="http://schemas.microsoft.com/office/drawing/2014/main" xmlns="" id="{D389EFB6-532E-4DEB-AB14-2B305061B5E3}"/>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13</a:t>
            </a:fld>
            <a:endParaRPr lang="it-IT"/>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648" y="1065474"/>
            <a:ext cx="5737170" cy="38264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egnaposto piè di pagina 1">
            <a:extLst>
              <a:ext uri="{FF2B5EF4-FFF2-40B4-BE49-F238E27FC236}">
                <a16:creationId xmlns:a16="http://schemas.microsoft.com/office/drawing/2014/main" xmlns="" id="{FFDA0EEC-E2FB-4982-8857-0F96662EB628}"/>
              </a:ext>
            </a:extLst>
          </p:cNvPr>
          <p:cNvSpPr txBox="1">
            <a:spLocks/>
          </p:cNvSpPr>
          <p:nvPr/>
        </p:nvSpPr>
        <p:spPr>
          <a:xfrm>
            <a:off x="652100" y="6142654"/>
            <a:ext cx="7653325" cy="461700"/>
          </a:xfrm>
          <a:prstGeom prst="rect">
            <a:avLst/>
          </a:prstGeom>
          <a:solidFill>
            <a:schemeClr val="accent1"/>
          </a:solidFill>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UCSC- Nuovi lavori in agricoltura</a:t>
            </a:r>
            <a:endParaRPr lang="it-IT" dirty="0"/>
          </a:p>
        </p:txBody>
      </p:sp>
    </p:spTree>
    <p:extLst>
      <p:ext uri="{BB962C8B-B14F-4D97-AF65-F5344CB8AC3E}">
        <p14:creationId xmlns:p14="http://schemas.microsoft.com/office/powerpoint/2010/main" val="25039145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lang="it-IT" b="0" i="0" dirty="0" smtClean="0">
                <a:ln>
                  <a:noFill/>
                </a:ln>
                <a:solidFill>
                  <a:srgbClr val="FFFFFF">
                    <a:alpha val="26920"/>
                  </a:srgbClr>
                </a:solidFill>
                <a:latin typeface="Oswald"/>
              </a:rPr>
              <a:t>2</a:t>
            </a:r>
            <a:endParaRPr b="0" i="0" dirty="0">
              <a:ln>
                <a:noFill/>
              </a:ln>
              <a:solidFill>
                <a:srgbClr val="FFFFFF">
                  <a:alpha val="26920"/>
                </a:srgbClr>
              </a:solidFill>
              <a:latin typeface="Oswald"/>
            </a:endParaRPr>
          </a:p>
        </p:txBody>
      </p:sp>
      <p:sp>
        <p:nvSpPr>
          <p:cNvPr id="3" name="Segnaposto numero diapositiva 2">
            <a:extLst>
              <a:ext uri="{FF2B5EF4-FFF2-40B4-BE49-F238E27FC236}">
                <a16:creationId xmlns:a16="http://schemas.microsoft.com/office/drawing/2014/main" xmlns="" id="{D389EFB6-532E-4DEB-AB14-2B305061B5E3}"/>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14</a:t>
            </a:fld>
            <a:endParaRPr lang="it-IT"/>
          </a:p>
        </p:txBody>
      </p:sp>
      <p:sp>
        <p:nvSpPr>
          <p:cNvPr id="6" name="CasellaDiTesto 5"/>
          <p:cNvSpPr txBox="1"/>
          <p:nvPr/>
        </p:nvSpPr>
        <p:spPr>
          <a:xfrm>
            <a:off x="874643" y="5511761"/>
            <a:ext cx="4794637" cy="369332"/>
          </a:xfrm>
          <a:prstGeom prst="rect">
            <a:avLst/>
          </a:prstGeom>
          <a:noFill/>
        </p:spPr>
        <p:txBody>
          <a:bodyPr wrap="square" rtlCol="0">
            <a:spAutoFit/>
          </a:bodyPr>
          <a:lstStyle/>
          <a:p>
            <a:pPr algn="ctr"/>
            <a:r>
              <a:rPr lang="it-IT" sz="1800" b="1" dirty="0" smtClean="0">
                <a:solidFill>
                  <a:schemeClr val="tx1"/>
                </a:solidFill>
              </a:rPr>
              <a:t>Il diavolo è nei numeri</a:t>
            </a:r>
            <a:endParaRPr lang="en-US" sz="1800" b="1" dirty="0">
              <a:solidFill>
                <a:schemeClr val="tx1"/>
              </a:solidFill>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455" y="667908"/>
            <a:ext cx="6528757" cy="4729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Segnaposto piè di pagina 1">
            <a:extLst>
              <a:ext uri="{FF2B5EF4-FFF2-40B4-BE49-F238E27FC236}">
                <a16:creationId xmlns:a16="http://schemas.microsoft.com/office/drawing/2014/main" xmlns="" id="{FFDA0EEC-E2FB-4982-8857-0F96662EB628}"/>
              </a:ext>
            </a:extLst>
          </p:cNvPr>
          <p:cNvSpPr>
            <a:spLocks noGrp="1"/>
          </p:cNvSpPr>
          <p:nvPr>
            <p:ph type="ftr" sz="quarter" idx="13"/>
          </p:nvPr>
        </p:nvSpPr>
        <p:spPr>
          <a:xfrm>
            <a:off x="834887" y="6253972"/>
            <a:ext cx="7653325" cy="461700"/>
          </a:xfrm>
          <a:solidFill>
            <a:schemeClr val="accent1"/>
          </a:solidFill>
        </p:spPr>
        <p:txBody>
          <a:bodyPr/>
          <a:lstStyle/>
          <a:p>
            <a:r>
              <a:rPr lang="it-IT" dirty="0" smtClean="0"/>
              <a:t>Lorenzo Morelli- UCSC- Nuovi lavori in agricoltura</a:t>
            </a:r>
            <a:endParaRPr lang="it-IT" dirty="0"/>
          </a:p>
        </p:txBody>
      </p:sp>
    </p:spTree>
    <p:extLst>
      <p:ext uri="{BB962C8B-B14F-4D97-AF65-F5344CB8AC3E}">
        <p14:creationId xmlns:p14="http://schemas.microsoft.com/office/powerpoint/2010/main" val="15180861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lang="it-IT" b="0" i="0" dirty="0" smtClean="0">
                <a:ln>
                  <a:noFill/>
                </a:ln>
                <a:solidFill>
                  <a:srgbClr val="FFFFFF">
                    <a:alpha val="26920"/>
                  </a:srgbClr>
                </a:solidFill>
                <a:latin typeface="Oswald"/>
              </a:rPr>
              <a:t>2</a:t>
            </a:r>
            <a:endParaRPr b="0" i="0" dirty="0">
              <a:ln>
                <a:noFill/>
              </a:ln>
              <a:solidFill>
                <a:srgbClr val="FFFFFF">
                  <a:alpha val="26920"/>
                </a:srgbClr>
              </a:solidFill>
              <a:latin typeface="Oswald"/>
            </a:endParaRPr>
          </a:p>
        </p:txBody>
      </p:sp>
      <p:sp>
        <p:nvSpPr>
          <p:cNvPr id="3" name="Segnaposto numero diapositiva 2">
            <a:extLst>
              <a:ext uri="{FF2B5EF4-FFF2-40B4-BE49-F238E27FC236}">
                <a16:creationId xmlns:a16="http://schemas.microsoft.com/office/drawing/2014/main" xmlns="" id="{D389EFB6-532E-4DEB-AB14-2B305061B5E3}"/>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15</a:t>
            </a:fld>
            <a:endParaRPr lang="it-IT"/>
          </a:p>
        </p:txBody>
      </p:sp>
      <p:sp>
        <p:nvSpPr>
          <p:cNvPr id="6" name="CasellaDiTesto 5"/>
          <p:cNvSpPr txBox="1"/>
          <p:nvPr/>
        </p:nvSpPr>
        <p:spPr>
          <a:xfrm>
            <a:off x="874643" y="5511761"/>
            <a:ext cx="4794637" cy="369332"/>
          </a:xfrm>
          <a:prstGeom prst="rect">
            <a:avLst/>
          </a:prstGeom>
          <a:noFill/>
        </p:spPr>
        <p:txBody>
          <a:bodyPr wrap="square" rtlCol="0">
            <a:spAutoFit/>
          </a:bodyPr>
          <a:lstStyle/>
          <a:p>
            <a:pPr algn="ctr"/>
            <a:r>
              <a:rPr lang="it-IT" sz="1800" b="1" dirty="0" smtClean="0">
                <a:solidFill>
                  <a:schemeClr val="tx1"/>
                </a:solidFill>
              </a:rPr>
              <a:t>Il diavolo è nei numeri</a:t>
            </a:r>
            <a:endParaRPr lang="en-US" sz="1800" b="1" dirty="0">
              <a:solidFill>
                <a:schemeClr val="tx1"/>
              </a:solidFill>
            </a:endParaRPr>
          </a:p>
        </p:txBody>
      </p:sp>
      <p:sp>
        <p:nvSpPr>
          <p:cNvPr id="11" name="Segnaposto piè di pagina 1">
            <a:extLst>
              <a:ext uri="{FF2B5EF4-FFF2-40B4-BE49-F238E27FC236}">
                <a16:creationId xmlns:a16="http://schemas.microsoft.com/office/drawing/2014/main" xmlns="" id="{FFDA0EEC-E2FB-4982-8857-0F96662EB628}"/>
              </a:ext>
            </a:extLst>
          </p:cNvPr>
          <p:cNvSpPr>
            <a:spLocks noGrp="1"/>
          </p:cNvSpPr>
          <p:nvPr>
            <p:ph type="ftr" sz="quarter" idx="13"/>
          </p:nvPr>
        </p:nvSpPr>
        <p:spPr>
          <a:xfrm>
            <a:off x="834887" y="6253972"/>
            <a:ext cx="7653325" cy="461700"/>
          </a:xfrm>
          <a:solidFill>
            <a:schemeClr val="accent1"/>
          </a:solidFill>
        </p:spPr>
        <p:txBody>
          <a:bodyPr/>
          <a:lstStyle/>
          <a:p>
            <a:r>
              <a:rPr lang="it-IT" dirty="0" smtClean="0"/>
              <a:t>Lorenzo Morelli- UCSC- Nuovi lavori in agricoltura</a:t>
            </a:r>
            <a:endParaRPr lang="it-IT"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06" y="1280160"/>
            <a:ext cx="6872314" cy="34111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5596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lang="it-IT" dirty="0">
                <a:solidFill>
                  <a:srgbClr val="FFFFFF">
                    <a:alpha val="26920"/>
                  </a:srgbClr>
                </a:solidFill>
                <a:latin typeface="Oswald"/>
              </a:rPr>
              <a:t>3</a:t>
            </a:r>
            <a:endParaRPr b="0" i="0" dirty="0">
              <a:ln>
                <a:noFill/>
              </a:ln>
              <a:solidFill>
                <a:srgbClr val="FFFFFF">
                  <a:alpha val="26920"/>
                </a:srgbClr>
              </a:solidFill>
              <a:latin typeface="Oswald"/>
            </a:endParaRPr>
          </a:p>
        </p:txBody>
      </p:sp>
      <p:sp>
        <p:nvSpPr>
          <p:cNvPr id="70" name="Shape 70"/>
          <p:cNvSpPr txBox="1">
            <a:spLocks noGrp="1"/>
          </p:cNvSpPr>
          <p:nvPr>
            <p:ph type="ctrTitle"/>
          </p:nvPr>
        </p:nvSpPr>
        <p:spPr>
          <a:xfrm>
            <a:off x="838200" y="3482725"/>
            <a:ext cx="4332900" cy="15465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it-IT" dirty="0" smtClean="0">
                <a:solidFill>
                  <a:schemeClr val="tx1"/>
                </a:solidFill>
              </a:rPr>
              <a:t>I bisogni</a:t>
            </a:r>
            <a:endParaRPr dirty="0">
              <a:solidFill>
                <a:schemeClr val="tx1"/>
              </a:solidFill>
            </a:endParaRPr>
          </a:p>
        </p:txBody>
      </p:sp>
      <p:sp>
        <p:nvSpPr>
          <p:cNvPr id="2" name="Segnaposto piè di pagina 1">
            <a:extLst>
              <a:ext uri="{FF2B5EF4-FFF2-40B4-BE49-F238E27FC236}">
                <a16:creationId xmlns:a16="http://schemas.microsoft.com/office/drawing/2014/main" xmlns="" id="{24C591B2-6AAD-45B5-85A4-D6731E36F9F7}"/>
              </a:ext>
            </a:extLst>
          </p:cNvPr>
          <p:cNvSpPr>
            <a:spLocks noGrp="1"/>
          </p:cNvSpPr>
          <p:nvPr>
            <p:ph type="ftr" sz="quarter" idx="13"/>
          </p:nvPr>
        </p:nvSpPr>
        <p:spPr/>
        <p:txBody>
          <a:bodyPr/>
          <a:lstStyle/>
          <a:p>
            <a:r>
              <a:rPr lang="it-IT" dirty="0"/>
              <a:t>Nome cognome - Azienda o ruolo - titolo presentazione</a:t>
            </a:r>
          </a:p>
        </p:txBody>
      </p:sp>
      <p:sp>
        <p:nvSpPr>
          <p:cNvPr id="3" name="Segnaposto numero diapositiva 2">
            <a:extLst>
              <a:ext uri="{FF2B5EF4-FFF2-40B4-BE49-F238E27FC236}">
                <a16:creationId xmlns:a16="http://schemas.microsoft.com/office/drawing/2014/main" xmlns="" id="{D389EFB6-532E-4DEB-AB14-2B305061B5E3}"/>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16</a:t>
            </a:fld>
            <a:endParaRPr lang="it-IT"/>
          </a:p>
        </p:txBody>
      </p:sp>
      <p:sp>
        <p:nvSpPr>
          <p:cNvPr id="7" name="Segnaposto piè di pagina 3"/>
          <p:cNvSpPr txBox="1">
            <a:spLocks/>
          </p:cNvSpPr>
          <p:nvPr/>
        </p:nvSpPr>
        <p:spPr>
          <a:xfrm>
            <a:off x="820623" y="6051633"/>
            <a:ext cx="7653325" cy="461700"/>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 UCSC Nuovi lavori in agricoltura </a:t>
            </a:r>
            <a:endParaRPr lang="it-IT" dirty="0"/>
          </a:p>
        </p:txBody>
      </p:sp>
      <p:sp>
        <p:nvSpPr>
          <p:cNvPr id="9" name="Segnaposto piè di pagina 1">
            <a:extLst>
              <a:ext uri="{FF2B5EF4-FFF2-40B4-BE49-F238E27FC236}">
                <a16:creationId xmlns:a16="http://schemas.microsoft.com/office/drawing/2014/main" xmlns="" id="{FFDA0EEC-E2FB-4982-8857-0F96662EB628}"/>
              </a:ext>
            </a:extLst>
          </p:cNvPr>
          <p:cNvSpPr txBox="1">
            <a:spLocks/>
          </p:cNvSpPr>
          <p:nvPr/>
        </p:nvSpPr>
        <p:spPr>
          <a:xfrm>
            <a:off x="787493" y="5998542"/>
            <a:ext cx="7653325" cy="461700"/>
          </a:xfrm>
          <a:prstGeom prst="rect">
            <a:avLst/>
          </a:prstGeom>
          <a:solidFill>
            <a:schemeClr val="accent1"/>
          </a:solidFill>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UCSC- Nuovi lavori in agricoltura</a:t>
            </a:r>
            <a:endParaRPr lang="it-IT" dirty="0"/>
          </a:p>
        </p:txBody>
      </p:sp>
    </p:spTree>
    <p:extLst>
      <p:ext uri="{BB962C8B-B14F-4D97-AF65-F5344CB8AC3E}">
        <p14:creationId xmlns:p14="http://schemas.microsoft.com/office/powerpoint/2010/main" val="20689329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lang="it-IT" dirty="0">
                <a:solidFill>
                  <a:srgbClr val="FFFFFF">
                    <a:alpha val="26920"/>
                  </a:srgbClr>
                </a:solidFill>
                <a:latin typeface="Oswald"/>
              </a:rPr>
              <a:t>3</a:t>
            </a:r>
            <a:endParaRPr b="0" i="0" dirty="0">
              <a:ln>
                <a:noFill/>
              </a:ln>
              <a:solidFill>
                <a:srgbClr val="FFFFFF">
                  <a:alpha val="26920"/>
                </a:srgbClr>
              </a:solidFill>
              <a:latin typeface="Oswald"/>
            </a:endParaRPr>
          </a:p>
        </p:txBody>
      </p:sp>
      <p:sp>
        <p:nvSpPr>
          <p:cNvPr id="2" name="Segnaposto piè di pagina 1">
            <a:extLst>
              <a:ext uri="{FF2B5EF4-FFF2-40B4-BE49-F238E27FC236}">
                <a16:creationId xmlns:a16="http://schemas.microsoft.com/office/drawing/2014/main" xmlns="" id="{24C591B2-6AAD-45B5-85A4-D6731E36F9F7}"/>
              </a:ext>
            </a:extLst>
          </p:cNvPr>
          <p:cNvSpPr>
            <a:spLocks noGrp="1"/>
          </p:cNvSpPr>
          <p:nvPr>
            <p:ph type="ftr" sz="quarter" idx="13"/>
          </p:nvPr>
        </p:nvSpPr>
        <p:spPr/>
        <p:txBody>
          <a:bodyPr/>
          <a:lstStyle/>
          <a:p>
            <a:r>
              <a:rPr lang="it-IT" dirty="0"/>
              <a:t>Nome cognome - Azienda o ruolo - titolo presentazione</a:t>
            </a:r>
          </a:p>
        </p:txBody>
      </p:sp>
      <p:sp>
        <p:nvSpPr>
          <p:cNvPr id="3" name="Segnaposto numero diapositiva 2">
            <a:extLst>
              <a:ext uri="{FF2B5EF4-FFF2-40B4-BE49-F238E27FC236}">
                <a16:creationId xmlns:a16="http://schemas.microsoft.com/office/drawing/2014/main" xmlns="" id="{D389EFB6-532E-4DEB-AB14-2B305061B5E3}"/>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17</a:t>
            </a:fld>
            <a:endParaRPr lang="it-IT"/>
          </a:p>
        </p:txBody>
      </p:sp>
      <p:sp>
        <p:nvSpPr>
          <p:cNvPr id="7" name="Segnaposto piè di pagina 3"/>
          <p:cNvSpPr txBox="1">
            <a:spLocks/>
          </p:cNvSpPr>
          <p:nvPr/>
        </p:nvSpPr>
        <p:spPr>
          <a:xfrm>
            <a:off x="820623" y="6051633"/>
            <a:ext cx="7653325" cy="461700"/>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 UCSC Nuovi lavori in agricoltura </a:t>
            </a:r>
            <a:endParaRPr lang="it-IT" dirty="0"/>
          </a:p>
        </p:txBody>
      </p:sp>
      <p:sp>
        <p:nvSpPr>
          <p:cNvPr id="9" name="Segnaposto piè di pagina 1">
            <a:extLst>
              <a:ext uri="{FF2B5EF4-FFF2-40B4-BE49-F238E27FC236}">
                <a16:creationId xmlns:a16="http://schemas.microsoft.com/office/drawing/2014/main" xmlns="" id="{FFDA0EEC-E2FB-4982-8857-0F96662EB628}"/>
              </a:ext>
            </a:extLst>
          </p:cNvPr>
          <p:cNvSpPr txBox="1">
            <a:spLocks/>
          </p:cNvSpPr>
          <p:nvPr/>
        </p:nvSpPr>
        <p:spPr>
          <a:xfrm>
            <a:off x="787493" y="5998542"/>
            <a:ext cx="7653325" cy="461700"/>
          </a:xfrm>
          <a:prstGeom prst="rect">
            <a:avLst/>
          </a:prstGeom>
          <a:solidFill>
            <a:schemeClr val="accent1"/>
          </a:solidFill>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UCSC- Nuovi lavori in agricoltura</a:t>
            </a:r>
            <a:endParaRPr lang="it-IT" dirty="0"/>
          </a:p>
        </p:txBody>
      </p:sp>
      <p:pic>
        <p:nvPicPr>
          <p:cNvPr id="10" name="Picture 2" descr="Contributes to FAO’s Global Goal:&#10;eliminating hunger, food insecurity and&#10;malnutrition&#10;• Addressing key challenges:&#10;– Inc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493" y="707665"/>
            <a:ext cx="5760827" cy="4325134"/>
          </a:xfrm>
          <a:prstGeom prst="rect">
            <a:avLst/>
          </a:prstGeom>
          <a:noFill/>
          <a:extLst>
            <a:ext uri="{909E8E84-426E-40DD-AFC4-6F175D3DCCD1}">
              <a14:hiddenFill xmlns:a14="http://schemas.microsoft.com/office/drawing/2010/main">
                <a:solidFill>
                  <a:srgbClr val="FFFFFF"/>
                </a:solidFill>
              </a14:hiddenFill>
            </a:ext>
          </a:extLst>
        </p:spPr>
      </p:pic>
      <p:sp>
        <p:nvSpPr>
          <p:cNvPr id="5" name="Rettangolo 4"/>
          <p:cNvSpPr/>
          <p:nvPr/>
        </p:nvSpPr>
        <p:spPr>
          <a:xfrm>
            <a:off x="1908313" y="4238046"/>
            <a:ext cx="4301655" cy="59634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82967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lang="it-IT" dirty="0">
                <a:solidFill>
                  <a:srgbClr val="FFFFFF">
                    <a:alpha val="26920"/>
                  </a:srgbClr>
                </a:solidFill>
                <a:latin typeface="Oswald"/>
              </a:rPr>
              <a:t>3</a:t>
            </a:r>
            <a:endParaRPr b="0" i="0" dirty="0">
              <a:ln>
                <a:noFill/>
              </a:ln>
              <a:solidFill>
                <a:srgbClr val="FFFFFF">
                  <a:alpha val="26920"/>
                </a:srgbClr>
              </a:solidFill>
              <a:latin typeface="Oswald"/>
            </a:endParaRPr>
          </a:p>
        </p:txBody>
      </p:sp>
      <p:sp>
        <p:nvSpPr>
          <p:cNvPr id="2" name="Segnaposto piè di pagina 1">
            <a:extLst>
              <a:ext uri="{FF2B5EF4-FFF2-40B4-BE49-F238E27FC236}">
                <a16:creationId xmlns:a16="http://schemas.microsoft.com/office/drawing/2014/main" xmlns="" id="{24C591B2-6AAD-45B5-85A4-D6731E36F9F7}"/>
              </a:ext>
            </a:extLst>
          </p:cNvPr>
          <p:cNvSpPr>
            <a:spLocks noGrp="1"/>
          </p:cNvSpPr>
          <p:nvPr>
            <p:ph type="ftr" sz="quarter" idx="13"/>
          </p:nvPr>
        </p:nvSpPr>
        <p:spPr/>
        <p:txBody>
          <a:bodyPr/>
          <a:lstStyle/>
          <a:p>
            <a:r>
              <a:rPr lang="it-IT" dirty="0"/>
              <a:t>Nome cognome - Azienda o ruolo - titolo presentazione</a:t>
            </a:r>
          </a:p>
        </p:txBody>
      </p:sp>
      <p:sp>
        <p:nvSpPr>
          <p:cNvPr id="3" name="Segnaposto numero diapositiva 2">
            <a:extLst>
              <a:ext uri="{FF2B5EF4-FFF2-40B4-BE49-F238E27FC236}">
                <a16:creationId xmlns:a16="http://schemas.microsoft.com/office/drawing/2014/main" xmlns="" id="{D389EFB6-532E-4DEB-AB14-2B305061B5E3}"/>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18</a:t>
            </a:fld>
            <a:endParaRPr lang="it-IT"/>
          </a:p>
        </p:txBody>
      </p:sp>
      <p:sp>
        <p:nvSpPr>
          <p:cNvPr id="7" name="Segnaposto piè di pagina 3"/>
          <p:cNvSpPr txBox="1">
            <a:spLocks/>
          </p:cNvSpPr>
          <p:nvPr/>
        </p:nvSpPr>
        <p:spPr>
          <a:xfrm>
            <a:off x="820623" y="6051633"/>
            <a:ext cx="7653325" cy="461700"/>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 UCSC Nuovi lavori in agricoltura </a:t>
            </a:r>
            <a:endParaRPr lang="it-IT" dirty="0"/>
          </a:p>
        </p:txBody>
      </p:sp>
      <p:sp>
        <p:nvSpPr>
          <p:cNvPr id="9" name="Segnaposto piè di pagina 1">
            <a:extLst>
              <a:ext uri="{FF2B5EF4-FFF2-40B4-BE49-F238E27FC236}">
                <a16:creationId xmlns:a16="http://schemas.microsoft.com/office/drawing/2014/main" xmlns="" id="{FFDA0EEC-E2FB-4982-8857-0F96662EB628}"/>
              </a:ext>
            </a:extLst>
          </p:cNvPr>
          <p:cNvSpPr txBox="1">
            <a:spLocks/>
          </p:cNvSpPr>
          <p:nvPr/>
        </p:nvSpPr>
        <p:spPr>
          <a:xfrm>
            <a:off x="787493" y="5998542"/>
            <a:ext cx="7653325" cy="461700"/>
          </a:xfrm>
          <a:prstGeom prst="rect">
            <a:avLst/>
          </a:prstGeom>
          <a:solidFill>
            <a:schemeClr val="accent1"/>
          </a:solidFill>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UCSC- Nuovi lavori in agricoltura</a:t>
            </a:r>
            <a:endParaRPr lang="it-IT" dirty="0"/>
          </a:p>
        </p:txBody>
      </p:sp>
      <p:sp>
        <p:nvSpPr>
          <p:cNvPr id="5" name="Rettangolo 4"/>
          <p:cNvSpPr/>
          <p:nvPr/>
        </p:nvSpPr>
        <p:spPr>
          <a:xfrm>
            <a:off x="1900362" y="3912042"/>
            <a:ext cx="3951798" cy="36576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descr="Contributes to FAO’s Global Goal:&#10;eliminating hunger, food insecurity and&#10;malnutrition&#10;• Our responses:&#10;- Increase, in a 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319" y="612636"/>
            <a:ext cx="6142076" cy="4611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7958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lang="it-IT" dirty="0">
                <a:solidFill>
                  <a:srgbClr val="FFFFFF">
                    <a:alpha val="26920"/>
                  </a:srgbClr>
                </a:solidFill>
                <a:latin typeface="Oswald"/>
              </a:rPr>
              <a:t>3</a:t>
            </a:r>
            <a:endParaRPr b="0" i="0" dirty="0">
              <a:ln>
                <a:noFill/>
              </a:ln>
              <a:solidFill>
                <a:srgbClr val="FFFFFF">
                  <a:alpha val="26920"/>
                </a:srgbClr>
              </a:solidFill>
              <a:latin typeface="Oswald"/>
            </a:endParaRPr>
          </a:p>
        </p:txBody>
      </p:sp>
      <p:sp>
        <p:nvSpPr>
          <p:cNvPr id="2" name="Segnaposto piè di pagina 1">
            <a:extLst>
              <a:ext uri="{FF2B5EF4-FFF2-40B4-BE49-F238E27FC236}">
                <a16:creationId xmlns:a16="http://schemas.microsoft.com/office/drawing/2014/main" xmlns="" id="{24C591B2-6AAD-45B5-85A4-D6731E36F9F7}"/>
              </a:ext>
            </a:extLst>
          </p:cNvPr>
          <p:cNvSpPr>
            <a:spLocks noGrp="1"/>
          </p:cNvSpPr>
          <p:nvPr>
            <p:ph type="ftr" sz="quarter" idx="13"/>
          </p:nvPr>
        </p:nvSpPr>
        <p:spPr/>
        <p:txBody>
          <a:bodyPr/>
          <a:lstStyle/>
          <a:p>
            <a:r>
              <a:rPr lang="it-IT" dirty="0"/>
              <a:t>Nome cognome - Azienda o ruolo - titolo presentazione</a:t>
            </a:r>
          </a:p>
        </p:txBody>
      </p:sp>
      <p:sp>
        <p:nvSpPr>
          <p:cNvPr id="3" name="Segnaposto numero diapositiva 2">
            <a:extLst>
              <a:ext uri="{FF2B5EF4-FFF2-40B4-BE49-F238E27FC236}">
                <a16:creationId xmlns:a16="http://schemas.microsoft.com/office/drawing/2014/main" xmlns="" id="{D389EFB6-532E-4DEB-AB14-2B305061B5E3}"/>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19</a:t>
            </a:fld>
            <a:endParaRPr lang="it-IT"/>
          </a:p>
        </p:txBody>
      </p:sp>
      <p:sp>
        <p:nvSpPr>
          <p:cNvPr id="7" name="Segnaposto piè di pagina 3"/>
          <p:cNvSpPr txBox="1">
            <a:spLocks/>
          </p:cNvSpPr>
          <p:nvPr/>
        </p:nvSpPr>
        <p:spPr>
          <a:xfrm>
            <a:off x="820623" y="6051633"/>
            <a:ext cx="7653325" cy="461700"/>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 UCSC Nuovi lavori in agricoltura </a:t>
            </a:r>
            <a:endParaRPr lang="it-IT" dirty="0"/>
          </a:p>
        </p:txBody>
      </p:sp>
      <p:sp>
        <p:nvSpPr>
          <p:cNvPr id="9" name="Segnaposto piè di pagina 1">
            <a:extLst>
              <a:ext uri="{FF2B5EF4-FFF2-40B4-BE49-F238E27FC236}">
                <a16:creationId xmlns:a16="http://schemas.microsoft.com/office/drawing/2014/main" xmlns="" id="{FFDA0EEC-E2FB-4982-8857-0F96662EB628}"/>
              </a:ext>
            </a:extLst>
          </p:cNvPr>
          <p:cNvSpPr txBox="1">
            <a:spLocks/>
          </p:cNvSpPr>
          <p:nvPr/>
        </p:nvSpPr>
        <p:spPr>
          <a:xfrm>
            <a:off x="787493" y="5998542"/>
            <a:ext cx="7653325" cy="461700"/>
          </a:xfrm>
          <a:prstGeom prst="rect">
            <a:avLst/>
          </a:prstGeom>
          <a:solidFill>
            <a:schemeClr val="accent1"/>
          </a:solidFill>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UCSC- Nuovi lavori in agricoltura</a:t>
            </a:r>
            <a:endParaRPr lang="it-IT" dirty="0"/>
          </a:p>
        </p:txBody>
      </p:sp>
      <p:sp>
        <p:nvSpPr>
          <p:cNvPr id="5" name="CasellaDiTesto 4"/>
          <p:cNvSpPr txBox="1"/>
          <p:nvPr/>
        </p:nvSpPr>
        <p:spPr>
          <a:xfrm>
            <a:off x="715617" y="238539"/>
            <a:ext cx="4707172" cy="523220"/>
          </a:xfrm>
          <a:prstGeom prst="rect">
            <a:avLst/>
          </a:prstGeom>
          <a:noFill/>
        </p:spPr>
        <p:txBody>
          <a:bodyPr wrap="square" rtlCol="0">
            <a:spAutoFit/>
          </a:bodyPr>
          <a:lstStyle/>
          <a:p>
            <a:pPr algn="ctr"/>
            <a:r>
              <a:rPr lang="it-IT" sz="2800" b="1" dirty="0" smtClean="0"/>
              <a:t>Un clima che cambia </a:t>
            </a:r>
            <a:endParaRPr lang="en-US" sz="2800" b="1" dirty="0"/>
          </a:p>
        </p:txBody>
      </p:sp>
      <p:sp>
        <p:nvSpPr>
          <p:cNvPr id="10" name="CasellaDiTesto 9"/>
          <p:cNvSpPr txBox="1"/>
          <p:nvPr/>
        </p:nvSpPr>
        <p:spPr>
          <a:xfrm>
            <a:off x="787493" y="761759"/>
            <a:ext cx="5613621" cy="5047536"/>
          </a:xfrm>
          <a:prstGeom prst="rect">
            <a:avLst/>
          </a:prstGeom>
          <a:noFill/>
        </p:spPr>
        <p:txBody>
          <a:bodyPr wrap="square" rtlCol="0">
            <a:spAutoFit/>
          </a:bodyPr>
          <a:lstStyle/>
          <a:p>
            <a:r>
              <a:rPr lang="it-IT" b="1" dirty="0"/>
              <a:t>CAMBIAMENTI CLIMATICI </a:t>
            </a:r>
            <a:endParaRPr lang="it-IT" dirty="0"/>
          </a:p>
          <a:p>
            <a:r>
              <a:rPr lang="it-IT" dirty="0"/>
              <a:t>I cambiamenti climatici sono oggetto di aspri dibattiti ma i dati meteo, soprattutto quelli relativi alle piogge e alle escursioni termiche dell’ultimo decennio, riportano forti variabilità e tendenze ben chiare.</a:t>
            </a:r>
          </a:p>
          <a:p>
            <a:r>
              <a:rPr lang="it-IT" dirty="0"/>
              <a:t>Una prima conseguenza è la </a:t>
            </a:r>
            <a:r>
              <a:rPr lang="it-IT" b="1" dirty="0"/>
              <a:t>difficoltà a mantenere le stesse procedure colturali</a:t>
            </a:r>
            <a:r>
              <a:rPr lang="it-IT" dirty="0"/>
              <a:t>: per esempio, il mais, vero carburante delle produzioni zootecniche, ha necessità idriche molto elevate, che potrebbero comprometterne il futuro come principale fonte alimentare per la nostra zootecnia. Potrebbe essere compromesso un settore che parte dal mais e, attraverso il latte, finisce ai nostri formaggi </a:t>
            </a:r>
            <a:r>
              <a:rPr lang="it-IT" dirty="0" err="1"/>
              <a:t>Dop</a:t>
            </a:r>
            <a:r>
              <a:rPr lang="it-IT" dirty="0"/>
              <a:t>, fiore all’occhiello del nostro agro-alimentare</a:t>
            </a:r>
            <a:r>
              <a:rPr lang="it-IT" dirty="0" smtClean="0"/>
              <a:t>.</a:t>
            </a:r>
          </a:p>
          <a:p>
            <a:endParaRPr lang="it-IT" dirty="0"/>
          </a:p>
          <a:p>
            <a:r>
              <a:rPr lang="it-IT" b="1" dirty="0"/>
              <a:t>Da qui il bisogno di nuove professionalità, capaci di gestire i nuovi sistemi di irrigazione, basati su sensori di umidità, centraline di raccolta dati, </a:t>
            </a:r>
            <a:r>
              <a:rPr lang="it-IT" b="1" i="1" dirty="0"/>
              <a:t>software </a:t>
            </a:r>
            <a:r>
              <a:rPr lang="it-IT" b="1" dirty="0"/>
              <a:t>di analisi e così via. Professionalità multi-disciplinari, dove l’agronomia va a braccetto con l’informatica. Le “</a:t>
            </a:r>
            <a:r>
              <a:rPr lang="it-IT" b="1" i="1" dirty="0"/>
              <a:t>job </a:t>
            </a:r>
            <a:r>
              <a:rPr lang="it-IT" b="1" i="1" dirty="0" err="1"/>
              <a:t>vacancies</a:t>
            </a:r>
            <a:r>
              <a:rPr lang="it-IT" b="1" dirty="0"/>
              <a:t>” legate al tema “</a:t>
            </a:r>
            <a:r>
              <a:rPr lang="it-IT" b="1" i="1" dirty="0" err="1"/>
              <a:t>climate</a:t>
            </a:r>
            <a:r>
              <a:rPr lang="it-IT" b="1" i="1" dirty="0"/>
              <a:t> </a:t>
            </a:r>
            <a:r>
              <a:rPr lang="it-IT" b="1" i="1" dirty="0" err="1"/>
              <a:t>changes</a:t>
            </a:r>
            <a:r>
              <a:rPr lang="it-IT" b="1" dirty="0"/>
              <a:t>” riportate dai siti internazionali di cacciatori di teste sono, da alcuni anni, misurate in migliaia. Uno stimolo anche per il mondo accademico, che dovrà aggiornare la propria offerta formativa per la preparazione di questo tipo di nuova professionalità.</a:t>
            </a:r>
          </a:p>
          <a:p>
            <a:endParaRPr lang="en-US" dirty="0"/>
          </a:p>
        </p:txBody>
      </p:sp>
    </p:spTree>
    <p:extLst>
      <p:ext uri="{BB962C8B-B14F-4D97-AF65-F5344CB8AC3E}">
        <p14:creationId xmlns:p14="http://schemas.microsoft.com/office/powerpoint/2010/main" val="25370801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60"/>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xmlns="" id="{FFDA0EEC-E2FB-4982-8857-0F96662EB628}"/>
              </a:ext>
            </a:extLst>
          </p:cNvPr>
          <p:cNvSpPr>
            <a:spLocks noGrp="1"/>
          </p:cNvSpPr>
          <p:nvPr>
            <p:ph type="ftr" sz="quarter" idx="13"/>
          </p:nvPr>
        </p:nvSpPr>
        <p:spPr>
          <a:xfrm>
            <a:off x="787493" y="5998542"/>
            <a:ext cx="7653325" cy="461700"/>
          </a:xfrm>
          <a:solidFill>
            <a:schemeClr val="accent1"/>
          </a:solidFill>
        </p:spPr>
        <p:txBody>
          <a:bodyPr/>
          <a:lstStyle/>
          <a:p>
            <a:r>
              <a:rPr lang="it-IT" dirty="0" smtClean="0"/>
              <a:t>Lorenzo Morelli- UCSC- Nuovi lavori in agricoltura</a:t>
            </a:r>
            <a:endParaRPr lang="it-IT" dirty="0"/>
          </a:p>
        </p:txBody>
      </p:sp>
      <p:sp>
        <p:nvSpPr>
          <p:cNvPr id="3" name="Segnaposto numero diapositiva 2">
            <a:extLst>
              <a:ext uri="{FF2B5EF4-FFF2-40B4-BE49-F238E27FC236}">
                <a16:creationId xmlns:a16="http://schemas.microsoft.com/office/drawing/2014/main" xmlns="" id="{19FF3232-2744-48B3-82C5-BD391062DA17}"/>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2</a:t>
            </a:fld>
            <a:endParaRPr lang="it-IT"/>
          </a:p>
        </p:txBody>
      </p:sp>
      <p:sp>
        <p:nvSpPr>
          <p:cNvPr id="4" name="CasellaDiTesto 3"/>
          <p:cNvSpPr txBox="1"/>
          <p:nvPr/>
        </p:nvSpPr>
        <p:spPr>
          <a:xfrm>
            <a:off x="1160890" y="1089329"/>
            <a:ext cx="6361044" cy="4955203"/>
          </a:xfrm>
          <a:prstGeom prst="rect">
            <a:avLst/>
          </a:prstGeom>
          <a:noFill/>
        </p:spPr>
        <p:txBody>
          <a:bodyPr wrap="square" rtlCol="0">
            <a:spAutoFit/>
          </a:bodyPr>
          <a:lstStyle/>
          <a:p>
            <a:r>
              <a:rPr lang="it-IT" sz="1600" b="1" dirty="0" smtClean="0"/>
              <a:t>In 30 diapositive e 20 minuti</a:t>
            </a:r>
            <a:r>
              <a:rPr lang="it-IT" dirty="0" smtClean="0"/>
              <a:t>:</a:t>
            </a:r>
          </a:p>
          <a:p>
            <a:endParaRPr lang="it-IT" dirty="0"/>
          </a:p>
          <a:p>
            <a:endParaRPr lang="it-IT" dirty="0" smtClean="0"/>
          </a:p>
          <a:p>
            <a:pPr algn="ctr"/>
            <a:r>
              <a:rPr lang="it-IT" sz="2000" dirty="0" smtClean="0"/>
              <a:t>IL PANORAMA: </a:t>
            </a:r>
          </a:p>
          <a:p>
            <a:pPr marL="285750" indent="-285750">
              <a:buFontTx/>
              <a:buChar char="-"/>
            </a:pPr>
            <a:r>
              <a:rPr lang="it-IT" dirty="0" smtClean="0"/>
              <a:t>fra realtà (1) </a:t>
            </a:r>
          </a:p>
          <a:p>
            <a:pPr marL="285750" indent="-285750">
              <a:buFontTx/>
              <a:buChar char="-"/>
            </a:pPr>
            <a:r>
              <a:rPr lang="it-IT" dirty="0" smtClean="0"/>
              <a:t>e favoleggiamento (2)</a:t>
            </a:r>
          </a:p>
          <a:p>
            <a:pPr marL="285750" indent="-285750">
              <a:buFontTx/>
              <a:buChar char="-"/>
            </a:pPr>
            <a:endParaRPr lang="it-IT" dirty="0"/>
          </a:p>
          <a:p>
            <a:pPr algn="ctr"/>
            <a:r>
              <a:rPr lang="it-IT" sz="2000" dirty="0" smtClean="0"/>
              <a:t>I BISOGNI</a:t>
            </a:r>
          </a:p>
          <a:p>
            <a:r>
              <a:rPr lang="it-IT" sz="2000" dirty="0" smtClean="0"/>
              <a:t> </a:t>
            </a:r>
          </a:p>
          <a:p>
            <a:pPr marL="285750" indent="-285750">
              <a:buFontTx/>
              <a:buChar char="-"/>
            </a:pPr>
            <a:r>
              <a:rPr lang="it-IT" dirty="0" smtClean="0"/>
              <a:t>Un clima che cambia (3)</a:t>
            </a:r>
          </a:p>
          <a:p>
            <a:pPr marL="285750" indent="-285750">
              <a:buFontTx/>
              <a:buChar char="-"/>
            </a:pPr>
            <a:r>
              <a:rPr lang="it-IT" dirty="0" smtClean="0"/>
              <a:t>In un mondo globale  (4)</a:t>
            </a:r>
          </a:p>
          <a:p>
            <a:pPr marL="285750" indent="-285750">
              <a:buFontTx/>
              <a:buChar char="-"/>
            </a:pPr>
            <a:endParaRPr lang="it-IT" dirty="0"/>
          </a:p>
          <a:p>
            <a:pPr algn="ctr"/>
            <a:r>
              <a:rPr lang="it-IT" sz="2000" dirty="0" smtClean="0"/>
              <a:t>LE RISPOSTE</a:t>
            </a:r>
          </a:p>
          <a:p>
            <a:pPr algn="ctr"/>
            <a:endParaRPr lang="it-IT" sz="2000" dirty="0" smtClean="0"/>
          </a:p>
          <a:p>
            <a:pPr marL="285750" indent="-285750">
              <a:buFontTx/>
              <a:buChar char="-"/>
            </a:pPr>
            <a:r>
              <a:rPr lang="it-IT" dirty="0" smtClean="0"/>
              <a:t>Sostenibilità ambientale e sociale (5)</a:t>
            </a:r>
          </a:p>
          <a:p>
            <a:pPr marL="285750" indent="-285750">
              <a:buFontTx/>
              <a:buChar char="-"/>
            </a:pPr>
            <a:r>
              <a:rPr lang="it-IT" dirty="0" smtClean="0"/>
              <a:t>Internazionalizzazione (6)</a:t>
            </a:r>
          </a:p>
          <a:p>
            <a:pPr algn="ctr"/>
            <a:endParaRPr lang="it-IT" sz="2000" dirty="0"/>
          </a:p>
          <a:p>
            <a:pPr algn="ctr"/>
            <a:endParaRPr lang="it-IT" sz="2000" dirty="0" smtClean="0"/>
          </a:p>
          <a:p>
            <a:pPr algn="ctr"/>
            <a:endParaRPr lang="en-US" sz="2000" dirty="0"/>
          </a:p>
        </p:txBody>
      </p:sp>
      <p:sp>
        <p:nvSpPr>
          <p:cNvPr id="11" name="Segnaposto piè di pagina 3"/>
          <p:cNvSpPr txBox="1">
            <a:spLocks/>
          </p:cNvSpPr>
          <p:nvPr/>
        </p:nvSpPr>
        <p:spPr>
          <a:xfrm>
            <a:off x="892183" y="5999866"/>
            <a:ext cx="7653325" cy="461700"/>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it-IT"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lang="it-IT" b="0" i="0" dirty="0" smtClean="0">
                <a:ln>
                  <a:noFill/>
                </a:ln>
                <a:solidFill>
                  <a:srgbClr val="FFFFFF">
                    <a:alpha val="26920"/>
                  </a:srgbClr>
                </a:solidFill>
                <a:latin typeface="Oswald"/>
              </a:rPr>
              <a:t>4</a:t>
            </a:r>
            <a:endParaRPr b="0" i="0" dirty="0">
              <a:ln>
                <a:noFill/>
              </a:ln>
              <a:solidFill>
                <a:srgbClr val="FFFFFF">
                  <a:alpha val="26920"/>
                </a:srgbClr>
              </a:solidFill>
              <a:latin typeface="Oswald"/>
            </a:endParaRPr>
          </a:p>
        </p:txBody>
      </p:sp>
      <p:sp>
        <p:nvSpPr>
          <p:cNvPr id="70" name="Shape 70"/>
          <p:cNvSpPr txBox="1">
            <a:spLocks noGrp="1"/>
          </p:cNvSpPr>
          <p:nvPr>
            <p:ph type="ctrTitle"/>
          </p:nvPr>
        </p:nvSpPr>
        <p:spPr>
          <a:xfrm>
            <a:off x="838200" y="3482725"/>
            <a:ext cx="4332900" cy="15465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it-IT" dirty="0" smtClean="0">
                <a:solidFill>
                  <a:schemeClr val="tx1"/>
                </a:solidFill>
              </a:rPr>
              <a:t>I bisogni</a:t>
            </a:r>
            <a:endParaRPr dirty="0">
              <a:solidFill>
                <a:schemeClr val="tx1"/>
              </a:solidFill>
            </a:endParaRPr>
          </a:p>
        </p:txBody>
      </p:sp>
      <p:sp>
        <p:nvSpPr>
          <p:cNvPr id="2" name="Segnaposto piè di pagina 1">
            <a:extLst>
              <a:ext uri="{FF2B5EF4-FFF2-40B4-BE49-F238E27FC236}">
                <a16:creationId xmlns:a16="http://schemas.microsoft.com/office/drawing/2014/main" xmlns="" id="{24C591B2-6AAD-45B5-85A4-D6731E36F9F7}"/>
              </a:ext>
            </a:extLst>
          </p:cNvPr>
          <p:cNvSpPr>
            <a:spLocks noGrp="1"/>
          </p:cNvSpPr>
          <p:nvPr>
            <p:ph type="ftr" sz="quarter" idx="13"/>
          </p:nvPr>
        </p:nvSpPr>
        <p:spPr/>
        <p:txBody>
          <a:bodyPr/>
          <a:lstStyle/>
          <a:p>
            <a:r>
              <a:rPr lang="it-IT" dirty="0"/>
              <a:t>Nome cognome - Azienda o ruolo - titolo presentazione</a:t>
            </a:r>
          </a:p>
        </p:txBody>
      </p:sp>
      <p:sp>
        <p:nvSpPr>
          <p:cNvPr id="3" name="Segnaposto numero diapositiva 2">
            <a:extLst>
              <a:ext uri="{FF2B5EF4-FFF2-40B4-BE49-F238E27FC236}">
                <a16:creationId xmlns:a16="http://schemas.microsoft.com/office/drawing/2014/main" xmlns="" id="{D389EFB6-532E-4DEB-AB14-2B305061B5E3}"/>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20</a:t>
            </a:fld>
            <a:endParaRPr lang="it-IT"/>
          </a:p>
        </p:txBody>
      </p:sp>
      <p:sp>
        <p:nvSpPr>
          <p:cNvPr id="7" name="Segnaposto piè di pagina 3"/>
          <p:cNvSpPr txBox="1">
            <a:spLocks/>
          </p:cNvSpPr>
          <p:nvPr/>
        </p:nvSpPr>
        <p:spPr>
          <a:xfrm>
            <a:off x="820623" y="6051633"/>
            <a:ext cx="7653325" cy="461700"/>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 UCSC Nuovi lavori in agricoltura </a:t>
            </a:r>
            <a:endParaRPr lang="it-IT" dirty="0"/>
          </a:p>
        </p:txBody>
      </p:sp>
      <p:sp>
        <p:nvSpPr>
          <p:cNvPr id="9" name="Segnaposto piè di pagina 1">
            <a:extLst>
              <a:ext uri="{FF2B5EF4-FFF2-40B4-BE49-F238E27FC236}">
                <a16:creationId xmlns:a16="http://schemas.microsoft.com/office/drawing/2014/main" xmlns="" id="{FFDA0EEC-E2FB-4982-8857-0F96662EB628}"/>
              </a:ext>
            </a:extLst>
          </p:cNvPr>
          <p:cNvSpPr txBox="1">
            <a:spLocks/>
          </p:cNvSpPr>
          <p:nvPr/>
        </p:nvSpPr>
        <p:spPr>
          <a:xfrm>
            <a:off x="787493" y="5998542"/>
            <a:ext cx="7653325" cy="461700"/>
          </a:xfrm>
          <a:prstGeom prst="rect">
            <a:avLst/>
          </a:prstGeom>
          <a:solidFill>
            <a:schemeClr val="accent1"/>
          </a:solidFill>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UCSC- Nuovi lavori in agricoltura</a:t>
            </a:r>
            <a:endParaRPr lang="it-IT" dirty="0"/>
          </a:p>
        </p:txBody>
      </p:sp>
    </p:spTree>
    <p:extLst>
      <p:ext uri="{BB962C8B-B14F-4D97-AF65-F5344CB8AC3E}">
        <p14:creationId xmlns:p14="http://schemas.microsoft.com/office/powerpoint/2010/main" val="4411519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lang="it-IT" b="0" i="0" dirty="0" smtClean="0">
                <a:ln>
                  <a:noFill/>
                </a:ln>
                <a:solidFill>
                  <a:srgbClr val="FFFFFF">
                    <a:alpha val="26920"/>
                  </a:srgbClr>
                </a:solidFill>
                <a:latin typeface="Oswald"/>
              </a:rPr>
              <a:t>4</a:t>
            </a:r>
            <a:endParaRPr b="0" i="0" dirty="0">
              <a:ln>
                <a:noFill/>
              </a:ln>
              <a:solidFill>
                <a:srgbClr val="FFFFFF">
                  <a:alpha val="26920"/>
                </a:srgbClr>
              </a:solidFill>
              <a:latin typeface="Oswald"/>
            </a:endParaRPr>
          </a:p>
        </p:txBody>
      </p:sp>
      <p:sp>
        <p:nvSpPr>
          <p:cNvPr id="2" name="Segnaposto piè di pagina 1">
            <a:extLst>
              <a:ext uri="{FF2B5EF4-FFF2-40B4-BE49-F238E27FC236}">
                <a16:creationId xmlns:a16="http://schemas.microsoft.com/office/drawing/2014/main" xmlns="" id="{24C591B2-6AAD-45B5-85A4-D6731E36F9F7}"/>
              </a:ext>
            </a:extLst>
          </p:cNvPr>
          <p:cNvSpPr>
            <a:spLocks noGrp="1"/>
          </p:cNvSpPr>
          <p:nvPr>
            <p:ph type="ftr" sz="quarter" idx="13"/>
          </p:nvPr>
        </p:nvSpPr>
        <p:spPr/>
        <p:txBody>
          <a:bodyPr/>
          <a:lstStyle/>
          <a:p>
            <a:r>
              <a:rPr lang="it-IT" dirty="0"/>
              <a:t>Nome cognome - Azienda o ruolo - titolo presentazione</a:t>
            </a:r>
          </a:p>
        </p:txBody>
      </p:sp>
      <p:sp>
        <p:nvSpPr>
          <p:cNvPr id="3" name="Segnaposto numero diapositiva 2">
            <a:extLst>
              <a:ext uri="{FF2B5EF4-FFF2-40B4-BE49-F238E27FC236}">
                <a16:creationId xmlns:a16="http://schemas.microsoft.com/office/drawing/2014/main" xmlns="" id="{D389EFB6-532E-4DEB-AB14-2B305061B5E3}"/>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21</a:t>
            </a:fld>
            <a:endParaRPr lang="it-IT"/>
          </a:p>
        </p:txBody>
      </p:sp>
      <p:sp>
        <p:nvSpPr>
          <p:cNvPr id="7" name="Segnaposto piè di pagina 3"/>
          <p:cNvSpPr txBox="1">
            <a:spLocks/>
          </p:cNvSpPr>
          <p:nvPr/>
        </p:nvSpPr>
        <p:spPr>
          <a:xfrm>
            <a:off x="820623" y="6051633"/>
            <a:ext cx="7653325" cy="461700"/>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 UCSC Nuovi lavori in agricoltura </a:t>
            </a:r>
            <a:endParaRPr lang="it-IT" dirty="0"/>
          </a:p>
        </p:txBody>
      </p:sp>
      <p:sp>
        <p:nvSpPr>
          <p:cNvPr id="9" name="Segnaposto piè di pagina 1">
            <a:extLst>
              <a:ext uri="{FF2B5EF4-FFF2-40B4-BE49-F238E27FC236}">
                <a16:creationId xmlns:a16="http://schemas.microsoft.com/office/drawing/2014/main" xmlns="" id="{FFDA0EEC-E2FB-4982-8857-0F96662EB628}"/>
              </a:ext>
            </a:extLst>
          </p:cNvPr>
          <p:cNvSpPr txBox="1">
            <a:spLocks/>
          </p:cNvSpPr>
          <p:nvPr/>
        </p:nvSpPr>
        <p:spPr>
          <a:xfrm>
            <a:off x="820623" y="6286004"/>
            <a:ext cx="7653325" cy="461700"/>
          </a:xfrm>
          <a:prstGeom prst="rect">
            <a:avLst/>
          </a:prstGeom>
          <a:solidFill>
            <a:schemeClr val="accent1"/>
          </a:solidFill>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UCSC- Nuovi lavori in agricoltura</a:t>
            </a:r>
            <a:endParaRPr lang="it-IT" dirty="0"/>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968" y="112206"/>
            <a:ext cx="3604842" cy="44708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Ovale 5"/>
          <p:cNvSpPr/>
          <p:nvPr/>
        </p:nvSpPr>
        <p:spPr>
          <a:xfrm>
            <a:off x="1447137" y="2552368"/>
            <a:ext cx="923301" cy="100186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45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968" y="4583055"/>
            <a:ext cx="3641950" cy="17029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6968" y="1401583"/>
            <a:ext cx="7391400" cy="3848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2526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460"/>
                                        </p:tgtEl>
                                        <p:attrNameLst>
                                          <p:attrName>style.visibility</p:attrName>
                                        </p:attrNameLst>
                                      </p:cBhvr>
                                      <p:to>
                                        <p:strVal val="visible"/>
                                      </p:to>
                                    </p:set>
                                    <p:animEffect transition="in" filter="fade">
                                      <p:cBhvr>
                                        <p:cTn id="7" dur="1000"/>
                                        <p:tgtEl>
                                          <p:spTgt spid="19460"/>
                                        </p:tgtEl>
                                      </p:cBhvr>
                                    </p:animEffect>
                                    <p:anim calcmode="lin" valueType="num">
                                      <p:cBhvr>
                                        <p:cTn id="8" dur="1000" fill="hold"/>
                                        <p:tgtEl>
                                          <p:spTgt spid="19460"/>
                                        </p:tgtEl>
                                        <p:attrNameLst>
                                          <p:attrName>ppt_x</p:attrName>
                                        </p:attrNameLst>
                                      </p:cBhvr>
                                      <p:tavLst>
                                        <p:tav tm="0">
                                          <p:val>
                                            <p:strVal val="#ppt_x"/>
                                          </p:val>
                                        </p:tav>
                                        <p:tav tm="100000">
                                          <p:val>
                                            <p:strVal val="#ppt_x"/>
                                          </p:val>
                                        </p:tav>
                                      </p:tavLst>
                                    </p:anim>
                                    <p:anim calcmode="lin" valueType="num">
                                      <p:cBhvr>
                                        <p:cTn id="9" dur="1000" fill="hold"/>
                                        <p:tgtEl>
                                          <p:spTgt spid="194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lang="it-IT" b="0" i="0" dirty="0" smtClean="0">
                <a:ln>
                  <a:noFill/>
                </a:ln>
                <a:solidFill>
                  <a:srgbClr val="FFFFFF">
                    <a:alpha val="26920"/>
                  </a:srgbClr>
                </a:solidFill>
                <a:latin typeface="Oswald"/>
              </a:rPr>
              <a:t>4</a:t>
            </a:r>
            <a:endParaRPr b="0" i="0" dirty="0">
              <a:ln>
                <a:noFill/>
              </a:ln>
              <a:solidFill>
                <a:srgbClr val="FFFFFF">
                  <a:alpha val="26920"/>
                </a:srgbClr>
              </a:solidFill>
              <a:latin typeface="Oswald"/>
            </a:endParaRPr>
          </a:p>
        </p:txBody>
      </p:sp>
      <p:sp>
        <p:nvSpPr>
          <p:cNvPr id="2" name="Segnaposto piè di pagina 1">
            <a:extLst>
              <a:ext uri="{FF2B5EF4-FFF2-40B4-BE49-F238E27FC236}">
                <a16:creationId xmlns:a16="http://schemas.microsoft.com/office/drawing/2014/main" xmlns="" id="{24C591B2-6AAD-45B5-85A4-D6731E36F9F7}"/>
              </a:ext>
            </a:extLst>
          </p:cNvPr>
          <p:cNvSpPr>
            <a:spLocks noGrp="1"/>
          </p:cNvSpPr>
          <p:nvPr>
            <p:ph type="ftr" sz="quarter" idx="13"/>
          </p:nvPr>
        </p:nvSpPr>
        <p:spPr/>
        <p:txBody>
          <a:bodyPr/>
          <a:lstStyle/>
          <a:p>
            <a:r>
              <a:rPr lang="it-IT" dirty="0"/>
              <a:t>Nome cognome - Azienda o ruolo - titolo presentazione</a:t>
            </a:r>
          </a:p>
        </p:txBody>
      </p:sp>
      <p:sp>
        <p:nvSpPr>
          <p:cNvPr id="3" name="Segnaposto numero diapositiva 2">
            <a:extLst>
              <a:ext uri="{FF2B5EF4-FFF2-40B4-BE49-F238E27FC236}">
                <a16:creationId xmlns:a16="http://schemas.microsoft.com/office/drawing/2014/main" xmlns="" id="{D389EFB6-532E-4DEB-AB14-2B305061B5E3}"/>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22</a:t>
            </a:fld>
            <a:endParaRPr lang="it-IT"/>
          </a:p>
        </p:txBody>
      </p:sp>
      <p:sp>
        <p:nvSpPr>
          <p:cNvPr id="7" name="Segnaposto piè di pagina 3"/>
          <p:cNvSpPr txBox="1">
            <a:spLocks/>
          </p:cNvSpPr>
          <p:nvPr/>
        </p:nvSpPr>
        <p:spPr>
          <a:xfrm>
            <a:off x="820623" y="6051633"/>
            <a:ext cx="7653325" cy="461700"/>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 UCSC Nuovi lavori in agricoltura </a:t>
            </a:r>
            <a:endParaRPr lang="it-IT" dirty="0"/>
          </a:p>
        </p:txBody>
      </p:sp>
      <p:sp>
        <p:nvSpPr>
          <p:cNvPr id="9" name="Segnaposto piè di pagina 1">
            <a:extLst>
              <a:ext uri="{FF2B5EF4-FFF2-40B4-BE49-F238E27FC236}">
                <a16:creationId xmlns:a16="http://schemas.microsoft.com/office/drawing/2014/main" xmlns="" id="{FFDA0EEC-E2FB-4982-8857-0F96662EB628}"/>
              </a:ext>
            </a:extLst>
          </p:cNvPr>
          <p:cNvSpPr txBox="1">
            <a:spLocks/>
          </p:cNvSpPr>
          <p:nvPr/>
        </p:nvSpPr>
        <p:spPr>
          <a:xfrm>
            <a:off x="787493" y="5998542"/>
            <a:ext cx="7653325" cy="461700"/>
          </a:xfrm>
          <a:prstGeom prst="rect">
            <a:avLst/>
          </a:prstGeom>
          <a:solidFill>
            <a:schemeClr val="accent1"/>
          </a:solidFill>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UCSC- Nuovi lavori in agricoltura</a:t>
            </a:r>
            <a:endParaRPr lang="it-IT" dirty="0"/>
          </a:p>
        </p:txBody>
      </p:sp>
      <p:sp>
        <p:nvSpPr>
          <p:cNvPr id="5" name="CasellaDiTesto 4"/>
          <p:cNvSpPr txBox="1"/>
          <p:nvPr/>
        </p:nvSpPr>
        <p:spPr>
          <a:xfrm>
            <a:off x="461176" y="481843"/>
            <a:ext cx="6758608" cy="369332"/>
          </a:xfrm>
          <a:prstGeom prst="rect">
            <a:avLst/>
          </a:prstGeom>
          <a:noFill/>
        </p:spPr>
        <p:txBody>
          <a:bodyPr wrap="square" rtlCol="0">
            <a:spAutoFit/>
          </a:bodyPr>
          <a:lstStyle/>
          <a:p>
            <a:r>
              <a:rPr lang="it-IT" sz="1800" b="1" dirty="0" smtClean="0"/>
              <a:t>Ricordate i dati sull’esportazione del «</a:t>
            </a:r>
            <a:r>
              <a:rPr lang="it-IT" sz="1800" b="1" i="1" dirty="0" err="1" smtClean="0"/>
              <a:t>food</a:t>
            </a:r>
            <a:r>
              <a:rPr lang="it-IT" sz="1800" b="1" i="1" dirty="0" smtClean="0"/>
              <a:t> made in Italy?»</a:t>
            </a:r>
            <a:endParaRPr lang="en-US" sz="1800" b="1" i="1" dirty="0"/>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126" y="1208597"/>
            <a:ext cx="3649225" cy="37391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7997" y="1646084"/>
            <a:ext cx="3201078" cy="19735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99665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lang="it-IT" b="0" i="0" dirty="0" smtClean="0">
                <a:ln>
                  <a:noFill/>
                </a:ln>
                <a:solidFill>
                  <a:srgbClr val="FFFFFF">
                    <a:alpha val="26920"/>
                  </a:srgbClr>
                </a:solidFill>
                <a:latin typeface="Oswald"/>
              </a:rPr>
              <a:t>5</a:t>
            </a:r>
            <a:endParaRPr b="0" i="0" dirty="0">
              <a:ln>
                <a:noFill/>
              </a:ln>
              <a:solidFill>
                <a:srgbClr val="FFFFFF">
                  <a:alpha val="26920"/>
                </a:srgbClr>
              </a:solidFill>
              <a:latin typeface="Oswald"/>
            </a:endParaRPr>
          </a:p>
        </p:txBody>
      </p:sp>
      <p:sp>
        <p:nvSpPr>
          <p:cNvPr id="2" name="Segnaposto piè di pagina 1">
            <a:extLst>
              <a:ext uri="{FF2B5EF4-FFF2-40B4-BE49-F238E27FC236}">
                <a16:creationId xmlns:a16="http://schemas.microsoft.com/office/drawing/2014/main" xmlns="" id="{24C591B2-6AAD-45B5-85A4-D6731E36F9F7}"/>
              </a:ext>
            </a:extLst>
          </p:cNvPr>
          <p:cNvSpPr>
            <a:spLocks noGrp="1"/>
          </p:cNvSpPr>
          <p:nvPr>
            <p:ph type="ftr" sz="quarter" idx="13"/>
          </p:nvPr>
        </p:nvSpPr>
        <p:spPr/>
        <p:txBody>
          <a:bodyPr/>
          <a:lstStyle/>
          <a:p>
            <a:r>
              <a:rPr lang="it-IT" dirty="0"/>
              <a:t>Nome cognome - Azienda o ruolo - titolo presentazione</a:t>
            </a:r>
          </a:p>
        </p:txBody>
      </p:sp>
      <p:sp>
        <p:nvSpPr>
          <p:cNvPr id="3" name="Segnaposto numero diapositiva 2">
            <a:extLst>
              <a:ext uri="{FF2B5EF4-FFF2-40B4-BE49-F238E27FC236}">
                <a16:creationId xmlns:a16="http://schemas.microsoft.com/office/drawing/2014/main" xmlns="" id="{D389EFB6-532E-4DEB-AB14-2B305061B5E3}"/>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23</a:t>
            </a:fld>
            <a:endParaRPr lang="it-IT"/>
          </a:p>
        </p:txBody>
      </p:sp>
      <p:sp>
        <p:nvSpPr>
          <p:cNvPr id="7" name="Segnaposto piè di pagina 3"/>
          <p:cNvSpPr txBox="1">
            <a:spLocks/>
          </p:cNvSpPr>
          <p:nvPr/>
        </p:nvSpPr>
        <p:spPr>
          <a:xfrm>
            <a:off x="820623" y="6051633"/>
            <a:ext cx="7653325" cy="461700"/>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 UCSC Nuovi lavori in agricoltura </a:t>
            </a:r>
            <a:endParaRPr lang="it-IT" dirty="0"/>
          </a:p>
        </p:txBody>
      </p:sp>
      <p:sp>
        <p:nvSpPr>
          <p:cNvPr id="9" name="Segnaposto piè di pagina 1">
            <a:extLst>
              <a:ext uri="{FF2B5EF4-FFF2-40B4-BE49-F238E27FC236}">
                <a16:creationId xmlns:a16="http://schemas.microsoft.com/office/drawing/2014/main" xmlns="" id="{FFDA0EEC-E2FB-4982-8857-0F96662EB628}"/>
              </a:ext>
            </a:extLst>
          </p:cNvPr>
          <p:cNvSpPr txBox="1">
            <a:spLocks/>
          </p:cNvSpPr>
          <p:nvPr/>
        </p:nvSpPr>
        <p:spPr>
          <a:xfrm>
            <a:off x="787493" y="5998542"/>
            <a:ext cx="7653325" cy="461700"/>
          </a:xfrm>
          <a:prstGeom prst="rect">
            <a:avLst/>
          </a:prstGeom>
          <a:solidFill>
            <a:schemeClr val="accent1"/>
          </a:solidFill>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UCSC- Nuovi lavori in agricoltura</a:t>
            </a:r>
            <a:endParaRPr lang="it-IT" dirty="0"/>
          </a:p>
        </p:txBody>
      </p:sp>
      <p:sp>
        <p:nvSpPr>
          <p:cNvPr id="5" name="CasellaDiTesto 4"/>
          <p:cNvSpPr txBox="1"/>
          <p:nvPr/>
        </p:nvSpPr>
        <p:spPr>
          <a:xfrm>
            <a:off x="508884" y="4207818"/>
            <a:ext cx="2663686" cy="369332"/>
          </a:xfrm>
          <a:prstGeom prst="rect">
            <a:avLst/>
          </a:prstGeom>
          <a:noFill/>
        </p:spPr>
        <p:txBody>
          <a:bodyPr wrap="square" rtlCol="0">
            <a:spAutoFit/>
          </a:bodyPr>
          <a:lstStyle/>
          <a:p>
            <a:r>
              <a:rPr lang="it-IT" sz="1800" b="1" dirty="0" smtClean="0"/>
              <a:t>Le risposte</a:t>
            </a:r>
            <a:endParaRPr lang="en-US" sz="1800" b="1" dirty="0"/>
          </a:p>
        </p:txBody>
      </p:sp>
    </p:spTree>
    <p:extLst>
      <p:ext uri="{BB962C8B-B14F-4D97-AF65-F5344CB8AC3E}">
        <p14:creationId xmlns:p14="http://schemas.microsoft.com/office/powerpoint/2010/main" val="30643233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lang="it-IT" b="0" i="0" dirty="0" smtClean="0">
                <a:ln>
                  <a:noFill/>
                </a:ln>
                <a:solidFill>
                  <a:srgbClr val="FFFFFF">
                    <a:alpha val="26920"/>
                  </a:srgbClr>
                </a:solidFill>
                <a:latin typeface="Oswald"/>
              </a:rPr>
              <a:t>5</a:t>
            </a:r>
            <a:endParaRPr b="0" i="0" dirty="0">
              <a:ln>
                <a:noFill/>
              </a:ln>
              <a:solidFill>
                <a:srgbClr val="FFFFFF">
                  <a:alpha val="26920"/>
                </a:srgbClr>
              </a:solidFill>
              <a:latin typeface="Oswald"/>
            </a:endParaRPr>
          </a:p>
        </p:txBody>
      </p:sp>
      <p:sp>
        <p:nvSpPr>
          <p:cNvPr id="2" name="Segnaposto piè di pagina 1">
            <a:extLst>
              <a:ext uri="{FF2B5EF4-FFF2-40B4-BE49-F238E27FC236}">
                <a16:creationId xmlns:a16="http://schemas.microsoft.com/office/drawing/2014/main" xmlns="" id="{24C591B2-6AAD-45B5-85A4-D6731E36F9F7}"/>
              </a:ext>
            </a:extLst>
          </p:cNvPr>
          <p:cNvSpPr>
            <a:spLocks noGrp="1"/>
          </p:cNvSpPr>
          <p:nvPr>
            <p:ph type="ftr" sz="quarter" idx="13"/>
          </p:nvPr>
        </p:nvSpPr>
        <p:spPr/>
        <p:txBody>
          <a:bodyPr/>
          <a:lstStyle/>
          <a:p>
            <a:r>
              <a:rPr lang="it-IT" dirty="0"/>
              <a:t>Nome cognome - Azienda o ruolo - titolo presentazione</a:t>
            </a:r>
          </a:p>
        </p:txBody>
      </p:sp>
      <p:sp>
        <p:nvSpPr>
          <p:cNvPr id="3" name="Segnaposto numero diapositiva 2">
            <a:extLst>
              <a:ext uri="{FF2B5EF4-FFF2-40B4-BE49-F238E27FC236}">
                <a16:creationId xmlns:a16="http://schemas.microsoft.com/office/drawing/2014/main" xmlns="" id="{D389EFB6-532E-4DEB-AB14-2B305061B5E3}"/>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24</a:t>
            </a:fld>
            <a:endParaRPr lang="it-IT"/>
          </a:p>
        </p:txBody>
      </p:sp>
      <p:sp>
        <p:nvSpPr>
          <p:cNvPr id="7" name="Segnaposto piè di pagina 3"/>
          <p:cNvSpPr txBox="1">
            <a:spLocks/>
          </p:cNvSpPr>
          <p:nvPr/>
        </p:nvSpPr>
        <p:spPr>
          <a:xfrm>
            <a:off x="820623" y="6051633"/>
            <a:ext cx="7653325" cy="461700"/>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 UCSC Nuovi lavori in agricoltura </a:t>
            </a:r>
            <a:endParaRPr lang="it-IT" dirty="0"/>
          </a:p>
        </p:txBody>
      </p:sp>
      <p:sp>
        <p:nvSpPr>
          <p:cNvPr id="9" name="Segnaposto piè di pagina 1">
            <a:extLst>
              <a:ext uri="{FF2B5EF4-FFF2-40B4-BE49-F238E27FC236}">
                <a16:creationId xmlns:a16="http://schemas.microsoft.com/office/drawing/2014/main" xmlns="" id="{FFDA0EEC-E2FB-4982-8857-0F96662EB628}"/>
              </a:ext>
            </a:extLst>
          </p:cNvPr>
          <p:cNvSpPr txBox="1">
            <a:spLocks/>
          </p:cNvSpPr>
          <p:nvPr/>
        </p:nvSpPr>
        <p:spPr>
          <a:xfrm>
            <a:off x="787493" y="5998542"/>
            <a:ext cx="7653325" cy="461700"/>
          </a:xfrm>
          <a:prstGeom prst="rect">
            <a:avLst/>
          </a:prstGeom>
          <a:solidFill>
            <a:schemeClr val="accent1"/>
          </a:solidFill>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UCSC- Nuovi lavori in agricoltura</a:t>
            </a:r>
            <a:endParaRPr lang="it-IT" dirty="0"/>
          </a:p>
        </p:txBody>
      </p:sp>
      <p:sp>
        <p:nvSpPr>
          <p:cNvPr id="8" name="CasellaDiTesto 7"/>
          <p:cNvSpPr txBox="1"/>
          <p:nvPr/>
        </p:nvSpPr>
        <p:spPr>
          <a:xfrm>
            <a:off x="691764" y="827320"/>
            <a:ext cx="5613621" cy="5047536"/>
          </a:xfrm>
          <a:prstGeom prst="rect">
            <a:avLst/>
          </a:prstGeom>
          <a:noFill/>
        </p:spPr>
        <p:txBody>
          <a:bodyPr wrap="square" rtlCol="0">
            <a:spAutoFit/>
          </a:bodyPr>
          <a:lstStyle/>
          <a:p>
            <a:r>
              <a:rPr lang="it-IT" b="1" dirty="0"/>
              <a:t>LE </a:t>
            </a:r>
            <a:r>
              <a:rPr lang="it-IT" b="1" dirty="0" smtClean="0"/>
              <a:t>SOSTENIBILITÀ </a:t>
            </a:r>
            <a:r>
              <a:rPr lang="it-IT" b="1" dirty="0"/>
              <a:t>AMBIENTALI E SOCIALI</a:t>
            </a:r>
            <a:endParaRPr lang="it-IT" dirty="0"/>
          </a:p>
          <a:p>
            <a:r>
              <a:rPr lang="it-IT" dirty="0"/>
              <a:t>Un sistema agro-alimentare sempre più attento al rispetto dell’ambiente non può prescindere dal considerare l’elemento primo, cioè le persone che vi lavorano. Spesso </a:t>
            </a:r>
            <a:r>
              <a:rPr lang="it-IT" b="1" dirty="0"/>
              <a:t>i servizi sociali che sono presenti nei comprensori a vocazione agraria sono insufficienti o difficili da utilizzare</a:t>
            </a:r>
            <a:r>
              <a:rPr lang="it-IT" dirty="0"/>
              <a:t> (ospedali e scuole distanti, per fare un esempio). Questo </a:t>
            </a:r>
            <a:r>
              <a:rPr lang="it-IT" b="1" dirty="0"/>
              <a:t>non favorisce il ricambio generazionale </a:t>
            </a:r>
            <a:r>
              <a:rPr lang="it-IT" dirty="0"/>
              <a:t>indispensabile per la continuazione delle attività agricole e la loro evoluzione verso pratiche più aggiornate.</a:t>
            </a:r>
          </a:p>
          <a:p>
            <a:r>
              <a:rPr lang="it-IT" dirty="0"/>
              <a:t>L’attenzione all’impatto eco-ambientale è l’altra faccia della medaglia. Bisogna</a:t>
            </a:r>
            <a:r>
              <a:rPr lang="it-IT" b="1" dirty="0"/>
              <a:t> formare nuovi professionisti dell’agro-alimentare che riescano a far mantenere gli attuali livelli di produzione con un ridotto impatto ambientale, senza però cadere nella trappola di un “ambientalismo romantico”</a:t>
            </a:r>
            <a:r>
              <a:rPr lang="it-IT" dirty="0"/>
              <a:t>, che non può essere compatibile con le necessità di mantenere dei livelli produttivi e qualitativi elevati. </a:t>
            </a:r>
          </a:p>
          <a:p>
            <a:r>
              <a:rPr lang="it-IT" dirty="0"/>
              <a:t>Nell’agro-alimentare vi sono molti miti da sfatare: non tutti sanno che uno dei primi sequestri del 2017 da parte dell’autorità competente per la presenza di micotossine è stato di un alimento biologico. Coltivare in regime </a:t>
            </a:r>
            <a:r>
              <a:rPr lang="it-IT" dirty="0" err="1"/>
              <a:t>bio</a:t>
            </a:r>
            <a:r>
              <a:rPr lang="it-IT" dirty="0"/>
              <a:t> non è di per sé garanzia di sicurezza totale né può garantire le quantità di prodotto necessarie a un Paese come l’Italia.</a:t>
            </a:r>
          </a:p>
          <a:p>
            <a:endParaRPr lang="en-US" dirty="0"/>
          </a:p>
        </p:txBody>
      </p:sp>
    </p:spTree>
    <p:extLst>
      <p:ext uri="{BB962C8B-B14F-4D97-AF65-F5344CB8AC3E}">
        <p14:creationId xmlns:p14="http://schemas.microsoft.com/office/powerpoint/2010/main" val="34634941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lang="it-IT" b="0" i="0" dirty="0" smtClean="0">
                <a:ln>
                  <a:noFill/>
                </a:ln>
                <a:solidFill>
                  <a:srgbClr val="FFFFFF">
                    <a:alpha val="26920"/>
                  </a:srgbClr>
                </a:solidFill>
                <a:latin typeface="Oswald"/>
              </a:rPr>
              <a:t>5</a:t>
            </a:r>
            <a:endParaRPr b="0" i="0" dirty="0">
              <a:ln>
                <a:noFill/>
              </a:ln>
              <a:solidFill>
                <a:srgbClr val="FFFFFF">
                  <a:alpha val="26920"/>
                </a:srgbClr>
              </a:solidFill>
              <a:latin typeface="Oswald"/>
            </a:endParaRPr>
          </a:p>
        </p:txBody>
      </p:sp>
      <p:sp>
        <p:nvSpPr>
          <p:cNvPr id="2" name="Segnaposto piè di pagina 1">
            <a:extLst>
              <a:ext uri="{FF2B5EF4-FFF2-40B4-BE49-F238E27FC236}">
                <a16:creationId xmlns:a16="http://schemas.microsoft.com/office/drawing/2014/main" xmlns="" id="{24C591B2-6AAD-45B5-85A4-D6731E36F9F7}"/>
              </a:ext>
            </a:extLst>
          </p:cNvPr>
          <p:cNvSpPr>
            <a:spLocks noGrp="1"/>
          </p:cNvSpPr>
          <p:nvPr>
            <p:ph type="ftr" sz="quarter" idx="13"/>
          </p:nvPr>
        </p:nvSpPr>
        <p:spPr/>
        <p:txBody>
          <a:bodyPr/>
          <a:lstStyle/>
          <a:p>
            <a:r>
              <a:rPr lang="it-IT" dirty="0"/>
              <a:t>Nome cognome - Azienda o ruolo - titolo presentazione</a:t>
            </a:r>
          </a:p>
        </p:txBody>
      </p:sp>
      <p:sp>
        <p:nvSpPr>
          <p:cNvPr id="3" name="Segnaposto numero diapositiva 2">
            <a:extLst>
              <a:ext uri="{FF2B5EF4-FFF2-40B4-BE49-F238E27FC236}">
                <a16:creationId xmlns:a16="http://schemas.microsoft.com/office/drawing/2014/main" xmlns="" id="{D389EFB6-532E-4DEB-AB14-2B305061B5E3}"/>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25</a:t>
            </a:fld>
            <a:endParaRPr lang="it-IT"/>
          </a:p>
        </p:txBody>
      </p:sp>
      <p:sp>
        <p:nvSpPr>
          <p:cNvPr id="7" name="Segnaposto piè di pagina 3"/>
          <p:cNvSpPr txBox="1">
            <a:spLocks/>
          </p:cNvSpPr>
          <p:nvPr/>
        </p:nvSpPr>
        <p:spPr>
          <a:xfrm>
            <a:off x="820623" y="6051633"/>
            <a:ext cx="7653325" cy="461700"/>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 UCSC Nuovi lavori in agricoltura </a:t>
            </a:r>
            <a:endParaRPr lang="it-IT" dirty="0"/>
          </a:p>
        </p:txBody>
      </p:sp>
      <p:sp>
        <p:nvSpPr>
          <p:cNvPr id="9" name="Segnaposto piè di pagina 1">
            <a:extLst>
              <a:ext uri="{FF2B5EF4-FFF2-40B4-BE49-F238E27FC236}">
                <a16:creationId xmlns:a16="http://schemas.microsoft.com/office/drawing/2014/main" xmlns="" id="{FFDA0EEC-E2FB-4982-8857-0F96662EB628}"/>
              </a:ext>
            </a:extLst>
          </p:cNvPr>
          <p:cNvSpPr txBox="1">
            <a:spLocks/>
          </p:cNvSpPr>
          <p:nvPr/>
        </p:nvSpPr>
        <p:spPr>
          <a:xfrm>
            <a:off x="787493" y="5998542"/>
            <a:ext cx="7653325" cy="461700"/>
          </a:xfrm>
          <a:prstGeom prst="rect">
            <a:avLst/>
          </a:prstGeom>
          <a:solidFill>
            <a:schemeClr val="accent1"/>
          </a:solidFill>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UCSC- Nuovi lavori in agricoltura</a:t>
            </a:r>
            <a:endParaRPr lang="it-IT" dirty="0"/>
          </a:p>
        </p:txBody>
      </p:sp>
      <p:pic>
        <p:nvPicPr>
          <p:cNvPr id="204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105" y="3532794"/>
            <a:ext cx="5484783" cy="1778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749" y="551769"/>
            <a:ext cx="3663977" cy="27742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400" y="551769"/>
            <a:ext cx="6211115" cy="49982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6827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lang="it-IT" b="0" i="0" dirty="0" smtClean="0">
                <a:ln>
                  <a:noFill/>
                </a:ln>
                <a:solidFill>
                  <a:srgbClr val="FFFFFF">
                    <a:alpha val="26920"/>
                  </a:srgbClr>
                </a:solidFill>
                <a:latin typeface="Oswald"/>
              </a:rPr>
              <a:t>6</a:t>
            </a:r>
            <a:endParaRPr b="0" i="0" dirty="0">
              <a:ln>
                <a:noFill/>
              </a:ln>
              <a:solidFill>
                <a:srgbClr val="FFFFFF">
                  <a:alpha val="26920"/>
                </a:srgbClr>
              </a:solidFill>
              <a:latin typeface="Oswald"/>
            </a:endParaRPr>
          </a:p>
        </p:txBody>
      </p:sp>
      <p:sp>
        <p:nvSpPr>
          <p:cNvPr id="2" name="Segnaposto piè di pagina 1">
            <a:extLst>
              <a:ext uri="{FF2B5EF4-FFF2-40B4-BE49-F238E27FC236}">
                <a16:creationId xmlns:a16="http://schemas.microsoft.com/office/drawing/2014/main" xmlns="" id="{24C591B2-6AAD-45B5-85A4-D6731E36F9F7}"/>
              </a:ext>
            </a:extLst>
          </p:cNvPr>
          <p:cNvSpPr>
            <a:spLocks noGrp="1"/>
          </p:cNvSpPr>
          <p:nvPr>
            <p:ph type="ftr" sz="quarter" idx="13"/>
          </p:nvPr>
        </p:nvSpPr>
        <p:spPr/>
        <p:txBody>
          <a:bodyPr/>
          <a:lstStyle/>
          <a:p>
            <a:r>
              <a:rPr lang="it-IT" dirty="0"/>
              <a:t>Nome cognome - Azienda o ruolo - titolo presentazione</a:t>
            </a:r>
          </a:p>
        </p:txBody>
      </p:sp>
      <p:sp>
        <p:nvSpPr>
          <p:cNvPr id="3" name="Segnaposto numero diapositiva 2">
            <a:extLst>
              <a:ext uri="{FF2B5EF4-FFF2-40B4-BE49-F238E27FC236}">
                <a16:creationId xmlns:a16="http://schemas.microsoft.com/office/drawing/2014/main" xmlns="" id="{D389EFB6-532E-4DEB-AB14-2B305061B5E3}"/>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26</a:t>
            </a:fld>
            <a:endParaRPr lang="it-IT"/>
          </a:p>
        </p:txBody>
      </p:sp>
      <p:sp>
        <p:nvSpPr>
          <p:cNvPr id="7" name="Segnaposto piè di pagina 3"/>
          <p:cNvSpPr txBox="1">
            <a:spLocks/>
          </p:cNvSpPr>
          <p:nvPr/>
        </p:nvSpPr>
        <p:spPr>
          <a:xfrm>
            <a:off x="820623" y="6051633"/>
            <a:ext cx="7653325" cy="461700"/>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 UCSC Nuovi lavori in agricoltura </a:t>
            </a:r>
            <a:endParaRPr lang="it-IT" dirty="0"/>
          </a:p>
        </p:txBody>
      </p:sp>
      <p:sp>
        <p:nvSpPr>
          <p:cNvPr id="9" name="Segnaposto piè di pagina 1">
            <a:extLst>
              <a:ext uri="{FF2B5EF4-FFF2-40B4-BE49-F238E27FC236}">
                <a16:creationId xmlns:a16="http://schemas.microsoft.com/office/drawing/2014/main" xmlns="" id="{FFDA0EEC-E2FB-4982-8857-0F96662EB628}"/>
              </a:ext>
            </a:extLst>
          </p:cNvPr>
          <p:cNvSpPr txBox="1">
            <a:spLocks/>
          </p:cNvSpPr>
          <p:nvPr/>
        </p:nvSpPr>
        <p:spPr>
          <a:xfrm>
            <a:off x="787493" y="5998542"/>
            <a:ext cx="7653325" cy="461700"/>
          </a:xfrm>
          <a:prstGeom prst="rect">
            <a:avLst/>
          </a:prstGeom>
          <a:solidFill>
            <a:schemeClr val="accent1"/>
          </a:solidFill>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UCSC- Nuovi lavori in agricoltura</a:t>
            </a:r>
            <a:endParaRPr lang="it-IT" dirty="0"/>
          </a:p>
        </p:txBody>
      </p:sp>
      <p:sp>
        <p:nvSpPr>
          <p:cNvPr id="8" name="CasellaDiTesto 7"/>
          <p:cNvSpPr txBox="1"/>
          <p:nvPr/>
        </p:nvSpPr>
        <p:spPr>
          <a:xfrm>
            <a:off x="699715" y="445272"/>
            <a:ext cx="5613621" cy="523220"/>
          </a:xfrm>
          <a:prstGeom prst="rect">
            <a:avLst/>
          </a:prstGeom>
          <a:noFill/>
        </p:spPr>
        <p:txBody>
          <a:bodyPr wrap="square" rtlCol="0">
            <a:spAutoFit/>
          </a:bodyPr>
          <a:lstStyle/>
          <a:p>
            <a:r>
              <a:rPr lang="it-IT" b="1" dirty="0"/>
              <a:t>I MERCATI ESTERI</a:t>
            </a:r>
            <a:endParaRPr lang="it-IT" dirty="0"/>
          </a:p>
          <a:p>
            <a:endParaRPr lang="en-US" dirty="0"/>
          </a:p>
        </p:txBody>
      </p:sp>
      <p:pic>
        <p:nvPicPr>
          <p:cNvPr id="215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36" y="1213196"/>
            <a:ext cx="6037377" cy="45280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79481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lang="it-IT" b="0" i="0" dirty="0" smtClean="0">
                <a:ln>
                  <a:noFill/>
                </a:ln>
                <a:solidFill>
                  <a:srgbClr val="FFFFFF">
                    <a:alpha val="26920"/>
                  </a:srgbClr>
                </a:solidFill>
                <a:latin typeface="Oswald"/>
              </a:rPr>
              <a:t>6</a:t>
            </a:r>
            <a:endParaRPr b="0" i="0" dirty="0">
              <a:ln>
                <a:noFill/>
              </a:ln>
              <a:solidFill>
                <a:srgbClr val="FFFFFF">
                  <a:alpha val="26920"/>
                </a:srgbClr>
              </a:solidFill>
              <a:latin typeface="Oswald"/>
            </a:endParaRPr>
          </a:p>
        </p:txBody>
      </p:sp>
      <p:sp>
        <p:nvSpPr>
          <p:cNvPr id="2" name="Segnaposto piè di pagina 1">
            <a:extLst>
              <a:ext uri="{FF2B5EF4-FFF2-40B4-BE49-F238E27FC236}">
                <a16:creationId xmlns:a16="http://schemas.microsoft.com/office/drawing/2014/main" xmlns="" id="{24C591B2-6AAD-45B5-85A4-D6731E36F9F7}"/>
              </a:ext>
            </a:extLst>
          </p:cNvPr>
          <p:cNvSpPr>
            <a:spLocks noGrp="1"/>
          </p:cNvSpPr>
          <p:nvPr>
            <p:ph type="ftr" sz="quarter" idx="13"/>
          </p:nvPr>
        </p:nvSpPr>
        <p:spPr/>
        <p:txBody>
          <a:bodyPr/>
          <a:lstStyle/>
          <a:p>
            <a:r>
              <a:rPr lang="it-IT" dirty="0"/>
              <a:t>Nome cognome - Azienda o ruolo - titolo presentazione</a:t>
            </a:r>
          </a:p>
        </p:txBody>
      </p:sp>
      <p:sp>
        <p:nvSpPr>
          <p:cNvPr id="3" name="Segnaposto numero diapositiva 2">
            <a:extLst>
              <a:ext uri="{FF2B5EF4-FFF2-40B4-BE49-F238E27FC236}">
                <a16:creationId xmlns:a16="http://schemas.microsoft.com/office/drawing/2014/main" xmlns="" id="{D389EFB6-532E-4DEB-AB14-2B305061B5E3}"/>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27</a:t>
            </a:fld>
            <a:endParaRPr lang="it-IT"/>
          </a:p>
        </p:txBody>
      </p:sp>
      <p:sp>
        <p:nvSpPr>
          <p:cNvPr id="7" name="Segnaposto piè di pagina 3"/>
          <p:cNvSpPr txBox="1">
            <a:spLocks/>
          </p:cNvSpPr>
          <p:nvPr/>
        </p:nvSpPr>
        <p:spPr>
          <a:xfrm>
            <a:off x="820623" y="6051633"/>
            <a:ext cx="7653325" cy="461700"/>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 UCSC Nuovi lavori in agricoltura </a:t>
            </a:r>
            <a:endParaRPr lang="it-IT" dirty="0"/>
          </a:p>
        </p:txBody>
      </p:sp>
      <p:sp>
        <p:nvSpPr>
          <p:cNvPr id="9" name="Segnaposto piè di pagina 1">
            <a:extLst>
              <a:ext uri="{FF2B5EF4-FFF2-40B4-BE49-F238E27FC236}">
                <a16:creationId xmlns:a16="http://schemas.microsoft.com/office/drawing/2014/main" xmlns="" id="{FFDA0EEC-E2FB-4982-8857-0F96662EB628}"/>
              </a:ext>
            </a:extLst>
          </p:cNvPr>
          <p:cNvSpPr txBox="1">
            <a:spLocks/>
          </p:cNvSpPr>
          <p:nvPr/>
        </p:nvSpPr>
        <p:spPr>
          <a:xfrm>
            <a:off x="787493" y="5998542"/>
            <a:ext cx="7653325" cy="461700"/>
          </a:xfrm>
          <a:prstGeom prst="rect">
            <a:avLst/>
          </a:prstGeom>
          <a:solidFill>
            <a:schemeClr val="accent1"/>
          </a:solidFill>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UCSC- Nuovi lavori in agricoltura</a:t>
            </a:r>
            <a:endParaRPr lang="it-IT" dirty="0"/>
          </a:p>
        </p:txBody>
      </p:sp>
      <p:sp>
        <p:nvSpPr>
          <p:cNvPr id="8" name="CasellaDiTesto 7"/>
          <p:cNvSpPr txBox="1"/>
          <p:nvPr/>
        </p:nvSpPr>
        <p:spPr>
          <a:xfrm>
            <a:off x="1144988" y="1478942"/>
            <a:ext cx="5613621" cy="3539430"/>
          </a:xfrm>
          <a:prstGeom prst="rect">
            <a:avLst/>
          </a:prstGeom>
          <a:noFill/>
        </p:spPr>
        <p:txBody>
          <a:bodyPr wrap="square" rtlCol="0">
            <a:spAutoFit/>
          </a:bodyPr>
          <a:lstStyle/>
          <a:p>
            <a:r>
              <a:rPr lang="it-IT" b="1" dirty="0"/>
              <a:t>I MERCATI ESTERI</a:t>
            </a:r>
            <a:endParaRPr lang="it-IT" dirty="0"/>
          </a:p>
          <a:p>
            <a:r>
              <a:rPr lang="it-IT" dirty="0"/>
              <a:t>L’ultima </a:t>
            </a:r>
            <a:r>
              <a:rPr lang="it-IT" dirty="0" smtClean="0"/>
              <a:t>sfida, quella del mercato mondiale, </a:t>
            </a:r>
            <a:r>
              <a:rPr lang="it-IT" dirty="0"/>
              <a:t>si potrebbe anche definire “</a:t>
            </a:r>
            <a:r>
              <a:rPr lang="it-IT" b="1" dirty="0"/>
              <a:t>piccolo è bello ma a volte anche no</a:t>
            </a:r>
            <a:r>
              <a:rPr lang="it-IT" dirty="0"/>
              <a:t>”. I mercati orientali sono estremamente rilevanti sia come massa di potenziali consumatori che come reddito pro capite di frazioni sempre più elevate della popolazione. Tuttavia la complessità delle norme, la distanza di questi mercati, le difficoltà insite in culture profondamente diverse rendono difficile per la micro e piccola azienda agro-alimentare italiana (molte sono a livello di artigianato) sfruttare queste potenzialità. </a:t>
            </a:r>
          </a:p>
          <a:p>
            <a:r>
              <a:rPr lang="it-IT" dirty="0"/>
              <a:t>Anche in questo caso la </a:t>
            </a:r>
            <a:r>
              <a:rPr lang="it-IT" b="1" dirty="0"/>
              <a:t>formazione di professionalità “miste” fra tecnologi alimentari e laureati di area economica</a:t>
            </a:r>
            <a:r>
              <a:rPr lang="it-IT" dirty="0"/>
              <a:t> potrà creare degli “export manager” in grado di affiancare e aiutare le nostre aziende alimentari.</a:t>
            </a:r>
          </a:p>
          <a:p>
            <a:r>
              <a:rPr lang="it-IT" dirty="0" smtClean="0"/>
              <a:t>.</a:t>
            </a:r>
            <a:endParaRPr lang="it-IT" dirty="0"/>
          </a:p>
          <a:p>
            <a:endParaRPr lang="en-US" dirty="0"/>
          </a:p>
        </p:txBody>
      </p:sp>
    </p:spTree>
    <p:extLst>
      <p:ext uri="{BB962C8B-B14F-4D97-AF65-F5344CB8AC3E}">
        <p14:creationId xmlns:p14="http://schemas.microsoft.com/office/powerpoint/2010/main" val="13690652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Shape 89"/>
        <p:cNvGrpSpPr/>
        <p:nvPr/>
      </p:nvGrpSpPr>
      <p:grpSpPr>
        <a:xfrm>
          <a:off x="0" y="0"/>
          <a:ext cx="0" cy="0"/>
          <a:chOff x="0" y="0"/>
          <a:chExt cx="0" cy="0"/>
        </a:xfrm>
      </p:grpSpPr>
      <p:sp>
        <p:nvSpPr>
          <p:cNvPr id="90" name="Shape 90"/>
          <p:cNvSpPr txBox="1">
            <a:spLocks noGrp="1"/>
          </p:cNvSpPr>
          <p:nvPr>
            <p:ph type="ctrTitle" idx="4294967295"/>
          </p:nvPr>
        </p:nvSpPr>
        <p:spPr>
          <a:xfrm>
            <a:off x="913341" y="2953798"/>
            <a:ext cx="7748622" cy="3144852"/>
          </a:xfrm>
          <a:prstGeom prst="rect">
            <a:avLst/>
          </a:prstGeom>
        </p:spPr>
        <p:txBody>
          <a:bodyPr spcFirstLastPara="1" wrap="square" lIns="91425" tIns="91425" rIns="91425" bIns="91425" anchor="t" anchorCtr="0">
            <a:noAutofit/>
          </a:bodyPr>
          <a:lstStyle/>
          <a:p>
            <a:pPr lvl="0"/>
            <a:r>
              <a:rPr lang="it-IT" sz="1600" b="1" dirty="0">
                <a:solidFill>
                  <a:schemeClr val="tx1"/>
                </a:solidFill>
                <a:latin typeface="+mj-lt"/>
              </a:rPr>
              <a:t>Il </a:t>
            </a:r>
            <a:r>
              <a:rPr lang="it-IT" sz="1600" b="1" dirty="0">
                <a:solidFill>
                  <a:schemeClr val="tx1"/>
                </a:solidFill>
                <a:latin typeface="+mn-lt"/>
              </a:rPr>
              <a:t>sistema</a:t>
            </a:r>
            <a:r>
              <a:rPr lang="it-IT" sz="1600" b="1" dirty="0">
                <a:solidFill>
                  <a:schemeClr val="tx1"/>
                </a:solidFill>
                <a:latin typeface="+mj-lt"/>
              </a:rPr>
              <a:t> agroalimentare italiano è, quindi, alla ricerca di nuovi profili professionali, con tre parole </a:t>
            </a:r>
            <a:r>
              <a:rPr lang="it-IT" sz="1600" b="1" dirty="0" smtClean="0">
                <a:solidFill>
                  <a:schemeClr val="tx1"/>
                </a:solidFill>
                <a:latin typeface="+mj-lt"/>
              </a:rPr>
              <a:t>d’ordine</a:t>
            </a:r>
            <a:r>
              <a:rPr lang="it-IT" sz="1600" dirty="0" smtClean="0"/>
              <a:t>:</a:t>
            </a:r>
            <a:br>
              <a:rPr lang="it-IT" sz="1600" dirty="0" smtClean="0"/>
            </a:br>
            <a:r>
              <a:rPr lang="it-IT" sz="1600" dirty="0"/>
              <a:t/>
            </a:r>
            <a:br>
              <a:rPr lang="it-IT" sz="1600" dirty="0"/>
            </a:br>
            <a:r>
              <a:rPr lang="it-IT" sz="1600" b="1" dirty="0" smtClean="0">
                <a:solidFill>
                  <a:schemeClr val="tx1"/>
                </a:solidFill>
                <a:latin typeface="+mn-lt"/>
              </a:rPr>
              <a:t>multidisciplinarietà</a:t>
            </a:r>
            <a:r>
              <a:rPr lang="it-IT" sz="1600" dirty="0">
                <a:solidFill>
                  <a:schemeClr val="tx1"/>
                </a:solidFill>
                <a:latin typeface="+mn-lt"/>
              </a:rPr>
              <a:t>, </a:t>
            </a:r>
            <a:r>
              <a:rPr lang="it-IT" sz="1600" dirty="0" smtClean="0">
                <a:latin typeface="+mn-lt"/>
              </a:rPr>
              <a:t/>
            </a:r>
            <a:br>
              <a:rPr lang="it-IT" sz="1600" dirty="0" smtClean="0">
                <a:latin typeface="+mn-lt"/>
              </a:rPr>
            </a:br>
            <a:r>
              <a:rPr lang="it-IT" sz="1600" dirty="0">
                <a:latin typeface="+mn-lt"/>
              </a:rPr>
              <a:t/>
            </a:r>
            <a:br>
              <a:rPr lang="it-IT" sz="1600" dirty="0">
                <a:latin typeface="+mn-lt"/>
              </a:rPr>
            </a:br>
            <a:r>
              <a:rPr lang="it-IT" sz="1600" b="1" dirty="0" smtClean="0">
                <a:solidFill>
                  <a:schemeClr val="tx1"/>
                </a:solidFill>
                <a:latin typeface="+mn-lt"/>
              </a:rPr>
              <a:t>trasversalità</a:t>
            </a:r>
            <a:r>
              <a:rPr lang="it-IT" sz="1600" b="1" dirty="0">
                <a:solidFill>
                  <a:schemeClr val="tx1"/>
                </a:solidFill>
                <a:latin typeface="+mn-lt"/>
              </a:rPr>
              <a:t>, </a:t>
            </a:r>
            <a:r>
              <a:rPr lang="it-IT" sz="1600" dirty="0" smtClean="0">
                <a:latin typeface="+mn-lt"/>
              </a:rPr>
              <a:t/>
            </a:r>
            <a:br>
              <a:rPr lang="it-IT" sz="1600" dirty="0" smtClean="0">
                <a:latin typeface="+mn-lt"/>
              </a:rPr>
            </a:br>
            <a:r>
              <a:rPr lang="it-IT" sz="1600" dirty="0">
                <a:latin typeface="+mn-lt"/>
              </a:rPr>
              <a:t/>
            </a:r>
            <a:br>
              <a:rPr lang="it-IT" sz="1600" dirty="0">
                <a:latin typeface="+mn-lt"/>
              </a:rPr>
            </a:br>
            <a:r>
              <a:rPr lang="it-IT" sz="1600" b="1" dirty="0" smtClean="0">
                <a:solidFill>
                  <a:schemeClr val="tx1"/>
                </a:solidFill>
                <a:latin typeface="+mn-lt"/>
              </a:rPr>
              <a:t>pluralità </a:t>
            </a:r>
            <a:r>
              <a:rPr lang="it-IT" sz="1600" b="1" dirty="0">
                <a:solidFill>
                  <a:schemeClr val="tx1"/>
                </a:solidFill>
                <a:latin typeface="+mn-lt"/>
              </a:rPr>
              <a:t>di </a:t>
            </a:r>
            <a:r>
              <a:rPr lang="it-IT" sz="1600" b="1" dirty="0" smtClean="0">
                <a:solidFill>
                  <a:schemeClr val="tx1"/>
                </a:solidFill>
                <a:latin typeface="+mn-lt"/>
              </a:rPr>
              <a:t>competenze</a:t>
            </a:r>
            <a:br>
              <a:rPr lang="it-IT" sz="1600" b="1" dirty="0" smtClean="0">
                <a:solidFill>
                  <a:schemeClr val="tx1"/>
                </a:solidFill>
                <a:latin typeface="+mn-lt"/>
              </a:rPr>
            </a:br>
            <a:r>
              <a:rPr lang="it-IT" sz="1600" b="1" dirty="0">
                <a:solidFill>
                  <a:schemeClr val="tx1"/>
                </a:solidFill>
                <a:latin typeface="+mn-lt"/>
              </a:rPr>
              <a:t/>
            </a:r>
            <a:br>
              <a:rPr lang="it-IT" sz="1600" b="1" dirty="0">
                <a:solidFill>
                  <a:schemeClr val="tx1"/>
                </a:solidFill>
                <a:latin typeface="+mn-lt"/>
              </a:rPr>
            </a:br>
            <a:r>
              <a:rPr lang="it-IT" sz="1600" b="1" dirty="0" smtClean="0">
                <a:solidFill>
                  <a:schemeClr val="tx1"/>
                </a:solidFill>
                <a:latin typeface="+mn-lt"/>
              </a:rPr>
              <a:t>3 parole  che  esprimono  lo  stesso  concetto</a:t>
            </a:r>
            <a:br>
              <a:rPr lang="it-IT" sz="1600" b="1" dirty="0" smtClean="0">
                <a:solidFill>
                  <a:schemeClr val="tx1"/>
                </a:solidFill>
                <a:latin typeface="+mn-lt"/>
              </a:rPr>
            </a:br>
            <a:r>
              <a:rPr lang="it-IT" sz="1600" b="1" dirty="0">
                <a:solidFill>
                  <a:schemeClr val="tx1"/>
                </a:solidFill>
                <a:latin typeface="+mn-lt"/>
              </a:rPr>
              <a:t/>
            </a:r>
            <a:br>
              <a:rPr lang="it-IT" sz="1600" b="1" dirty="0">
                <a:solidFill>
                  <a:schemeClr val="tx1"/>
                </a:solidFill>
                <a:latin typeface="+mn-lt"/>
              </a:rPr>
            </a:br>
            <a:endParaRPr sz="1600" dirty="0">
              <a:solidFill>
                <a:schemeClr val="tx1"/>
              </a:solidFill>
              <a:latin typeface="+mn-lt"/>
            </a:endParaRPr>
          </a:p>
        </p:txBody>
      </p:sp>
      <p:grpSp>
        <p:nvGrpSpPr>
          <p:cNvPr id="92" name="Shape 92"/>
          <p:cNvGrpSpPr/>
          <p:nvPr/>
        </p:nvGrpSpPr>
        <p:grpSpPr>
          <a:xfrm>
            <a:off x="1007705" y="321615"/>
            <a:ext cx="2066436" cy="2201734"/>
            <a:chOff x="5970800" y="1619250"/>
            <a:chExt cx="428650" cy="456725"/>
          </a:xfrm>
        </p:grpSpPr>
        <p:sp>
          <p:nvSpPr>
            <p:cNvPr id="93" name="Shape 93"/>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4" name="Shape 94"/>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5" name="Shape 95"/>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6" name="Shape 96"/>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7" name="Shape 97"/>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 name="Segnaposto piè di pagina 1">
            <a:extLst>
              <a:ext uri="{FF2B5EF4-FFF2-40B4-BE49-F238E27FC236}">
                <a16:creationId xmlns:a16="http://schemas.microsoft.com/office/drawing/2014/main" xmlns="" id="{140E2F80-E854-4AA1-9CC1-FC13DDEB8B6D}"/>
              </a:ext>
            </a:extLst>
          </p:cNvPr>
          <p:cNvSpPr>
            <a:spLocks noGrp="1"/>
          </p:cNvSpPr>
          <p:nvPr>
            <p:ph type="ftr" sz="quarter" idx="13"/>
          </p:nvPr>
        </p:nvSpPr>
        <p:spPr/>
        <p:txBody>
          <a:bodyPr/>
          <a:lstStyle/>
          <a:p>
            <a:r>
              <a:rPr lang="it-IT" dirty="0"/>
              <a:t>Nome cognome - Azienda o ruolo - titolo presentazione</a:t>
            </a:r>
          </a:p>
        </p:txBody>
      </p:sp>
      <p:sp>
        <p:nvSpPr>
          <p:cNvPr id="3" name="Segnaposto numero diapositiva 2">
            <a:extLst>
              <a:ext uri="{FF2B5EF4-FFF2-40B4-BE49-F238E27FC236}">
                <a16:creationId xmlns:a16="http://schemas.microsoft.com/office/drawing/2014/main" xmlns="" id="{95590DD3-6B36-4E04-A05E-5C2234002AD2}"/>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28</a:t>
            </a:fld>
            <a:endParaRPr lang="it-IT"/>
          </a:p>
        </p:txBody>
      </p:sp>
      <p:sp>
        <p:nvSpPr>
          <p:cNvPr id="11" name="Segnaposto piè di pagina 1">
            <a:extLst>
              <a:ext uri="{FF2B5EF4-FFF2-40B4-BE49-F238E27FC236}">
                <a16:creationId xmlns:a16="http://schemas.microsoft.com/office/drawing/2014/main" xmlns="" id="{FFDA0EEC-E2FB-4982-8857-0F96662EB628}"/>
              </a:ext>
            </a:extLst>
          </p:cNvPr>
          <p:cNvSpPr txBox="1">
            <a:spLocks/>
          </p:cNvSpPr>
          <p:nvPr/>
        </p:nvSpPr>
        <p:spPr>
          <a:xfrm>
            <a:off x="787493" y="5998542"/>
            <a:ext cx="7653325" cy="461700"/>
          </a:xfrm>
          <a:prstGeom prst="rect">
            <a:avLst/>
          </a:prstGeom>
          <a:solidFill>
            <a:schemeClr val="accent1"/>
          </a:solidFill>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UCSC- Nuovi lavori in agricoltura</a:t>
            </a:r>
            <a:endParaRPr lang="it-IT"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89752" y="570302"/>
            <a:ext cx="5400600" cy="830997"/>
          </a:xfrm>
          <a:prstGeom prst="rect">
            <a:avLst/>
          </a:prstGeom>
          <a:noFill/>
        </p:spPr>
        <p:txBody>
          <a:bodyPr wrap="square" rtlCol="0">
            <a:spAutoFit/>
          </a:bodyPr>
          <a:lstStyle/>
          <a:p>
            <a:pPr algn="ctr"/>
            <a:r>
              <a:rPr lang="it-IT" sz="2400" b="1" dirty="0" err="1" smtClean="0">
                <a:solidFill>
                  <a:schemeClr val="tx1"/>
                </a:solidFill>
              </a:rPr>
              <a:t>Tradition</a:t>
            </a:r>
            <a:r>
              <a:rPr lang="it-IT" sz="2400" b="1" dirty="0" smtClean="0">
                <a:solidFill>
                  <a:schemeClr val="tx1"/>
                </a:solidFill>
              </a:rPr>
              <a:t> and </a:t>
            </a:r>
            <a:r>
              <a:rPr lang="it-IT" sz="2400" b="1" dirty="0" err="1" smtClean="0">
                <a:solidFill>
                  <a:schemeClr val="tx1"/>
                </a:solidFill>
              </a:rPr>
              <a:t>Innovation</a:t>
            </a:r>
            <a:r>
              <a:rPr lang="it-IT" sz="2400" b="1" dirty="0" smtClean="0">
                <a:solidFill>
                  <a:schemeClr val="tx1"/>
                </a:solidFill>
              </a:rPr>
              <a:t> </a:t>
            </a:r>
          </a:p>
          <a:p>
            <a:r>
              <a:rPr lang="it-IT" sz="2400" dirty="0" smtClean="0">
                <a:solidFill>
                  <a:schemeClr val="bg1"/>
                </a:solidFill>
              </a:rPr>
              <a:t>:</a:t>
            </a:r>
            <a:endParaRPr lang="en-US" sz="2400" dirty="0">
              <a:solidFill>
                <a:schemeClr val="bg1"/>
              </a:solidFill>
            </a:endParaRPr>
          </a:p>
        </p:txBody>
      </p:sp>
      <p:pic>
        <p:nvPicPr>
          <p:cNvPr id="4098" name="Picture 2" descr="Risultati immagini per functional food">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5670" y="1608806"/>
            <a:ext cx="2761463" cy="276146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Risultati immagini per caseificio grana plac">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808" y="1608806"/>
            <a:ext cx="4692259" cy="2755454"/>
          </a:xfrm>
          <a:prstGeom prst="rect">
            <a:avLst/>
          </a:prstGeom>
          <a:noFill/>
          <a:extLst>
            <a:ext uri="{909E8E84-426E-40DD-AFC4-6F175D3DCCD1}">
              <a14:hiddenFill xmlns:a14="http://schemas.microsoft.com/office/drawing/2010/main">
                <a:solidFill>
                  <a:srgbClr val="FFFFFF"/>
                </a:solidFill>
              </a14:hiddenFill>
            </a:ext>
          </a:extLst>
        </p:spPr>
      </p:pic>
      <p:sp>
        <p:nvSpPr>
          <p:cNvPr id="6" name="Segnaposto piè di pagina 1">
            <a:extLst>
              <a:ext uri="{FF2B5EF4-FFF2-40B4-BE49-F238E27FC236}">
                <a16:creationId xmlns:a16="http://schemas.microsoft.com/office/drawing/2014/main" xmlns="" id="{FFDA0EEC-E2FB-4982-8857-0F96662EB628}"/>
              </a:ext>
            </a:extLst>
          </p:cNvPr>
          <p:cNvSpPr txBox="1">
            <a:spLocks/>
          </p:cNvSpPr>
          <p:nvPr/>
        </p:nvSpPr>
        <p:spPr>
          <a:xfrm>
            <a:off x="787493" y="5998542"/>
            <a:ext cx="7653325" cy="461700"/>
          </a:xfrm>
          <a:prstGeom prst="rect">
            <a:avLst/>
          </a:prstGeom>
          <a:solidFill>
            <a:schemeClr val="accent1"/>
          </a:solidFill>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UCSC- Nuovi lavori in agricoltura</a:t>
            </a:r>
            <a:endParaRPr lang="it-IT" dirty="0"/>
          </a:p>
        </p:txBody>
      </p:sp>
    </p:spTree>
    <p:extLst>
      <p:ext uri="{BB962C8B-B14F-4D97-AF65-F5344CB8AC3E}">
        <p14:creationId xmlns:p14="http://schemas.microsoft.com/office/powerpoint/2010/main" val="31242566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b="0" i="0" dirty="0">
                <a:ln>
                  <a:noFill/>
                </a:ln>
                <a:solidFill>
                  <a:srgbClr val="FFFFFF">
                    <a:alpha val="26920"/>
                  </a:srgbClr>
                </a:solidFill>
                <a:latin typeface="Oswald"/>
              </a:rPr>
              <a:t>1</a:t>
            </a:r>
          </a:p>
        </p:txBody>
      </p:sp>
      <p:sp>
        <p:nvSpPr>
          <p:cNvPr id="70" name="Shape 70"/>
          <p:cNvSpPr txBox="1">
            <a:spLocks noGrp="1"/>
          </p:cNvSpPr>
          <p:nvPr>
            <p:ph type="ctrTitle"/>
          </p:nvPr>
        </p:nvSpPr>
        <p:spPr>
          <a:xfrm>
            <a:off x="838200" y="3482725"/>
            <a:ext cx="4332900" cy="15465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it-IT" dirty="0" smtClean="0">
                <a:solidFill>
                  <a:schemeClr val="tx1"/>
                </a:solidFill>
              </a:rPr>
              <a:t>Il panorama</a:t>
            </a:r>
            <a:endParaRPr dirty="0">
              <a:solidFill>
                <a:schemeClr val="tx1"/>
              </a:solidFill>
            </a:endParaRPr>
          </a:p>
        </p:txBody>
      </p:sp>
      <p:sp>
        <p:nvSpPr>
          <p:cNvPr id="2" name="Segnaposto piè di pagina 1">
            <a:extLst>
              <a:ext uri="{FF2B5EF4-FFF2-40B4-BE49-F238E27FC236}">
                <a16:creationId xmlns:a16="http://schemas.microsoft.com/office/drawing/2014/main" xmlns="" id="{24C591B2-6AAD-45B5-85A4-D6731E36F9F7}"/>
              </a:ext>
            </a:extLst>
          </p:cNvPr>
          <p:cNvSpPr>
            <a:spLocks noGrp="1"/>
          </p:cNvSpPr>
          <p:nvPr>
            <p:ph type="ftr" sz="quarter" idx="13"/>
          </p:nvPr>
        </p:nvSpPr>
        <p:spPr/>
        <p:txBody>
          <a:bodyPr/>
          <a:lstStyle/>
          <a:p>
            <a:r>
              <a:rPr lang="it-IT" dirty="0"/>
              <a:t>Nome cognome - Azienda o ruolo - titolo presentazione</a:t>
            </a:r>
          </a:p>
        </p:txBody>
      </p:sp>
      <p:sp>
        <p:nvSpPr>
          <p:cNvPr id="3" name="Segnaposto numero diapositiva 2">
            <a:extLst>
              <a:ext uri="{FF2B5EF4-FFF2-40B4-BE49-F238E27FC236}">
                <a16:creationId xmlns:a16="http://schemas.microsoft.com/office/drawing/2014/main" xmlns="" id="{D389EFB6-532E-4DEB-AB14-2B305061B5E3}"/>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3</a:t>
            </a:fld>
            <a:endParaRPr lang="it-IT"/>
          </a:p>
        </p:txBody>
      </p:sp>
      <p:sp>
        <p:nvSpPr>
          <p:cNvPr id="7" name="Segnaposto piè di pagina 3"/>
          <p:cNvSpPr txBox="1">
            <a:spLocks/>
          </p:cNvSpPr>
          <p:nvPr/>
        </p:nvSpPr>
        <p:spPr>
          <a:xfrm>
            <a:off x="820623" y="6051633"/>
            <a:ext cx="7653325" cy="461700"/>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 UCSC Nuovi lavori in agricoltura </a:t>
            </a:r>
            <a:endParaRPr lang="it-IT" dirty="0"/>
          </a:p>
        </p:txBody>
      </p:sp>
      <p:sp>
        <p:nvSpPr>
          <p:cNvPr id="9" name="Segnaposto piè di pagina 1">
            <a:extLst>
              <a:ext uri="{FF2B5EF4-FFF2-40B4-BE49-F238E27FC236}">
                <a16:creationId xmlns:a16="http://schemas.microsoft.com/office/drawing/2014/main" xmlns="" id="{FFDA0EEC-E2FB-4982-8857-0F96662EB628}"/>
              </a:ext>
            </a:extLst>
          </p:cNvPr>
          <p:cNvSpPr txBox="1">
            <a:spLocks/>
          </p:cNvSpPr>
          <p:nvPr/>
        </p:nvSpPr>
        <p:spPr>
          <a:xfrm>
            <a:off x="787493" y="5998542"/>
            <a:ext cx="7653325" cy="461700"/>
          </a:xfrm>
          <a:prstGeom prst="rect">
            <a:avLst/>
          </a:prstGeom>
          <a:solidFill>
            <a:schemeClr val="accent1"/>
          </a:solidFill>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UCSC- Nuovi lavori in agricoltura</a:t>
            </a:r>
            <a:endParaRPr lang="it-IT"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Shape 284"/>
        <p:cNvGrpSpPr/>
        <p:nvPr/>
      </p:nvGrpSpPr>
      <p:grpSpPr>
        <a:xfrm>
          <a:off x="0" y="0"/>
          <a:ext cx="0" cy="0"/>
          <a:chOff x="0" y="0"/>
          <a:chExt cx="0" cy="0"/>
        </a:xfrm>
      </p:grpSpPr>
      <p:sp>
        <p:nvSpPr>
          <p:cNvPr id="285" name="Shape 285"/>
          <p:cNvSpPr/>
          <p:nvPr/>
        </p:nvSpPr>
        <p:spPr>
          <a:xfrm>
            <a:off x="784450" y="756050"/>
            <a:ext cx="7563423" cy="2134674"/>
          </a:xfrm>
          <a:prstGeom prst="rect">
            <a:avLst/>
          </a:prstGeom>
        </p:spPr>
        <p:txBody>
          <a:bodyPr>
            <a:prstTxWarp prst="textPlain">
              <a:avLst/>
            </a:prstTxWarp>
          </a:bodyPr>
          <a:lstStyle/>
          <a:p>
            <a:pPr lvl="0" algn="ctr"/>
            <a:r>
              <a:rPr lang="it-IT" b="0" i="0" dirty="0" smtClean="0">
                <a:ln>
                  <a:noFill/>
                </a:ln>
                <a:solidFill>
                  <a:schemeClr val="tx1">
                    <a:alpha val="26920"/>
                  </a:schemeClr>
                </a:solidFill>
                <a:latin typeface="Oswald"/>
              </a:rPr>
              <a:t>Grazie</a:t>
            </a:r>
            <a:endParaRPr b="0" i="0" dirty="0">
              <a:ln>
                <a:noFill/>
              </a:ln>
              <a:solidFill>
                <a:schemeClr val="tx1">
                  <a:alpha val="26920"/>
                </a:schemeClr>
              </a:solidFill>
              <a:latin typeface="Oswald"/>
            </a:endParaRPr>
          </a:p>
        </p:txBody>
      </p:sp>
      <p:sp>
        <p:nvSpPr>
          <p:cNvPr id="286" name="Shape 286"/>
          <p:cNvSpPr txBox="1">
            <a:spLocks noGrp="1"/>
          </p:cNvSpPr>
          <p:nvPr>
            <p:ph type="subTitle" idx="4294967295"/>
          </p:nvPr>
        </p:nvSpPr>
        <p:spPr>
          <a:xfrm>
            <a:off x="693906" y="3075025"/>
            <a:ext cx="6593700" cy="1046400"/>
          </a:xfrm>
          <a:prstGeom prst="rect">
            <a:avLst/>
          </a:prstGeom>
        </p:spPr>
        <p:txBody>
          <a:bodyPr spcFirstLastPara="1" wrap="square" lIns="91425" tIns="91425" rIns="91425" bIns="91425" anchor="t" anchorCtr="0">
            <a:noAutofit/>
          </a:bodyPr>
          <a:lstStyle/>
          <a:p>
            <a:pPr marL="0" lvl="0" indent="0" rtl="0">
              <a:spcBef>
                <a:spcPts val="600"/>
              </a:spcBef>
              <a:spcAft>
                <a:spcPts val="0"/>
              </a:spcAft>
              <a:buNone/>
            </a:pPr>
            <a:r>
              <a:rPr lang="it-IT" sz="4800" dirty="0">
                <a:solidFill>
                  <a:schemeClr val="tx1"/>
                </a:solidFill>
                <a:highlight>
                  <a:srgbClr val="FFFFFF"/>
                </a:highlight>
                <a:latin typeface="+mj-lt"/>
                <a:ea typeface="Oswald"/>
                <a:cs typeface="Oswald"/>
                <a:sym typeface="Oswald"/>
              </a:rPr>
              <a:t>Domande</a:t>
            </a:r>
            <a:r>
              <a:rPr lang="en" sz="4800" dirty="0">
                <a:solidFill>
                  <a:schemeClr val="tx1"/>
                </a:solidFill>
                <a:highlight>
                  <a:srgbClr val="FFFFFF"/>
                </a:highlight>
                <a:latin typeface="+mj-lt"/>
                <a:ea typeface="Oswald"/>
                <a:cs typeface="Oswald"/>
                <a:sym typeface="Oswald"/>
              </a:rPr>
              <a:t>?</a:t>
            </a:r>
            <a:endParaRPr sz="4800" dirty="0">
              <a:solidFill>
                <a:schemeClr val="tx1"/>
              </a:solidFill>
              <a:highlight>
                <a:srgbClr val="FFFFFF"/>
              </a:highlight>
              <a:latin typeface="+mj-lt"/>
              <a:ea typeface="Oswald"/>
              <a:cs typeface="Oswald"/>
              <a:sym typeface="Oswald"/>
            </a:endParaRPr>
          </a:p>
        </p:txBody>
      </p:sp>
      <p:sp>
        <p:nvSpPr>
          <p:cNvPr id="287" name="Shape 287"/>
          <p:cNvSpPr txBox="1">
            <a:spLocks noGrp="1"/>
          </p:cNvSpPr>
          <p:nvPr>
            <p:ph type="body" idx="4294967295"/>
          </p:nvPr>
        </p:nvSpPr>
        <p:spPr>
          <a:xfrm>
            <a:off x="606287" y="4187752"/>
            <a:ext cx="7611600" cy="14040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it-IT" sz="2400" b="1" dirty="0">
                <a:solidFill>
                  <a:schemeClr val="tx1"/>
                </a:solidFill>
                <a:latin typeface="+mj-lt"/>
              </a:rPr>
              <a:t>Puoi trovarmi </a:t>
            </a:r>
            <a:r>
              <a:rPr lang="it-IT" sz="2400" b="1" dirty="0" smtClean="0">
                <a:solidFill>
                  <a:schemeClr val="tx1"/>
                </a:solidFill>
                <a:latin typeface="+mj-lt"/>
              </a:rPr>
              <a:t>qui:</a:t>
            </a:r>
          </a:p>
          <a:p>
            <a:pPr marL="0" lvl="0" indent="0" rtl="0">
              <a:spcBef>
                <a:spcPts val="0"/>
              </a:spcBef>
              <a:spcAft>
                <a:spcPts val="0"/>
              </a:spcAft>
              <a:buNone/>
            </a:pPr>
            <a:r>
              <a:rPr lang="it-IT" sz="2400" dirty="0" smtClean="0">
                <a:solidFill>
                  <a:schemeClr val="bg1"/>
                </a:solidFill>
                <a:latin typeface="+mj-lt"/>
              </a:rPr>
              <a:t>:</a:t>
            </a:r>
            <a:endParaRPr lang="it-IT" sz="2400" dirty="0">
              <a:solidFill>
                <a:schemeClr val="bg1"/>
              </a:solidFill>
              <a:latin typeface="+mj-lt"/>
            </a:endParaRPr>
          </a:p>
          <a:p>
            <a:pPr marL="0" lvl="0" indent="0" rtl="0">
              <a:spcBef>
                <a:spcPts val="0"/>
              </a:spcBef>
              <a:spcAft>
                <a:spcPts val="0"/>
              </a:spcAft>
              <a:buNone/>
            </a:pPr>
            <a:r>
              <a:rPr lang="it-IT" sz="2400" dirty="0">
                <a:solidFill>
                  <a:schemeClr val="bg1"/>
                </a:solidFill>
                <a:latin typeface="+mj-lt"/>
                <a:hlinkClick r:id="rId3"/>
              </a:rPr>
              <a:t>l</a:t>
            </a:r>
            <a:r>
              <a:rPr lang="it-IT" sz="2400" dirty="0" smtClean="0">
                <a:solidFill>
                  <a:schemeClr val="bg1"/>
                </a:solidFill>
                <a:latin typeface="+mj-lt"/>
                <a:hlinkClick r:id="rId3"/>
              </a:rPr>
              <a:t>orenzo.morelli</a:t>
            </a:r>
            <a:r>
              <a:rPr lang="it-IT" sz="2400" dirty="0" smtClean="0">
                <a:solidFill>
                  <a:schemeClr val="bg1"/>
                </a:solidFill>
                <a:latin typeface="+mj-lt"/>
                <a:hlinkClick r:id="rId3"/>
              </a:rPr>
              <a:t>@unicatt.it</a:t>
            </a:r>
            <a:endParaRPr sz="2400" dirty="0">
              <a:solidFill>
                <a:schemeClr val="bg1"/>
              </a:solidFill>
            </a:endParaRPr>
          </a:p>
        </p:txBody>
      </p:sp>
      <p:sp>
        <p:nvSpPr>
          <p:cNvPr id="2" name="Segnaposto piè di pagina 1">
            <a:extLst>
              <a:ext uri="{FF2B5EF4-FFF2-40B4-BE49-F238E27FC236}">
                <a16:creationId xmlns:a16="http://schemas.microsoft.com/office/drawing/2014/main" xmlns="" id="{166EDF6A-44D3-490A-92C3-CA1569F8DAE9}"/>
              </a:ext>
            </a:extLst>
          </p:cNvPr>
          <p:cNvSpPr>
            <a:spLocks noGrp="1"/>
          </p:cNvSpPr>
          <p:nvPr>
            <p:ph type="ftr" sz="quarter" idx="13"/>
          </p:nvPr>
        </p:nvSpPr>
        <p:spPr/>
        <p:txBody>
          <a:bodyPr/>
          <a:lstStyle/>
          <a:p>
            <a:r>
              <a:rPr lang="it-IT" dirty="0"/>
              <a:t>Nome cognome - Azienda o ruolo - titolo presentazione</a:t>
            </a:r>
          </a:p>
        </p:txBody>
      </p:sp>
      <p:sp>
        <p:nvSpPr>
          <p:cNvPr id="3" name="Segnaposto numero diapositiva 2">
            <a:extLst>
              <a:ext uri="{FF2B5EF4-FFF2-40B4-BE49-F238E27FC236}">
                <a16:creationId xmlns:a16="http://schemas.microsoft.com/office/drawing/2014/main" xmlns="" id="{69EBBCFC-94E9-433D-8020-7B490F6761DB}"/>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30</a:t>
            </a:fld>
            <a:endParaRPr lang="it-IT"/>
          </a:p>
        </p:txBody>
      </p:sp>
      <p:sp>
        <p:nvSpPr>
          <p:cNvPr id="7" name="Segnaposto piè di pagina 1">
            <a:extLst>
              <a:ext uri="{FF2B5EF4-FFF2-40B4-BE49-F238E27FC236}">
                <a16:creationId xmlns:a16="http://schemas.microsoft.com/office/drawing/2014/main" xmlns="" id="{FFDA0EEC-E2FB-4982-8857-0F96662EB628}"/>
              </a:ext>
            </a:extLst>
          </p:cNvPr>
          <p:cNvSpPr txBox="1">
            <a:spLocks/>
          </p:cNvSpPr>
          <p:nvPr/>
        </p:nvSpPr>
        <p:spPr>
          <a:xfrm>
            <a:off x="787493" y="5998542"/>
            <a:ext cx="7653325" cy="461700"/>
          </a:xfrm>
          <a:prstGeom prst="rect">
            <a:avLst/>
          </a:prstGeom>
          <a:solidFill>
            <a:schemeClr val="accent1"/>
          </a:solidFill>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UCSC- Nuovi lavori in agricoltura</a:t>
            </a:r>
            <a:endParaRPr lang="it-IT"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b="0" i="0">
                <a:ln>
                  <a:noFill/>
                </a:ln>
                <a:solidFill>
                  <a:srgbClr val="FFFFFF">
                    <a:alpha val="26920"/>
                  </a:srgbClr>
                </a:solidFill>
                <a:latin typeface="Oswald"/>
              </a:rPr>
              <a:t>1</a:t>
            </a:r>
          </a:p>
        </p:txBody>
      </p:sp>
      <p:sp>
        <p:nvSpPr>
          <p:cNvPr id="2" name="Segnaposto piè di pagina 1">
            <a:extLst>
              <a:ext uri="{FF2B5EF4-FFF2-40B4-BE49-F238E27FC236}">
                <a16:creationId xmlns:a16="http://schemas.microsoft.com/office/drawing/2014/main" xmlns="" id="{24C591B2-6AAD-45B5-85A4-D6731E36F9F7}"/>
              </a:ext>
            </a:extLst>
          </p:cNvPr>
          <p:cNvSpPr>
            <a:spLocks noGrp="1"/>
          </p:cNvSpPr>
          <p:nvPr>
            <p:ph type="ftr" sz="quarter" idx="13"/>
          </p:nvPr>
        </p:nvSpPr>
        <p:spPr/>
        <p:txBody>
          <a:bodyPr/>
          <a:lstStyle/>
          <a:p>
            <a:r>
              <a:rPr lang="it-IT" dirty="0"/>
              <a:t>Nome cognome - Azienda o ruolo - titolo presentazione</a:t>
            </a:r>
          </a:p>
        </p:txBody>
      </p:sp>
      <p:sp>
        <p:nvSpPr>
          <p:cNvPr id="3" name="Segnaposto numero diapositiva 2">
            <a:extLst>
              <a:ext uri="{FF2B5EF4-FFF2-40B4-BE49-F238E27FC236}">
                <a16:creationId xmlns:a16="http://schemas.microsoft.com/office/drawing/2014/main" xmlns="" id="{D389EFB6-532E-4DEB-AB14-2B305061B5E3}"/>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4</a:t>
            </a:fld>
            <a:endParaRPr lang="it-IT"/>
          </a:p>
        </p:txBody>
      </p:sp>
      <p:sp>
        <p:nvSpPr>
          <p:cNvPr id="5" name="CasellaDiTesto 4"/>
          <p:cNvSpPr txBox="1"/>
          <p:nvPr/>
        </p:nvSpPr>
        <p:spPr>
          <a:xfrm>
            <a:off x="771276" y="2884062"/>
            <a:ext cx="5971430" cy="2862322"/>
          </a:xfrm>
          <a:prstGeom prst="rect">
            <a:avLst/>
          </a:prstGeom>
          <a:noFill/>
        </p:spPr>
        <p:txBody>
          <a:bodyPr wrap="square" rtlCol="0">
            <a:spAutoFit/>
          </a:bodyPr>
          <a:lstStyle/>
          <a:p>
            <a:r>
              <a:rPr lang="it-IT" sz="2000" b="1" dirty="0"/>
              <a:t>Per il ministero per lo Sviluppo economico, l’industria agroalimentare è il secondo settore manifatturiero italiano, con oltre 130 miliardi di euro di fatturato</a:t>
            </a:r>
            <a:endParaRPr lang="en-US" sz="2000" dirty="0"/>
          </a:p>
          <a:p>
            <a:endParaRPr lang="it-IT" sz="2000" b="1" dirty="0" smtClean="0"/>
          </a:p>
          <a:p>
            <a:r>
              <a:rPr lang="it-IT" sz="2000" b="1" dirty="0" smtClean="0"/>
              <a:t>Secondo </a:t>
            </a:r>
            <a:r>
              <a:rPr lang="it-IT" sz="2000" b="1" dirty="0"/>
              <a:t>l’Istat, con oltre 31,5 miliardi di euro correnti l’Italia si conferma nel 2017 al primo posto tra i Paesi Ue per il livello del valore aggiunto. </a:t>
            </a:r>
            <a:endParaRPr lang="it-IT" sz="2000" b="1" dirty="0" smtClean="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1191" y="239726"/>
            <a:ext cx="3803650" cy="250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egnaposto piè di pagina 1">
            <a:extLst>
              <a:ext uri="{FF2B5EF4-FFF2-40B4-BE49-F238E27FC236}">
                <a16:creationId xmlns:a16="http://schemas.microsoft.com/office/drawing/2014/main" xmlns="" id="{FFDA0EEC-E2FB-4982-8857-0F96662EB628}"/>
              </a:ext>
            </a:extLst>
          </p:cNvPr>
          <p:cNvSpPr txBox="1">
            <a:spLocks/>
          </p:cNvSpPr>
          <p:nvPr/>
        </p:nvSpPr>
        <p:spPr>
          <a:xfrm>
            <a:off x="787493" y="5998542"/>
            <a:ext cx="7653325" cy="461700"/>
          </a:xfrm>
          <a:prstGeom prst="rect">
            <a:avLst/>
          </a:prstGeom>
          <a:solidFill>
            <a:schemeClr val="accent1"/>
          </a:solidFill>
        </p:spPr>
        <p:txBody>
          <a:bodyPr vert="horz" lIns="91440" tIns="45720" rIns="91440" bIns="45720" rtlCol="0" anchor="ct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1200" b="1"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mtClean="0"/>
              <a:t>Lorenzo Morelli- UCSC- Nuovi lavori in agricoltura</a:t>
            </a:r>
            <a:endParaRPr lang="it-IT" dirty="0"/>
          </a:p>
        </p:txBody>
      </p:sp>
    </p:spTree>
    <p:extLst>
      <p:ext uri="{BB962C8B-B14F-4D97-AF65-F5344CB8AC3E}">
        <p14:creationId xmlns:p14="http://schemas.microsoft.com/office/powerpoint/2010/main" val="41317522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b="0" i="0">
                <a:ln>
                  <a:noFill/>
                </a:ln>
                <a:solidFill>
                  <a:srgbClr val="FFFFFF">
                    <a:alpha val="26920"/>
                  </a:srgbClr>
                </a:solidFill>
                <a:latin typeface="Oswald"/>
              </a:rPr>
              <a:t>1</a:t>
            </a:r>
          </a:p>
        </p:txBody>
      </p:sp>
      <p:sp>
        <p:nvSpPr>
          <p:cNvPr id="3" name="Segnaposto numero diapositiva 2">
            <a:extLst>
              <a:ext uri="{FF2B5EF4-FFF2-40B4-BE49-F238E27FC236}">
                <a16:creationId xmlns:a16="http://schemas.microsoft.com/office/drawing/2014/main" xmlns="" id="{D389EFB6-532E-4DEB-AB14-2B305061B5E3}"/>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5</a:t>
            </a:fld>
            <a:endParaRPr lang="it-IT"/>
          </a:p>
        </p:txBody>
      </p:sp>
      <p:sp>
        <p:nvSpPr>
          <p:cNvPr id="5" name="CasellaDiTesto 4"/>
          <p:cNvSpPr txBox="1"/>
          <p:nvPr/>
        </p:nvSpPr>
        <p:spPr>
          <a:xfrm>
            <a:off x="771274" y="3402736"/>
            <a:ext cx="6247801" cy="2246769"/>
          </a:xfrm>
          <a:prstGeom prst="rect">
            <a:avLst/>
          </a:prstGeom>
          <a:noFill/>
        </p:spPr>
        <p:txBody>
          <a:bodyPr wrap="square" rtlCol="0">
            <a:spAutoFit/>
          </a:bodyPr>
          <a:lstStyle/>
          <a:p>
            <a:r>
              <a:rPr lang="it-IT" sz="2000" dirty="0"/>
              <a:t>Un manifatturiero con elevatissima capacità di conquista dei mercati esteri: l’elaborazione dei dati Istat da parte di Coldiretti rivela che </a:t>
            </a:r>
            <a:r>
              <a:rPr lang="it-IT" sz="2000" b="1" dirty="0"/>
              <a:t>il 2017 ha fatto segnare un record storico per il made in Italy agroalimentare con esportazioni che hanno raggiunto i 41,03 miliardi di euro</a:t>
            </a:r>
            <a:r>
              <a:rPr lang="it-IT" sz="2000" dirty="0"/>
              <a:t> </a:t>
            </a:r>
            <a:r>
              <a:rPr lang="it-IT" sz="2000" b="1" dirty="0"/>
              <a:t>(+7% rispetto all’anno precedente)</a:t>
            </a:r>
            <a:r>
              <a:rPr lang="it-IT" sz="2000" dirty="0"/>
              <a:t>. </a:t>
            </a:r>
            <a:endParaRPr lang="it-IT" sz="2000" b="1" dirty="0" smtClean="0"/>
          </a:p>
        </p:txBody>
      </p:sp>
      <p:pic>
        <p:nvPicPr>
          <p:cNvPr id="2050" name="Picture 2" descr="https://progetti.unicatt.it/progetti-piacenza-progetti-Segreteria_agrar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6356" y="680815"/>
            <a:ext cx="3803898" cy="2499706"/>
          </a:xfrm>
          <a:prstGeom prst="rect">
            <a:avLst/>
          </a:prstGeom>
          <a:noFill/>
          <a:extLst>
            <a:ext uri="{909E8E84-426E-40DD-AFC4-6F175D3DCCD1}">
              <a14:hiddenFill xmlns:a14="http://schemas.microsoft.com/office/drawing/2010/main">
                <a:solidFill>
                  <a:srgbClr val="FFFFFF"/>
                </a:solidFill>
              </a14:hiddenFill>
            </a:ext>
          </a:extLst>
        </p:spPr>
      </p:pic>
      <p:sp>
        <p:nvSpPr>
          <p:cNvPr id="8" name="Segnaposto piè di pagina 1">
            <a:extLst>
              <a:ext uri="{FF2B5EF4-FFF2-40B4-BE49-F238E27FC236}">
                <a16:creationId xmlns:a16="http://schemas.microsoft.com/office/drawing/2014/main" xmlns="" id="{FFDA0EEC-E2FB-4982-8857-0F96662EB628}"/>
              </a:ext>
            </a:extLst>
          </p:cNvPr>
          <p:cNvSpPr>
            <a:spLocks noGrp="1"/>
          </p:cNvSpPr>
          <p:nvPr>
            <p:ph type="ftr" sz="quarter" idx="13"/>
          </p:nvPr>
        </p:nvSpPr>
        <p:spPr>
          <a:xfrm>
            <a:off x="787493" y="5998542"/>
            <a:ext cx="7653325" cy="461700"/>
          </a:xfrm>
          <a:solidFill>
            <a:schemeClr val="accent1"/>
          </a:solidFill>
        </p:spPr>
        <p:txBody>
          <a:bodyPr/>
          <a:lstStyle/>
          <a:p>
            <a:r>
              <a:rPr lang="it-IT" dirty="0" smtClean="0"/>
              <a:t>Lorenzo Morelli- UCSC- Nuovi lavori in agricoltura</a:t>
            </a:r>
            <a:endParaRPr lang="it-IT" dirty="0"/>
          </a:p>
        </p:txBody>
      </p:sp>
    </p:spTree>
    <p:extLst>
      <p:ext uri="{BB962C8B-B14F-4D97-AF65-F5344CB8AC3E}">
        <p14:creationId xmlns:p14="http://schemas.microsoft.com/office/powerpoint/2010/main" val="6965505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sp>
        <p:nvSpPr>
          <p:cNvPr id="69" name="Shape 69"/>
          <p:cNvSpPr/>
          <p:nvPr/>
        </p:nvSpPr>
        <p:spPr>
          <a:xfrm>
            <a:off x="7019075" y="851175"/>
            <a:ext cx="1286350" cy="5139450"/>
          </a:xfrm>
          <a:prstGeom prst="rect">
            <a:avLst/>
          </a:prstGeom>
        </p:spPr>
        <p:txBody>
          <a:bodyPr>
            <a:prstTxWarp prst="textPlain">
              <a:avLst/>
            </a:prstTxWarp>
          </a:bodyPr>
          <a:lstStyle/>
          <a:p>
            <a:pPr lvl="0" algn="ctr"/>
            <a:r>
              <a:rPr b="0" i="0">
                <a:ln>
                  <a:noFill/>
                </a:ln>
                <a:solidFill>
                  <a:srgbClr val="FFFFFF">
                    <a:alpha val="26920"/>
                  </a:srgbClr>
                </a:solidFill>
                <a:latin typeface="Oswald"/>
              </a:rPr>
              <a:t>1</a:t>
            </a:r>
          </a:p>
        </p:txBody>
      </p:sp>
      <p:sp>
        <p:nvSpPr>
          <p:cNvPr id="3" name="Segnaposto numero diapositiva 2">
            <a:extLst>
              <a:ext uri="{FF2B5EF4-FFF2-40B4-BE49-F238E27FC236}">
                <a16:creationId xmlns:a16="http://schemas.microsoft.com/office/drawing/2014/main" xmlns="" id="{D389EFB6-532E-4DEB-AB14-2B305061B5E3}"/>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it-IT" smtClean="0"/>
              <a:t>6</a:t>
            </a:fld>
            <a:endParaRPr lang="it-IT"/>
          </a:p>
        </p:txBody>
      </p:sp>
      <p:sp>
        <p:nvSpPr>
          <p:cNvPr id="5" name="CasellaDiTesto 4"/>
          <p:cNvSpPr txBox="1"/>
          <p:nvPr/>
        </p:nvSpPr>
        <p:spPr>
          <a:xfrm>
            <a:off x="771275" y="3710998"/>
            <a:ext cx="5414839" cy="1631216"/>
          </a:xfrm>
          <a:prstGeom prst="rect">
            <a:avLst/>
          </a:prstGeom>
          <a:noFill/>
        </p:spPr>
        <p:txBody>
          <a:bodyPr wrap="square" rtlCol="0">
            <a:spAutoFit/>
          </a:bodyPr>
          <a:lstStyle/>
          <a:p>
            <a:r>
              <a:rPr lang="it-IT" sz="2000" b="1" smtClean="0"/>
              <a:t>Attenzione: </a:t>
            </a:r>
            <a:r>
              <a:rPr lang="it-IT" sz="2000" b="1" dirty="0" smtClean="0"/>
              <a:t>parliamo di «filiera agro-alimentare»  cioè «</a:t>
            </a:r>
            <a:r>
              <a:rPr lang="it-IT" sz="2000" b="1" i="1" dirty="0" smtClean="0"/>
              <a:t>from farm to </a:t>
            </a:r>
            <a:r>
              <a:rPr lang="it-IT" sz="2000" b="1" i="1" dirty="0" err="1" smtClean="0"/>
              <a:t>fork</a:t>
            </a:r>
            <a:r>
              <a:rPr lang="it-IT" sz="2000" b="1" i="1" dirty="0" smtClean="0"/>
              <a:t>»</a:t>
            </a:r>
          </a:p>
          <a:p>
            <a:endParaRPr lang="it-IT" sz="2000" b="1" i="1" dirty="0"/>
          </a:p>
          <a:p>
            <a:r>
              <a:rPr lang="it-IT" sz="2000" b="1" dirty="0" smtClean="0"/>
              <a:t>Ma anche di trasformazione di materia prima importata </a:t>
            </a:r>
          </a:p>
        </p:txBody>
      </p:sp>
      <p:pic>
        <p:nvPicPr>
          <p:cNvPr id="2050" name="Picture 2" descr="https://progetti.unicatt.it/progetti-piacenza-progetti-Segreteria_agrar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6356" y="680815"/>
            <a:ext cx="3803898" cy="2499706"/>
          </a:xfrm>
          <a:prstGeom prst="rect">
            <a:avLst/>
          </a:prstGeom>
          <a:noFill/>
          <a:extLst>
            <a:ext uri="{909E8E84-426E-40DD-AFC4-6F175D3DCCD1}">
              <a14:hiddenFill xmlns:a14="http://schemas.microsoft.com/office/drawing/2010/main">
                <a:solidFill>
                  <a:srgbClr val="FFFFFF"/>
                </a:solidFill>
              </a14:hiddenFill>
            </a:ext>
          </a:extLst>
        </p:spPr>
      </p:pic>
      <p:sp>
        <p:nvSpPr>
          <p:cNvPr id="8" name="Segnaposto piè di pagina 1">
            <a:extLst>
              <a:ext uri="{FF2B5EF4-FFF2-40B4-BE49-F238E27FC236}">
                <a16:creationId xmlns:a16="http://schemas.microsoft.com/office/drawing/2014/main" xmlns="" id="{FFDA0EEC-E2FB-4982-8857-0F96662EB628}"/>
              </a:ext>
            </a:extLst>
          </p:cNvPr>
          <p:cNvSpPr>
            <a:spLocks noGrp="1"/>
          </p:cNvSpPr>
          <p:nvPr>
            <p:ph type="ftr" sz="quarter" idx="13"/>
          </p:nvPr>
        </p:nvSpPr>
        <p:spPr>
          <a:xfrm>
            <a:off x="787493" y="5998542"/>
            <a:ext cx="7653325" cy="461700"/>
          </a:xfrm>
          <a:solidFill>
            <a:schemeClr val="accent1"/>
          </a:solidFill>
        </p:spPr>
        <p:txBody>
          <a:bodyPr/>
          <a:lstStyle/>
          <a:p>
            <a:r>
              <a:rPr lang="it-IT" dirty="0" smtClean="0"/>
              <a:t>Lorenzo Morelli- UCSC- Nuovi lavori in agricoltura</a:t>
            </a:r>
            <a:endParaRPr lang="it-IT" dirty="0"/>
          </a:p>
        </p:txBody>
      </p:sp>
    </p:spTree>
    <p:extLst>
      <p:ext uri="{BB962C8B-B14F-4D97-AF65-F5344CB8AC3E}">
        <p14:creationId xmlns:p14="http://schemas.microsoft.com/office/powerpoint/2010/main" val="33753730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635896" y="404664"/>
            <a:ext cx="5256584" cy="523220"/>
          </a:xfrm>
          <a:prstGeom prst="rect">
            <a:avLst/>
          </a:prstGeom>
          <a:noFill/>
        </p:spPr>
        <p:txBody>
          <a:bodyPr wrap="square" rtlCol="0">
            <a:spAutoFit/>
          </a:bodyPr>
          <a:lstStyle/>
          <a:p>
            <a:pPr algn="ctr"/>
            <a:r>
              <a:rPr lang="it-IT" sz="2800" b="1" dirty="0" smtClean="0">
                <a:solidFill>
                  <a:schemeClr val="tx1"/>
                </a:solidFill>
              </a:rPr>
              <a:t>Italy: a </a:t>
            </a:r>
            <a:r>
              <a:rPr lang="it-IT" sz="2800" b="1" dirty="0" err="1" smtClean="0">
                <a:solidFill>
                  <a:schemeClr val="tx1"/>
                </a:solidFill>
              </a:rPr>
              <a:t>food</a:t>
            </a:r>
            <a:r>
              <a:rPr lang="it-IT" sz="2800" b="1" dirty="0" smtClean="0">
                <a:solidFill>
                  <a:schemeClr val="tx1"/>
                </a:solidFill>
              </a:rPr>
              <a:t> producer country</a:t>
            </a:r>
            <a:endParaRPr lang="en-US" sz="2800" b="1" dirty="0">
              <a:solidFill>
                <a:schemeClr val="tx1"/>
              </a:solidFill>
            </a:endParaRPr>
          </a:p>
        </p:txBody>
      </p:sp>
      <p:pic>
        <p:nvPicPr>
          <p:cNvPr id="1945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495" y="877620"/>
            <a:ext cx="9141864" cy="4991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ttangolo 2"/>
          <p:cNvSpPr/>
          <p:nvPr/>
        </p:nvSpPr>
        <p:spPr>
          <a:xfrm>
            <a:off x="4131555" y="2975789"/>
            <a:ext cx="1728192" cy="32598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ttangolo 3"/>
          <p:cNvSpPr/>
          <p:nvPr/>
        </p:nvSpPr>
        <p:spPr>
          <a:xfrm>
            <a:off x="3035085" y="4104942"/>
            <a:ext cx="3168352" cy="9679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egnaposto piè di pagina 1">
            <a:extLst>
              <a:ext uri="{FF2B5EF4-FFF2-40B4-BE49-F238E27FC236}">
                <a16:creationId xmlns:a16="http://schemas.microsoft.com/office/drawing/2014/main" xmlns="" id="{FFDA0EEC-E2FB-4982-8857-0F96662EB628}"/>
              </a:ext>
            </a:extLst>
          </p:cNvPr>
          <p:cNvSpPr>
            <a:spLocks noGrp="1"/>
          </p:cNvSpPr>
          <p:nvPr>
            <p:ph type="ftr" sz="quarter" idx="13"/>
          </p:nvPr>
        </p:nvSpPr>
        <p:spPr>
          <a:xfrm>
            <a:off x="737917" y="6173471"/>
            <a:ext cx="7653325" cy="461700"/>
          </a:xfrm>
          <a:solidFill>
            <a:schemeClr val="accent1"/>
          </a:solidFill>
        </p:spPr>
        <p:txBody>
          <a:bodyPr/>
          <a:lstStyle/>
          <a:p>
            <a:r>
              <a:rPr lang="it-IT" dirty="0" smtClean="0"/>
              <a:t>Lorenzo Morelli- UCSC- Nuovi lavori in agricoltura</a:t>
            </a:r>
            <a:endParaRPr lang="it-IT" dirty="0"/>
          </a:p>
        </p:txBody>
      </p:sp>
    </p:spTree>
    <p:extLst>
      <p:ext uri="{BB962C8B-B14F-4D97-AF65-F5344CB8AC3E}">
        <p14:creationId xmlns:p14="http://schemas.microsoft.com/office/powerpoint/2010/main" val="36249182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98315" y="419472"/>
            <a:ext cx="8854854" cy="461665"/>
          </a:xfrm>
          <a:prstGeom prst="rect">
            <a:avLst/>
          </a:prstGeom>
          <a:noFill/>
        </p:spPr>
        <p:txBody>
          <a:bodyPr wrap="square" rtlCol="0">
            <a:spAutoFit/>
          </a:bodyPr>
          <a:lstStyle/>
          <a:p>
            <a:pPr algn="ctr"/>
            <a:r>
              <a:rPr lang="it-IT" sz="2400" b="1" dirty="0" smtClean="0">
                <a:solidFill>
                  <a:schemeClr val="tx1"/>
                </a:solidFill>
              </a:rPr>
              <a:t>Italy: the </a:t>
            </a:r>
            <a:r>
              <a:rPr lang="it-IT" sz="2400" b="1" dirty="0" err="1" smtClean="0">
                <a:solidFill>
                  <a:schemeClr val="tx1"/>
                </a:solidFill>
              </a:rPr>
              <a:t>ability</a:t>
            </a:r>
            <a:r>
              <a:rPr lang="it-IT" sz="2400" b="1" dirty="0" smtClean="0">
                <a:solidFill>
                  <a:schemeClr val="tx1"/>
                </a:solidFill>
              </a:rPr>
              <a:t> to «</a:t>
            </a:r>
            <a:r>
              <a:rPr lang="it-IT" sz="2400" b="1" dirty="0" err="1" smtClean="0">
                <a:solidFill>
                  <a:schemeClr val="tx1"/>
                </a:solidFill>
              </a:rPr>
              <a:t>process</a:t>
            </a:r>
            <a:r>
              <a:rPr lang="it-IT" sz="2400" b="1" dirty="0" smtClean="0">
                <a:solidFill>
                  <a:schemeClr val="tx1"/>
                </a:solidFill>
              </a:rPr>
              <a:t>» </a:t>
            </a:r>
            <a:r>
              <a:rPr lang="it-IT" sz="2400" b="1" dirty="0" err="1" smtClean="0">
                <a:solidFill>
                  <a:schemeClr val="tx1"/>
                </a:solidFill>
              </a:rPr>
              <a:t>raw</a:t>
            </a:r>
            <a:r>
              <a:rPr lang="it-IT" sz="2400" b="1" dirty="0" smtClean="0">
                <a:solidFill>
                  <a:schemeClr val="tx1"/>
                </a:solidFill>
              </a:rPr>
              <a:t> </a:t>
            </a:r>
            <a:r>
              <a:rPr lang="it-IT" sz="2400" b="1" dirty="0" err="1" smtClean="0">
                <a:solidFill>
                  <a:schemeClr val="tx1"/>
                </a:solidFill>
              </a:rPr>
              <a:t>materials</a:t>
            </a:r>
            <a:r>
              <a:rPr lang="it-IT" sz="2400" b="1" dirty="0" smtClean="0">
                <a:solidFill>
                  <a:schemeClr val="tx1"/>
                </a:solidFill>
              </a:rPr>
              <a:t> </a:t>
            </a:r>
            <a:r>
              <a:rPr lang="it-IT" sz="2400" b="1" dirty="0" err="1" smtClean="0">
                <a:solidFill>
                  <a:schemeClr val="tx1"/>
                </a:solidFill>
              </a:rPr>
              <a:t>into</a:t>
            </a:r>
            <a:r>
              <a:rPr lang="it-IT" sz="2400" b="1" dirty="0" smtClean="0">
                <a:solidFill>
                  <a:schemeClr val="tx1"/>
                </a:solidFill>
              </a:rPr>
              <a:t> </a:t>
            </a:r>
            <a:r>
              <a:rPr lang="it-IT" sz="2400" b="1" dirty="0" err="1" smtClean="0">
                <a:solidFill>
                  <a:schemeClr val="tx1"/>
                </a:solidFill>
              </a:rPr>
              <a:t>food</a:t>
            </a:r>
            <a:endParaRPr lang="en-US" sz="2400" b="1" dirty="0">
              <a:solidFill>
                <a:schemeClr val="tx1"/>
              </a:solidFill>
            </a:endParaRPr>
          </a:p>
        </p:txBody>
      </p:sp>
      <p:pic>
        <p:nvPicPr>
          <p:cNvPr id="1026" name="Picture 2" descr="Risultati immagini per pianta caff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338182"/>
            <a:ext cx="3456384" cy="2399438"/>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5364088" y="2060848"/>
            <a:ext cx="3384376" cy="954107"/>
          </a:xfrm>
          <a:prstGeom prst="rect">
            <a:avLst/>
          </a:prstGeom>
          <a:noFill/>
        </p:spPr>
        <p:txBody>
          <a:bodyPr wrap="square" rtlCol="0">
            <a:spAutoFit/>
          </a:bodyPr>
          <a:lstStyle/>
          <a:p>
            <a:r>
              <a:rPr lang="it-IT" sz="2800" b="1" dirty="0" err="1" smtClean="0"/>
              <a:t>Think</a:t>
            </a:r>
            <a:r>
              <a:rPr lang="it-IT" sz="2800" b="1" dirty="0" smtClean="0"/>
              <a:t> </a:t>
            </a:r>
            <a:r>
              <a:rPr lang="it-IT" sz="2800" b="1" dirty="0" err="1" smtClean="0"/>
              <a:t>about</a:t>
            </a:r>
            <a:r>
              <a:rPr lang="it-IT" sz="2800" b="1" dirty="0" smtClean="0"/>
              <a:t> «espresso»</a:t>
            </a:r>
            <a:endParaRPr lang="en-US" sz="2800" b="1" dirty="0"/>
          </a:p>
        </p:txBody>
      </p:sp>
      <p:pic>
        <p:nvPicPr>
          <p:cNvPr id="1028" name="Picture 4" descr="https://i2.wp.com/www.noisiamoagricoltura.com/wp-content/uploads/2017/10/grano-duro-2.jpg?zoom=1.1024999499320984&amp;resize=653%2C494&amp;ssl=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4887" y="3819106"/>
            <a:ext cx="2961820" cy="2240642"/>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5364088" y="4293096"/>
            <a:ext cx="2952328" cy="646331"/>
          </a:xfrm>
          <a:prstGeom prst="rect">
            <a:avLst/>
          </a:prstGeom>
          <a:noFill/>
        </p:spPr>
        <p:txBody>
          <a:bodyPr wrap="square" rtlCol="0">
            <a:spAutoFit/>
          </a:bodyPr>
          <a:lstStyle/>
          <a:p>
            <a:r>
              <a:rPr lang="it-IT" dirty="0" smtClean="0"/>
              <a:t>… </a:t>
            </a:r>
            <a:r>
              <a:rPr lang="it-IT" dirty="0" err="1" smtClean="0"/>
              <a:t>but</a:t>
            </a:r>
            <a:r>
              <a:rPr lang="it-IT" dirty="0" smtClean="0"/>
              <a:t> </a:t>
            </a:r>
            <a:r>
              <a:rPr lang="it-IT" dirty="0" err="1" smtClean="0"/>
              <a:t>also</a:t>
            </a:r>
            <a:r>
              <a:rPr lang="it-IT" dirty="0" smtClean="0"/>
              <a:t> </a:t>
            </a:r>
            <a:r>
              <a:rPr lang="it-IT" i="1" dirty="0" err="1" smtClean="0"/>
              <a:t>durum</a:t>
            </a:r>
            <a:r>
              <a:rPr lang="it-IT" i="1" dirty="0" smtClean="0"/>
              <a:t> </a:t>
            </a:r>
            <a:r>
              <a:rPr lang="it-IT" i="1" dirty="0" err="1" smtClean="0"/>
              <a:t>wheat</a:t>
            </a:r>
            <a:r>
              <a:rPr lang="it-IT" i="1" dirty="0" smtClean="0"/>
              <a:t>, the </a:t>
            </a:r>
            <a:r>
              <a:rPr lang="it-IT" i="1" dirty="0" err="1" smtClean="0"/>
              <a:t>raw</a:t>
            </a:r>
            <a:r>
              <a:rPr lang="it-IT" i="1" dirty="0" smtClean="0"/>
              <a:t> </a:t>
            </a:r>
            <a:r>
              <a:rPr lang="it-IT" i="1" dirty="0" err="1" smtClean="0"/>
              <a:t>material</a:t>
            </a:r>
            <a:r>
              <a:rPr lang="it-IT" i="1" dirty="0" smtClean="0"/>
              <a:t> for pasta</a:t>
            </a:r>
            <a:endParaRPr lang="en-US" dirty="0"/>
          </a:p>
        </p:txBody>
      </p:sp>
      <p:sp>
        <p:nvSpPr>
          <p:cNvPr id="8" name="Segnaposto piè di pagina 1">
            <a:extLst>
              <a:ext uri="{FF2B5EF4-FFF2-40B4-BE49-F238E27FC236}">
                <a16:creationId xmlns:a16="http://schemas.microsoft.com/office/drawing/2014/main" xmlns="" id="{FFDA0EEC-E2FB-4982-8857-0F96662EB628}"/>
              </a:ext>
            </a:extLst>
          </p:cNvPr>
          <p:cNvSpPr>
            <a:spLocks noGrp="1"/>
          </p:cNvSpPr>
          <p:nvPr>
            <p:ph type="ftr" sz="quarter" idx="13"/>
          </p:nvPr>
        </p:nvSpPr>
        <p:spPr>
          <a:xfrm>
            <a:off x="834887" y="6253972"/>
            <a:ext cx="7653325" cy="461700"/>
          </a:xfrm>
          <a:solidFill>
            <a:schemeClr val="accent1"/>
          </a:solidFill>
        </p:spPr>
        <p:txBody>
          <a:bodyPr/>
          <a:lstStyle/>
          <a:p>
            <a:r>
              <a:rPr lang="it-IT" dirty="0" smtClean="0"/>
              <a:t>Lorenzo Morelli- UCSC- Nuovi lavori in agricoltura</a:t>
            </a:r>
            <a:endParaRPr lang="it-IT" dirty="0"/>
          </a:p>
        </p:txBody>
      </p:sp>
    </p:spTree>
    <p:extLst>
      <p:ext uri="{BB962C8B-B14F-4D97-AF65-F5344CB8AC3E}">
        <p14:creationId xmlns:p14="http://schemas.microsoft.com/office/powerpoint/2010/main" val="29259350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98315" y="419472"/>
            <a:ext cx="8854854" cy="461665"/>
          </a:xfrm>
          <a:prstGeom prst="rect">
            <a:avLst/>
          </a:prstGeom>
          <a:noFill/>
        </p:spPr>
        <p:txBody>
          <a:bodyPr wrap="square" rtlCol="0">
            <a:spAutoFit/>
          </a:bodyPr>
          <a:lstStyle/>
          <a:p>
            <a:pPr algn="ctr"/>
            <a:r>
              <a:rPr lang="it-IT" sz="2400" b="1" dirty="0" smtClean="0">
                <a:solidFill>
                  <a:schemeClr val="tx1"/>
                </a:solidFill>
              </a:rPr>
              <a:t>Italy: the </a:t>
            </a:r>
            <a:r>
              <a:rPr lang="it-IT" sz="2400" b="1" dirty="0" err="1" smtClean="0">
                <a:solidFill>
                  <a:schemeClr val="tx1"/>
                </a:solidFill>
              </a:rPr>
              <a:t>ability</a:t>
            </a:r>
            <a:r>
              <a:rPr lang="it-IT" sz="2400" b="1" dirty="0" smtClean="0">
                <a:solidFill>
                  <a:schemeClr val="tx1"/>
                </a:solidFill>
              </a:rPr>
              <a:t> to «</a:t>
            </a:r>
            <a:r>
              <a:rPr lang="it-IT" sz="2400" b="1" dirty="0" err="1" smtClean="0">
                <a:solidFill>
                  <a:schemeClr val="tx1"/>
                </a:solidFill>
              </a:rPr>
              <a:t>process</a:t>
            </a:r>
            <a:r>
              <a:rPr lang="it-IT" sz="2400" b="1" dirty="0" smtClean="0">
                <a:solidFill>
                  <a:schemeClr val="tx1"/>
                </a:solidFill>
              </a:rPr>
              <a:t>» </a:t>
            </a:r>
            <a:r>
              <a:rPr lang="it-IT" sz="2400" b="1" dirty="0" err="1" smtClean="0">
                <a:solidFill>
                  <a:schemeClr val="tx1"/>
                </a:solidFill>
              </a:rPr>
              <a:t>raw</a:t>
            </a:r>
            <a:r>
              <a:rPr lang="it-IT" sz="2400" b="1" dirty="0" smtClean="0">
                <a:solidFill>
                  <a:schemeClr val="tx1"/>
                </a:solidFill>
              </a:rPr>
              <a:t> </a:t>
            </a:r>
            <a:r>
              <a:rPr lang="it-IT" sz="2400" b="1" dirty="0" err="1" smtClean="0">
                <a:solidFill>
                  <a:schemeClr val="tx1"/>
                </a:solidFill>
              </a:rPr>
              <a:t>materials</a:t>
            </a:r>
            <a:r>
              <a:rPr lang="it-IT" sz="2400" b="1" dirty="0" smtClean="0">
                <a:solidFill>
                  <a:schemeClr val="tx1"/>
                </a:solidFill>
              </a:rPr>
              <a:t> </a:t>
            </a:r>
            <a:r>
              <a:rPr lang="it-IT" sz="2400" b="1" dirty="0" err="1" smtClean="0">
                <a:solidFill>
                  <a:schemeClr val="tx1"/>
                </a:solidFill>
              </a:rPr>
              <a:t>into</a:t>
            </a:r>
            <a:r>
              <a:rPr lang="it-IT" sz="2400" b="1" dirty="0" smtClean="0">
                <a:solidFill>
                  <a:schemeClr val="tx1"/>
                </a:solidFill>
              </a:rPr>
              <a:t> </a:t>
            </a:r>
            <a:r>
              <a:rPr lang="it-IT" sz="2400" b="1" dirty="0" err="1" smtClean="0">
                <a:solidFill>
                  <a:schemeClr val="tx1"/>
                </a:solidFill>
              </a:rPr>
              <a:t>food</a:t>
            </a:r>
            <a:endParaRPr lang="en-US" sz="2400" b="1" dirty="0">
              <a:solidFill>
                <a:schemeClr val="tx1"/>
              </a:solidFill>
            </a:endParaRPr>
          </a:p>
        </p:txBody>
      </p:sp>
      <p:sp>
        <p:nvSpPr>
          <p:cNvPr id="8" name="Segnaposto piè di pagina 1">
            <a:extLst>
              <a:ext uri="{FF2B5EF4-FFF2-40B4-BE49-F238E27FC236}">
                <a16:creationId xmlns:a16="http://schemas.microsoft.com/office/drawing/2014/main" xmlns="" id="{FFDA0EEC-E2FB-4982-8857-0F96662EB628}"/>
              </a:ext>
            </a:extLst>
          </p:cNvPr>
          <p:cNvSpPr>
            <a:spLocks noGrp="1"/>
          </p:cNvSpPr>
          <p:nvPr>
            <p:ph type="ftr" sz="quarter" idx="13"/>
          </p:nvPr>
        </p:nvSpPr>
        <p:spPr>
          <a:xfrm>
            <a:off x="834887" y="6253972"/>
            <a:ext cx="7653325" cy="461700"/>
          </a:xfrm>
          <a:solidFill>
            <a:schemeClr val="accent1"/>
          </a:solidFill>
        </p:spPr>
        <p:txBody>
          <a:bodyPr/>
          <a:lstStyle/>
          <a:p>
            <a:r>
              <a:rPr lang="it-IT" dirty="0" smtClean="0"/>
              <a:t>Lorenzo Morelli- UCSC- Nuovi lavori in agricoltura</a:t>
            </a:r>
            <a:endParaRPr lang="it-IT" dirty="0"/>
          </a:p>
        </p:txBody>
      </p:sp>
      <p:pic>
        <p:nvPicPr>
          <p:cNvPr id="9" name="Picture 6" descr="https://www.repstatic.it/content/nazionale/img/2016/03/23/181029547-4859c459-ddcd-493f-b9b3-1f3b544d90f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15" y="936797"/>
            <a:ext cx="8918465" cy="5201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8030953"/>
      </p:ext>
    </p:extLst>
  </p:cSld>
  <p:clrMapOvr>
    <a:masterClrMapping/>
  </p:clrMapOvr>
  <p:timing>
    <p:tnLst>
      <p:par>
        <p:cTn id="1" dur="indefinite" restart="never" nodeType="tmRoot"/>
      </p:par>
    </p:tnLst>
  </p:timing>
</p:sld>
</file>

<file path=ppt/theme/theme1.xml><?xml version="1.0" encoding="utf-8"?>
<a:theme xmlns:a="http://schemas.openxmlformats.org/drawingml/2006/main" name="Oberon template">
  <a:themeElements>
    <a:clrScheme name="Personalizzato 1">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5151F"/>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140</TotalTime>
  <Words>1067</Words>
  <Application>Microsoft Office PowerPoint</Application>
  <PresentationFormat>Presentazione su schermo (4:3)</PresentationFormat>
  <Paragraphs>171</Paragraphs>
  <Slides>30</Slides>
  <Notes>24</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30</vt:i4>
      </vt:variant>
    </vt:vector>
  </HeadingPairs>
  <TitlesOfParts>
    <vt:vector size="34" baseType="lpstr">
      <vt:lpstr>Arial</vt:lpstr>
      <vt:lpstr>Oswald</vt:lpstr>
      <vt:lpstr>Open Sans</vt:lpstr>
      <vt:lpstr>Oberon template</vt:lpstr>
      <vt:lpstr>NUOVI LAVORI  IN AGRICOLTURA</vt:lpstr>
      <vt:lpstr>Presentazione standard di PowerPoint</vt:lpstr>
      <vt:lpstr>Il panorama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panorama</vt:lpstr>
      <vt:lpstr>Presentazione standard di PowerPoint</vt:lpstr>
      <vt:lpstr>Presentazione standard di PowerPoint</vt:lpstr>
      <vt:lpstr>Presentazione standard di PowerPoint</vt:lpstr>
      <vt:lpstr>I bisogni</vt:lpstr>
      <vt:lpstr>Presentazione standard di PowerPoint</vt:lpstr>
      <vt:lpstr>Presentazione standard di PowerPoint</vt:lpstr>
      <vt:lpstr>Presentazione standard di PowerPoint</vt:lpstr>
      <vt:lpstr>I bisogni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sistema agroalimentare italiano è, quindi, alla ricerca di nuovi profili professionali, con tre parole d’ordine:  multidisciplinarietà,   trasversalità,   pluralità di competenze  3 parole  che  esprimono  lo  stesso  concetto  </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Morelli Lorenzo</dc:creator>
  <cp:lastModifiedBy>Morelli Lorenzo</cp:lastModifiedBy>
  <cp:revision>112</cp:revision>
  <dcterms:modified xsi:type="dcterms:W3CDTF">2018-08-14T09:47:40Z</dcterms:modified>
</cp:coreProperties>
</file>