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88" r:id="rId2"/>
    <p:sldId id="365" r:id="rId3"/>
    <p:sldId id="357" r:id="rId4"/>
    <p:sldId id="361" r:id="rId5"/>
    <p:sldId id="360" r:id="rId6"/>
    <p:sldId id="364" r:id="rId7"/>
    <p:sldId id="366" r:id="rId8"/>
    <p:sldId id="262" r:id="rId9"/>
    <p:sldId id="266" r:id="rId10"/>
    <p:sldId id="367" r:id="rId11"/>
    <p:sldId id="257" r:id="rId12"/>
  </p:sldIdLst>
  <p:sldSz cx="9144000" cy="5143500" type="screen16x9"/>
  <p:notesSz cx="7010400" cy="922337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a Quattrini" initials="AQ"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585B7"/>
    <a:srgbClr val="6E8F82"/>
    <a:srgbClr val="EA7E23"/>
    <a:srgbClr val="466EA5"/>
    <a:srgbClr val="C46D24"/>
    <a:srgbClr val="F9B4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81584" autoAdjust="0"/>
  </p:normalViewPr>
  <p:slideViewPr>
    <p:cSldViewPr>
      <p:cViewPr varScale="1">
        <p:scale>
          <a:sx n="97" d="100"/>
          <a:sy n="97" d="100"/>
        </p:scale>
        <p:origin x="792" y="8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037840" cy="462771"/>
          </a:xfrm>
          <a:prstGeom prst="rect">
            <a:avLst/>
          </a:prstGeom>
        </p:spPr>
        <p:txBody>
          <a:bodyPr vert="horz" lIns="92757" tIns="46378" rIns="92757" bIns="46378" rtlCol="0"/>
          <a:lstStyle>
            <a:lvl1pPr algn="l">
              <a:defRPr sz="1200"/>
            </a:lvl1pPr>
          </a:lstStyle>
          <a:p>
            <a:endParaRPr lang="it-IT"/>
          </a:p>
        </p:txBody>
      </p:sp>
      <p:sp>
        <p:nvSpPr>
          <p:cNvPr id="3" name="Segnaposto data 2"/>
          <p:cNvSpPr>
            <a:spLocks noGrp="1"/>
          </p:cNvSpPr>
          <p:nvPr>
            <p:ph type="dt" idx="1"/>
          </p:nvPr>
        </p:nvSpPr>
        <p:spPr>
          <a:xfrm>
            <a:off x="3970938" y="0"/>
            <a:ext cx="3037840" cy="462771"/>
          </a:xfrm>
          <a:prstGeom prst="rect">
            <a:avLst/>
          </a:prstGeom>
        </p:spPr>
        <p:txBody>
          <a:bodyPr vert="horz" lIns="92757" tIns="46378" rIns="92757" bIns="46378" rtlCol="0"/>
          <a:lstStyle>
            <a:lvl1pPr algn="r">
              <a:defRPr sz="1200"/>
            </a:lvl1pPr>
          </a:lstStyle>
          <a:p>
            <a:fld id="{F0EF4D21-3FB4-47FF-906B-71BDDC6BBA91}" type="datetimeFigureOut">
              <a:rPr lang="it-IT" smtClean="0"/>
              <a:t>21/08/2018</a:t>
            </a:fld>
            <a:endParaRPr lang="it-IT"/>
          </a:p>
        </p:txBody>
      </p:sp>
      <p:sp>
        <p:nvSpPr>
          <p:cNvPr id="4" name="Segnaposto immagine diapositiva 3"/>
          <p:cNvSpPr>
            <a:spLocks noGrp="1" noRot="1" noChangeAspect="1"/>
          </p:cNvSpPr>
          <p:nvPr>
            <p:ph type="sldImg" idx="2"/>
          </p:nvPr>
        </p:nvSpPr>
        <p:spPr>
          <a:xfrm>
            <a:off x="738188" y="1152525"/>
            <a:ext cx="5534025" cy="3113088"/>
          </a:xfrm>
          <a:prstGeom prst="rect">
            <a:avLst/>
          </a:prstGeom>
          <a:noFill/>
          <a:ln w="12700">
            <a:solidFill>
              <a:prstClr val="black"/>
            </a:solidFill>
          </a:ln>
        </p:spPr>
        <p:txBody>
          <a:bodyPr vert="horz" lIns="92757" tIns="46378" rIns="92757" bIns="46378" rtlCol="0" anchor="ctr"/>
          <a:lstStyle/>
          <a:p>
            <a:endParaRPr lang="it-IT"/>
          </a:p>
        </p:txBody>
      </p:sp>
      <p:sp>
        <p:nvSpPr>
          <p:cNvPr id="5" name="Segnaposto note 4"/>
          <p:cNvSpPr>
            <a:spLocks noGrp="1"/>
          </p:cNvSpPr>
          <p:nvPr>
            <p:ph type="body" sz="quarter" idx="3"/>
          </p:nvPr>
        </p:nvSpPr>
        <p:spPr>
          <a:xfrm>
            <a:off x="701040" y="4438749"/>
            <a:ext cx="5608320" cy="3631704"/>
          </a:xfrm>
          <a:prstGeom prst="rect">
            <a:avLst/>
          </a:prstGeom>
        </p:spPr>
        <p:txBody>
          <a:bodyPr vert="horz" lIns="92757" tIns="46378" rIns="92757" bIns="46378"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760606"/>
            <a:ext cx="3037840" cy="462770"/>
          </a:xfrm>
          <a:prstGeom prst="rect">
            <a:avLst/>
          </a:prstGeom>
        </p:spPr>
        <p:txBody>
          <a:bodyPr vert="horz" lIns="92757" tIns="46378" rIns="92757" bIns="46378" rtlCol="0" anchor="b"/>
          <a:lstStyle>
            <a:lvl1pPr algn="l">
              <a:defRPr sz="1200"/>
            </a:lvl1pPr>
          </a:lstStyle>
          <a:p>
            <a:endParaRPr lang="it-IT"/>
          </a:p>
        </p:txBody>
      </p:sp>
      <p:sp>
        <p:nvSpPr>
          <p:cNvPr id="7" name="Segnaposto numero diapositiva 6"/>
          <p:cNvSpPr>
            <a:spLocks noGrp="1"/>
          </p:cNvSpPr>
          <p:nvPr>
            <p:ph type="sldNum" sz="quarter" idx="5"/>
          </p:nvPr>
        </p:nvSpPr>
        <p:spPr>
          <a:xfrm>
            <a:off x="3970938" y="8760606"/>
            <a:ext cx="3037840" cy="462770"/>
          </a:xfrm>
          <a:prstGeom prst="rect">
            <a:avLst/>
          </a:prstGeom>
        </p:spPr>
        <p:txBody>
          <a:bodyPr vert="horz" lIns="92757" tIns="46378" rIns="92757" bIns="46378" rtlCol="0" anchor="b"/>
          <a:lstStyle>
            <a:lvl1pPr algn="r">
              <a:defRPr sz="1200"/>
            </a:lvl1pPr>
          </a:lstStyle>
          <a:p>
            <a:fld id="{9A42282C-BF54-4BBC-92B4-F31BDC7AC077}" type="slidenum">
              <a:rPr lang="it-IT" smtClean="0"/>
              <a:t>‹N›</a:t>
            </a:fld>
            <a:endParaRPr lang="it-IT"/>
          </a:p>
        </p:txBody>
      </p:sp>
    </p:spTree>
    <p:extLst>
      <p:ext uri="{BB962C8B-B14F-4D97-AF65-F5344CB8AC3E}">
        <p14:creationId xmlns:p14="http://schemas.microsoft.com/office/powerpoint/2010/main" val="4076350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Buongiorno a tutti! Il mondo del lavoro è oggi sottoposto a varie sollecitazioni e a livello globale possiamo individuare alcuni cambiamenti nei modelli con cui le aziende vanno sul mercato alla ricerca di personale e nel loro modello di sviluppo degli organici interni. La maggior parte di queste tendenze le riconosciamo anche a livello nazionale. Tra questi fattori di cambiamento, sicuramente la globalizzazione porta sia le aziende che i lavoratori a ragionare in maniera differente rispetto al passato, i mercati si sono allargati e la propensione a spostarsi da parte delle nuove generazioni è aumentata. Un fattore che oggi impatta le aziende più degli altri è forse la digitalizzazione</a:t>
            </a:r>
          </a:p>
        </p:txBody>
      </p:sp>
      <p:sp>
        <p:nvSpPr>
          <p:cNvPr id="4" name="Segnaposto numero diapositiva 3"/>
          <p:cNvSpPr>
            <a:spLocks noGrp="1"/>
          </p:cNvSpPr>
          <p:nvPr>
            <p:ph type="sldNum" sz="quarter" idx="10"/>
          </p:nvPr>
        </p:nvSpPr>
        <p:spPr/>
        <p:txBody>
          <a:bodyPr/>
          <a:lstStyle/>
          <a:p>
            <a:fld id="{9A42282C-BF54-4BBC-92B4-F31BDC7AC077}" type="slidenum">
              <a:rPr lang="it-IT" smtClean="0"/>
              <a:t>1</a:t>
            </a:fld>
            <a:endParaRPr lang="it-IT"/>
          </a:p>
        </p:txBody>
      </p:sp>
    </p:spTree>
    <p:extLst>
      <p:ext uri="{BB962C8B-B14F-4D97-AF65-F5344CB8AC3E}">
        <p14:creationId xmlns:p14="http://schemas.microsoft.com/office/powerpoint/2010/main" val="38168096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 La «</a:t>
            </a:r>
            <a:r>
              <a:rPr lang="it-IT" dirty="0" err="1"/>
              <a:t>Learnability</a:t>
            </a:r>
            <a:r>
              <a:rPr lang="it-IT" dirty="0"/>
              <a:t>» è il desiderio e la capacità di continuare a studiare, imparare per adattarsi velocemente ad un mercato che come abbiamo visto è in continuo mutamento. Questa caratteristica ci rende oggi capaci di mantenerci attivi nel mondo del lavoro a lungo, indipendentemente dall’età e più forte è questa caratteristica maggiore sarà la nostra capacità di restare sul mercato a lungo. Se vogliamo è il prerequisito, la caratteristica i prescindibile e quella che più di ogni altra dobbiamo continuamente sviluppare nei nostri team ed in noi stessi.</a:t>
            </a:r>
          </a:p>
        </p:txBody>
      </p:sp>
      <p:sp>
        <p:nvSpPr>
          <p:cNvPr id="4" name="Segnaposto numero diapositiva 3"/>
          <p:cNvSpPr>
            <a:spLocks noGrp="1"/>
          </p:cNvSpPr>
          <p:nvPr>
            <p:ph type="sldNum" sz="quarter" idx="10"/>
          </p:nvPr>
        </p:nvSpPr>
        <p:spPr/>
        <p:txBody>
          <a:bodyPr/>
          <a:lstStyle/>
          <a:p>
            <a:fld id="{9A42282C-BF54-4BBC-92B4-F31BDC7AC077}" type="slidenum">
              <a:rPr lang="it-IT" smtClean="0"/>
              <a:t>10</a:t>
            </a:fld>
            <a:endParaRPr lang="it-IT"/>
          </a:p>
        </p:txBody>
      </p:sp>
    </p:spTree>
    <p:extLst>
      <p:ext uri="{BB962C8B-B14F-4D97-AF65-F5344CB8AC3E}">
        <p14:creationId xmlns:p14="http://schemas.microsoft.com/office/powerpoint/2010/main" val="2808427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b="1" dirty="0"/>
              <a:t>Abbiamo chiesto a 20K datori di lavoro di 42 paesi, tra cui l’Italia come digitalizzazione e automazione impatteranno sul numero dei loro dipendenti nei prossimi 2 anni</a:t>
            </a:r>
            <a:r>
              <a:rPr lang="en" b="1" dirty="0"/>
              <a:t>: </a:t>
            </a:r>
            <a:endParaRPr lang="en" dirty="0"/>
          </a:p>
          <a:p>
            <a:pPr marL="431800" indent="-285750">
              <a:lnSpc>
                <a:spcPct val="115000"/>
              </a:lnSpc>
              <a:buChar char="•"/>
            </a:pPr>
            <a:r>
              <a:rPr lang="it-IT" dirty="0"/>
              <a:t>La maggior parte dei datori di lavoro ha dichiarato che la digitalizzazione porterà ad un incremento della loro forza lavoro </a:t>
            </a:r>
            <a:r>
              <a:rPr lang="en" dirty="0"/>
              <a:t>— 86% </a:t>
            </a:r>
            <a:r>
              <a:rPr lang="it-IT" dirty="0"/>
              <a:t>si aspetta di incrementare o almeno mantenere il livello occupazionale nei prossimi due anni</a:t>
            </a:r>
            <a:r>
              <a:rPr lang="en" dirty="0"/>
              <a:t>. </a:t>
            </a:r>
            <a:r>
              <a:rPr lang="it-IT" dirty="0"/>
              <a:t>Solo</a:t>
            </a:r>
            <a:r>
              <a:rPr lang="en" dirty="0"/>
              <a:t> </a:t>
            </a:r>
            <a:r>
              <a:rPr lang="it-IT" dirty="0"/>
              <a:t>il </a:t>
            </a:r>
            <a:r>
              <a:rPr lang="en" dirty="0"/>
              <a:t>10% </a:t>
            </a:r>
            <a:r>
              <a:rPr lang="it-IT" dirty="0"/>
              <a:t>prevede di ridurre la forza lavoro in relazione ad un incremento dell’automazione</a:t>
            </a:r>
            <a:r>
              <a:rPr lang="en" dirty="0"/>
              <a:t>, </a:t>
            </a:r>
            <a:r>
              <a:rPr lang="it-IT" dirty="0"/>
              <a:t>rinforzando il concetto che se le aziende si digitalizzeranno, la gran parte richiederà un numero di lavoratori incrementato rispetto ad oggi</a:t>
            </a:r>
            <a:r>
              <a:rPr lang="en" dirty="0"/>
              <a:t>.</a:t>
            </a:r>
            <a:endParaRPr lang="en" dirty="0">
              <a:cs typeface="Calibri"/>
            </a:endParaRPr>
          </a:p>
          <a:p>
            <a:pPr marL="431800" indent="-285750">
              <a:lnSpc>
                <a:spcPct val="115000"/>
              </a:lnSpc>
              <a:buChar char="•"/>
            </a:pPr>
            <a:endParaRPr lang="en" b="1" dirty="0">
              <a:cs typeface="Calibri"/>
            </a:endParaRPr>
          </a:p>
        </p:txBody>
      </p:sp>
      <p:sp>
        <p:nvSpPr>
          <p:cNvPr id="4" name="Slide Number Placeholder 3"/>
          <p:cNvSpPr>
            <a:spLocks noGrp="1"/>
          </p:cNvSpPr>
          <p:nvPr>
            <p:ph type="sldNum" sz="quarter" idx="10"/>
          </p:nvPr>
        </p:nvSpPr>
        <p:spPr/>
        <p:txBody>
          <a:bodyPr/>
          <a:lstStyle/>
          <a:p>
            <a:fld id="{C8FA0C71-0819-0848-B159-B9934F428218}" type="slidenum">
              <a:rPr lang="en-US" smtClean="0"/>
              <a:t>2</a:t>
            </a:fld>
            <a:endParaRPr lang="en-US"/>
          </a:p>
        </p:txBody>
      </p:sp>
    </p:spTree>
    <p:extLst>
      <p:ext uri="{BB962C8B-B14F-4D97-AF65-F5344CB8AC3E}">
        <p14:creationId xmlns:p14="http://schemas.microsoft.com/office/powerpoint/2010/main" val="3343334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177800"/>
            <a:ext cx="6197600" cy="3486150"/>
          </a:xfrm>
        </p:spPr>
      </p:sp>
      <p:sp>
        <p:nvSpPr>
          <p:cNvPr id="3" name="Notes Placeholder 2"/>
          <p:cNvSpPr>
            <a:spLocks noGrp="1"/>
          </p:cNvSpPr>
          <p:nvPr>
            <p:ph type="body" idx="1"/>
          </p:nvPr>
        </p:nvSpPr>
        <p:spPr>
          <a:xfrm>
            <a:off x="193040" y="3749744"/>
            <a:ext cx="6535138" cy="5168477"/>
          </a:xfrm>
        </p:spPr>
        <p:txBody>
          <a:bodyPr/>
          <a:lstStyle/>
          <a:p>
            <a:pPr marL="0" indent="-71120">
              <a:lnSpc>
                <a:spcPct val="115000"/>
              </a:lnSpc>
              <a:buNone/>
            </a:pPr>
            <a:r>
              <a:rPr lang="en-US" sz="1100" b="0" kern="1200" dirty="0">
                <a:solidFill>
                  <a:schemeClr val="tx1"/>
                </a:solidFill>
                <a:effectLst/>
                <a:latin typeface="+mn-lt"/>
                <a:ea typeface="+mn-ea"/>
                <a:cs typeface="+mn-cs"/>
              </a:rPr>
              <a:t>Come </a:t>
            </a:r>
            <a:r>
              <a:rPr lang="en-US" sz="1100" b="0" kern="1200" dirty="0" err="1">
                <a:solidFill>
                  <a:schemeClr val="tx1"/>
                </a:solidFill>
                <a:effectLst/>
                <a:latin typeface="+mn-lt"/>
                <a:ea typeface="+mn-ea"/>
                <a:cs typeface="+mn-cs"/>
              </a:rPr>
              <a:t>effetto</a:t>
            </a:r>
            <a:r>
              <a:rPr lang="en-US" sz="1100" b="0" kern="1200" dirty="0">
                <a:solidFill>
                  <a:schemeClr val="tx1"/>
                </a:solidFill>
                <a:effectLst/>
                <a:latin typeface="+mn-lt"/>
                <a:ea typeface="+mn-ea"/>
                <a:cs typeface="+mn-cs"/>
              </a:rPr>
              <a:t> </a:t>
            </a:r>
            <a:r>
              <a:rPr lang="en-US" sz="1100" b="0" kern="1200" dirty="0" err="1">
                <a:solidFill>
                  <a:schemeClr val="tx1"/>
                </a:solidFill>
                <a:effectLst/>
                <a:latin typeface="+mn-lt"/>
                <a:ea typeface="+mn-ea"/>
                <a:cs typeface="+mn-cs"/>
              </a:rPr>
              <a:t>collaterale</a:t>
            </a:r>
            <a:r>
              <a:rPr lang="en-US" sz="1100" b="0" kern="1200" dirty="0">
                <a:solidFill>
                  <a:schemeClr val="tx1"/>
                </a:solidFill>
                <a:effectLst/>
                <a:latin typeface="+mn-lt"/>
                <a:ea typeface="+mn-ea"/>
                <a:cs typeface="+mn-cs"/>
              </a:rPr>
              <a:t> di </a:t>
            </a:r>
            <a:r>
              <a:rPr lang="en-US" sz="1100" b="0" kern="1200" dirty="0" err="1">
                <a:solidFill>
                  <a:schemeClr val="tx1"/>
                </a:solidFill>
                <a:effectLst/>
                <a:latin typeface="+mn-lt"/>
                <a:ea typeface="+mn-ea"/>
                <a:cs typeface="+mn-cs"/>
              </a:rPr>
              <a:t>questi</a:t>
            </a:r>
            <a:r>
              <a:rPr lang="en-US" sz="1100" b="0" kern="1200" dirty="0">
                <a:solidFill>
                  <a:schemeClr val="tx1"/>
                </a:solidFill>
                <a:effectLst/>
                <a:latin typeface="+mn-lt"/>
                <a:ea typeface="+mn-ea"/>
                <a:cs typeface="+mn-cs"/>
              </a:rPr>
              <a:t> </a:t>
            </a:r>
            <a:r>
              <a:rPr lang="en-US" sz="1100" b="0" kern="1200" dirty="0" err="1">
                <a:solidFill>
                  <a:schemeClr val="tx1"/>
                </a:solidFill>
                <a:effectLst/>
                <a:latin typeface="+mn-lt"/>
                <a:ea typeface="+mn-ea"/>
                <a:cs typeface="+mn-cs"/>
              </a:rPr>
              <a:t>cambiamenti</a:t>
            </a:r>
            <a:r>
              <a:rPr lang="en-US" sz="1100" b="0" kern="1200" dirty="0">
                <a:solidFill>
                  <a:schemeClr val="tx1"/>
                </a:solidFill>
                <a:effectLst/>
                <a:latin typeface="+mn-lt"/>
                <a:ea typeface="+mn-ea"/>
                <a:cs typeface="+mn-cs"/>
              </a:rPr>
              <a:t>, </a:t>
            </a:r>
            <a:r>
              <a:rPr lang="en-US" sz="1100" b="0" kern="1200" dirty="0" err="1">
                <a:solidFill>
                  <a:schemeClr val="tx1"/>
                </a:solidFill>
                <a:effectLst/>
                <a:latin typeface="+mn-lt"/>
                <a:ea typeface="+mn-ea"/>
                <a:cs typeface="+mn-cs"/>
              </a:rPr>
              <a:t>cambiano</a:t>
            </a:r>
            <a:r>
              <a:rPr lang="en-US" sz="1100" b="0" kern="1200" dirty="0">
                <a:solidFill>
                  <a:schemeClr val="tx1"/>
                </a:solidFill>
                <a:effectLst/>
                <a:latin typeface="+mn-lt"/>
                <a:ea typeface="+mn-ea"/>
                <a:cs typeface="+mn-cs"/>
              </a:rPr>
              <a:t> le figure </a:t>
            </a:r>
            <a:r>
              <a:rPr lang="en-US" sz="1100" b="0" kern="1200" dirty="0" err="1">
                <a:solidFill>
                  <a:schemeClr val="tx1"/>
                </a:solidFill>
                <a:effectLst/>
                <a:latin typeface="+mn-lt"/>
                <a:ea typeface="+mn-ea"/>
                <a:cs typeface="+mn-cs"/>
              </a:rPr>
              <a:t>ricercate</a:t>
            </a:r>
            <a:r>
              <a:rPr lang="en-US" sz="1100" b="0" kern="1200" dirty="0">
                <a:solidFill>
                  <a:schemeClr val="tx1"/>
                </a:solidFill>
                <a:effectLst/>
                <a:latin typeface="+mn-lt"/>
                <a:ea typeface="+mn-ea"/>
                <a:cs typeface="+mn-cs"/>
              </a:rPr>
              <a:t> o </a:t>
            </a:r>
            <a:r>
              <a:rPr lang="en-US" sz="1100" b="0" kern="1200" dirty="0" err="1">
                <a:solidFill>
                  <a:schemeClr val="tx1"/>
                </a:solidFill>
                <a:effectLst/>
                <a:latin typeface="+mn-lt"/>
                <a:ea typeface="+mn-ea"/>
                <a:cs typeface="+mn-cs"/>
              </a:rPr>
              <a:t>quantomeno</a:t>
            </a:r>
            <a:r>
              <a:rPr lang="en-US" sz="1100" b="0" kern="1200" dirty="0">
                <a:solidFill>
                  <a:schemeClr val="tx1"/>
                </a:solidFill>
                <a:effectLst/>
                <a:latin typeface="+mn-lt"/>
                <a:ea typeface="+mn-ea"/>
                <a:cs typeface="+mn-cs"/>
              </a:rPr>
              <a:t> le </a:t>
            </a:r>
            <a:r>
              <a:rPr lang="en-US" sz="1100" b="0" kern="1200" dirty="0" err="1">
                <a:solidFill>
                  <a:schemeClr val="tx1"/>
                </a:solidFill>
                <a:effectLst/>
                <a:latin typeface="+mn-lt"/>
                <a:ea typeface="+mn-ea"/>
                <a:cs typeface="+mn-cs"/>
              </a:rPr>
              <a:t>competenze</a:t>
            </a:r>
            <a:r>
              <a:rPr lang="en-US" sz="1100" b="0" kern="1200" dirty="0">
                <a:solidFill>
                  <a:schemeClr val="tx1"/>
                </a:solidFill>
                <a:effectLst/>
                <a:latin typeface="+mn-lt"/>
                <a:ea typeface="+mn-ea"/>
                <a:cs typeface="+mn-cs"/>
              </a:rPr>
              <a:t> </a:t>
            </a:r>
            <a:r>
              <a:rPr lang="en-US" sz="1100" b="0" kern="1200" dirty="0" err="1">
                <a:solidFill>
                  <a:schemeClr val="tx1"/>
                </a:solidFill>
                <a:effectLst/>
                <a:latin typeface="+mn-lt"/>
                <a:ea typeface="+mn-ea"/>
                <a:cs typeface="+mn-cs"/>
              </a:rPr>
              <a:t>che</a:t>
            </a:r>
            <a:r>
              <a:rPr lang="en-US" sz="1100" b="0" kern="1200" dirty="0">
                <a:solidFill>
                  <a:schemeClr val="tx1"/>
                </a:solidFill>
                <a:effectLst/>
                <a:latin typeface="+mn-lt"/>
                <a:ea typeface="+mn-ea"/>
                <a:cs typeface="+mn-cs"/>
              </a:rPr>
              <a:t> </a:t>
            </a:r>
            <a:r>
              <a:rPr lang="en-US" sz="1100" b="0" kern="1200" dirty="0" err="1">
                <a:solidFill>
                  <a:schemeClr val="tx1"/>
                </a:solidFill>
                <a:effectLst/>
                <a:latin typeface="+mn-lt"/>
                <a:ea typeface="+mn-ea"/>
                <a:cs typeface="+mn-cs"/>
              </a:rPr>
              <a:t>devono</a:t>
            </a:r>
            <a:r>
              <a:rPr lang="en-US" sz="1100" b="0" kern="1200" dirty="0">
                <a:solidFill>
                  <a:schemeClr val="tx1"/>
                </a:solidFill>
                <a:effectLst/>
                <a:latin typeface="+mn-lt"/>
                <a:ea typeface="+mn-ea"/>
                <a:cs typeface="+mn-cs"/>
              </a:rPr>
              <a:t> </a:t>
            </a:r>
            <a:r>
              <a:rPr lang="en-US" sz="1100" b="0" kern="1200" dirty="0" err="1">
                <a:solidFill>
                  <a:schemeClr val="tx1"/>
                </a:solidFill>
                <a:effectLst/>
                <a:latin typeface="+mn-lt"/>
                <a:ea typeface="+mn-ea"/>
                <a:cs typeface="+mn-cs"/>
              </a:rPr>
              <a:t>avere</a:t>
            </a:r>
            <a:r>
              <a:rPr lang="en-US" sz="1100" b="0" kern="1200" dirty="0">
                <a:solidFill>
                  <a:schemeClr val="tx1"/>
                </a:solidFill>
                <a:effectLst/>
                <a:latin typeface="+mn-lt"/>
                <a:ea typeface="+mn-ea"/>
                <a:cs typeface="+mn-cs"/>
              </a:rPr>
              <a:t> i </a:t>
            </a:r>
            <a:r>
              <a:rPr lang="en-US" sz="1100" b="0" kern="1200" dirty="0" err="1">
                <a:solidFill>
                  <a:schemeClr val="tx1"/>
                </a:solidFill>
                <a:effectLst/>
                <a:latin typeface="+mn-lt"/>
                <a:ea typeface="+mn-ea"/>
                <a:cs typeface="+mn-cs"/>
              </a:rPr>
              <a:t>candidati</a:t>
            </a:r>
            <a:r>
              <a:rPr lang="en-US" sz="1100" b="0" kern="1200" dirty="0">
                <a:solidFill>
                  <a:schemeClr val="tx1"/>
                </a:solidFill>
                <a:effectLst/>
                <a:latin typeface="+mn-lt"/>
                <a:ea typeface="+mn-ea"/>
                <a:cs typeface="+mn-cs"/>
              </a:rPr>
              <a:t> per </a:t>
            </a:r>
            <a:r>
              <a:rPr lang="en-US" sz="1100" b="0" kern="1200" dirty="0" err="1">
                <a:solidFill>
                  <a:schemeClr val="tx1"/>
                </a:solidFill>
                <a:effectLst/>
                <a:latin typeface="+mn-lt"/>
                <a:ea typeface="+mn-ea"/>
                <a:cs typeface="+mn-cs"/>
              </a:rPr>
              <a:t>essere</a:t>
            </a:r>
            <a:r>
              <a:rPr lang="en-US" sz="1100" b="0" kern="1200" dirty="0">
                <a:solidFill>
                  <a:schemeClr val="tx1"/>
                </a:solidFill>
                <a:effectLst/>
                <a:latin typeface="+mn-lt"/>
                <a:ea typeface="+mn-ea"/>
                <a:cs typeface="+mn-cs"/>
              </a:rPr>
              <a:t> </a:t>
            </a:r>
            <a:r>
              <a:rPr lang="en-US" sz="1100" b="0" kern="1200" dirty="0" err="1">
                <a:solidFill>
                  <a:schemeClr val="tx1"/>
                </a:solidFill>
                <a:effectLst/>
                <a:latin typeface="+mn-lt"/>
                <a:ea typeface="+mn-ea"/>
                <a:cs typeface="+mn-cs"/>
              </a:rPr>
              <a:t>appetibili</a:t>
            </a:r>
            <a:r>
              <a:rPr lang="en-US" sz="1100" b="0" kern="1200" dirty="0">
                <a:solidFill>
                  <a:schemeClr val="tx1"/>
                </a:solidFill>
                <a:effectLst/>
                <a:latin typeface="+mn-lt"/>
                <a:ea typeface="+mn-ea"/>
                <a:cs typeface="+mn-cs"/>
              </a:rPr>
              <a:t> per le </a:t>
            </a:r>
            <a:r>
              <a:rPr lang="en-US" sz="1100" b="0" kern="1200" dirty="0" err="1">
                <a:solidFill>
                  <a:schemeClr val="tx1"/>
                </a:solidFill>
                <a:effectLst/>
                <a:latin typeface="+mn-lt"/>
                <a:ea typeface="+mn-ea"/>
                <a:cs typeface="+mn-cs"/>
              </a:rPr>
              <a:t>aziende</a:t>
            </a:r>
            <a:endParaRPr lang="en-US" sz="1100" b="0" kern="1200" dirty="0">
              <a:solidFill>
                <a:schemeClr val="tx1"/>
              </a:solidFill>
              <a:effectLst/>
              <a:latin typeface="+mn-lt"/>
              <a:ea typeface="+mn-ea"/>
              <a:cs typeface="+mn-cs"/>
            </a:endParaRPr>
          </a:p>
          <a:p>
            <a:pPr marL="457200" marR="0" lvl="0" indent="-298450" algn="l" defTabSz="914400" rtl="0" eaLnBrk="1" fontAlgn="auto" latinLnBrk="0" hangingPunct="1">
              <a:lnSpc>
                <a:spcPct val="100000"/>
              </a:lnSpc>
              <a:spcBef>
                <a:spcPts val="0"/>
              </a:spcBef>
              <a:spcAft>
                <a:spcPts val="600"/>
              </a:spcAft>
              <a:buClrTx/>
              <a:buSzPts val="1100"/>
              <a:buFontTx/>
              <a:buChar char="●"/>
              <a:tabLst/>
              <a:defRPr/>
            </a:pPr>
            <a:r>
              <a:rPr lang="en-US" sz="1100" b="1" kern="1200" dirty="0">
                <a:solidFill>
                  <a:schemeClr val="tx1"/>
                </a:solidFill>
                <a:effectLst/>
                <a:latin typeface="+mn-lt"/>
                <a:ea typeface="+mn-ea"/>
                <a:cs typeface="+mn-cs"/>
              </a:rPr>
              <a:t>45% </a:t>
            </a:r>
            <a:r>
              <a:rPr lang="en-US" sz="1100" b="1" kern="1200" dirty="0" err="1">
                <a:solidFill>
                  <a:schemeClr val="tx1"/>
                </a:solidFill>
                <a:effectLst/>
                <a:latin typeface="+mn-lt"/>
                <a:ea typeface="+mn-ea"/>
                <a:cs typeface="+mn-cs"/>
              </a:rPr>
              <a:t>dei</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datori</a:t>
            </a:r>
            <a:r>
              <a:rPr lang="en-US" sz="1100" b="1" kern="1200" dirty="0">
                <a:solidFill>
                  <a:schemeClr val="tx1"/>
                </a:solidFill>
                <a:effectLst/>
                <a:latin typeface="+mn-lt"/>
                <a:ea typeface="+mn-ea"/>
                <a:cs typeface="+mn-cs"/>
              </a:rPr>
              <a:t> di </a:t>
            </a:r>
            <a:r>
              <a:rPr lang="en-US" sz="1100" b="1" kern="1200" dirty="0" err="1">
                <a:solidFill>
                  <a:schemeClr val="tx1"/>
                </a:solidFill>
                <a:effectLst/>
                <a:latin typeface="+mn-lt"/>
                <a:ea typeface="+mn-ea"/>
                <a:cs typeface="+mn-cs"/>
              </a:rPr>
              <a:t>lavoro</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dichiara</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che</a:t>
            </a:r>
            <a:r>
              <a:rPr lang="en-US" sz="1100" b="1" kern="1200" dirty="0">
                <a:solidFill>
                  <a:schemeClr val="tx1"/>
                </a:solidFill>
                <a:effectLst/>
                <a:latin typeface="+mn-lt"/>
                <a:ea typeface="+mn-ea"/>
                <a:cs typeface="+mn-cs"/>
              </a:rPr>
              <a:t> non </a:t>
            </a:r>
            <a:r>
              <a:rPr lang="en-US" sz="1100" b="1" kern="1200" dirty="0" err="1">
                <a:solidFill>
                  <a:schemeClr val="tx1"/>
                </a:solidFill>
                <a:effectLst/>
                <a:latin typeface="+mn-lt"/>
                <a:ea typeface="+mn-ea"/>
                <a:cs typeface="+mn-cs"/>
              </a:rPr>
              <a:t>riesce</a:t>
            </a:r>
            <a:r>
              <a:rPr lang="en-US" sz="1100" b="1" kern="1200" dirty="0">
                <a:solidFill>
                  <a:schemeClr val="tx1"/>
                </a:solidFill>
                <a:effectLst/>
                <a:latin typeface="+mn-lt"/>
                <a:ea typeface="+mn-ea"/>
                <a:cs typeface="+mn-cs"/>
              </a:rPr>
              <a:t> a </a:t>
            </a:r>
            <a:r>
              <a:rPr lang="en-US" sz="1100" b="1" kern="1200" dirty="0" err="1">
                <a:solidFill>
                  <a:schemeClr val="tx1"/>
                </a:solidFill>
                <a:effectLst/>
                <a:latin typeface="+mn-lt"/>
                <a:ea typeface="+mn-ea"/>
                <a:cs typeface="+mn-cs"/>
              </a:rPr>
              <a:t>trovare</a:t>
            </a:r>
            <a:r>
              <a:rPr lang="en-US" sz="1100" b="1" kern="1200" dirty="0">
                <a:solidFill>
                  <a:schemeClr val="tx1"/>
                </a:solidFill>
                <a:effectLst/>
                <a:latin typeface="+mn-lt"/>
                <a:ea typeface="+mn-ea"/>
                <a:cs typeface="+mn-cs"/>
              </a:rPr>
              <a:t> le </a:t>
            </a:r>
            <a:r>
              <a:rPr lang="en-US" sz="1100" b="1" kern="1200" dirty="0" err="1">
                <a:solidFill>
                  <a:schemeClr val="tx1"/>
                </a:solidFill>
                <a:effectLst/>
                <a:latin typeface="+mn-lt"/>
                <a:ea typeface="+mn-ea"/>
                <a:cs typeface="+mn-cs"/>
              </a:rPr>
              <a:t>competenze</a:t>
            </a:r>
            <a:r>
              <a:rPr lang="en-US" sz="1100" b="1" kern="1200" dirty="0">
                <a:solidFill>
                  <a:schemeClr val="tx1"/>
                </a:solidFill>
                <a:effectLst/>
                <a:latin typeface="+mn-lt"/>
                <a:ea typeface="+mn-ea"/>
                <a:cs typeface="+mn-cs"/>
              </a:rPr>
              <a:t> di cui ha </a:t>
            </a:r>
            <a:r>
              <a:rPr lang="en-US" sz="1100" b="1" kern="1200" dirty="0" err="1">
                <a:solidFill>
                  <a:schemeClr val="tx1"/>
                </a:solidFill>
                <a:effectLst/>
                <a:latin typeface="+mn-lt"/>
                <a:ea typeface="+mn-ea"/>
                <a:cs typeface="+mn-cs"/>
              </a:rPr>
              <a:t>bisogno</a:t>
            </a:r>
            <a:r>
              <a:rPr lang="en-US" sz="1100" b="1" kern="1200" dirty="0">
                <a:solidFill>
                  <a:schemeClr val="tx1"/>
                </a:solidFill>
                <a:effectLst/>
                <a:latin typeface="+mn-lt"/>
                <a:ea typeface="+mn-ea"/>
                <a:cs typeface="+mn-cs"/>
              </a:rPr>
              <a:t> – e </a:t>
            </a:r>
            <a:r>
              <a:rPr lang="en-US" sz="1100" b="1" kern="1200" dirty="0" err="1">
                <a:solidFill>
                  <a:schemeClr val="tx1"/>
                </a:solidFill>
                <a:effectLst/>
                <a:latin typeface="+mn-lt"/>
                <a:ea typeface="+mn-ea"/>
                <a:cs typeface="+mn-cs"/>
              </a:rPr>
              <a:t>questo</a:t>
            </a:r>
            <a:r>
              <a:rPr lang="en-US" sz="1100" b="1" kern="1200" dirty="0">
                <a:solidFill>
                  <a:schemeClr val="tx1"/>
                </a:solidFill>
                <a:effectLst/>
                <a:latin typeface="+mn-lt"/>
                <a:ea typeface="+mn-ea"/>
                <a:cs typeface="+mn-cs"/>
              </a:rPr>
              <a:t> è </a:t>
            </a:r>
            <a:r>
              <a:rPr lang="en-US" sz="1100" b="1" kern="1200" dirty="0" err="1">
                <a:solidFill>
                  <a:schemeClr val="tx1"/>
                </a:solidFill>
                <a:effectLst/>
                <a:latin typeface="+mn-lt"/>
                <a:ea typeface="+mn-ea"/>
                <a:cs typeface="+mn-cs"/>
              </a:rPr>
              <a:t>il</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valore</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più</a:t>
            </a:r>
            <a:r>
              <a:rPr lang="en-US" sz="1100" b="1" kern="1200" dirty="0">
                <a:solidFill>
                  <a:schemeClr val="tx1"/>
                </a:solidFill>
                <a:effectLst/>
                <a:latin typeface="+mn-lt"/>
                <a:ea typeface="+mn-ea"/>
                <a:cs typeface="+mn-cs"/>
              </a:rPr>
              <a:t> alto </a:t>
            </a:r>
            <a:r>
              <a:rPr lang="en-US" sz="1100" b="1" kern="1200" dirty="0" err="1">
                <a:solidFill>
                  <a:schemeClr val="tx1"/>
                </a:solidFill>
                <a:effectLst/>
                <a:latin typeface="+mn-lt"/>
                <a:ea typeface="+mn-ea"/>
                <a:cs typeface="+mn-cs"/>
              </a:rPr>
              <a:t>degli</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ultimi</a:t>
            </a:r>
            <a:r>
              <a:rPr lang="en-US" sz="1100" b="1" kern="1200" dirty="0">
                <a:solidFill>
                  <a:schemeClr val="tx1"/>
                </a:solidFill>
                <a:effectLst/>
                <a:latin typeface="+mn-lt"/>
                <a:ea typeface="+mn-ea"/>
                <a:cs typeface="+mn-cs"/>
              </a:rPr>
              <a:t> 12 </a:t>
            </a:r>
            <a:r>
              <a:rPr lang="en-US" sz="1100" b="1" kern="1200" dirty="0" err="1">
                <a:solidFill>
                  <a:schemeClr val="tx1"/>
                </a:solidFill>
                <a:effectLst/>
                <a:latin typeface="+mn-lt"/>
                <a:ea typeface="+mn-ea"/>
                <a:cs typeface="+mn-cs"/>
              </a:rPr>
              <a:t>anni</a:t>
            </a:r>
            <a:r>
              <a:rPr lang="en-US" sz="1100" b="1" kern="1200" dirty="0">
                <a:solidFill>
                  <a:schemeClr val="tx1"/>
                </a:solidFill>
                <a:effectLst/>
                <a:latin typeface="+mn-lt"/>
                <a:ea typeface="+mn-ea"/>
                <a:cs typeface="+mn-cs"/>
              </a:rPr>
              <a:t>.</a:t>
            </a:r>
            <a:r>
              <a:rPr lang="en-US" sz="1100" b="0" kern="1200" dirty="0">
                <a:solidFill>
                  <a:schemeClr val="tx1"/>
                </a:solidFill>
                <a:effectLst/>
                <a:latin typeface="+mn-lt"/>
                <a:ea typeface="+mn-ea"/>
                <a:cs typeface="+mn-cs"/>
              </a:rPr>
              <a:t> Il </a:t>
            </a:r>
            <a:r>
              <a:rPr lang="en-US" sz="1100" b="0" kern="1200" dirty="0" err="1">
                <a:solidFill>
                  <a:schemeClr val="tx1"/>
                </a:solidFill>
                <a:effectLst/>
                <a:latin typeface="+mn-lt"/>
                <a:ea typeface="+mn-ea"/>
                <a:cs typeface="+mn-cs"/>
              </a:rPr>
              <a:t>dato</a:t>
            </a:r>
            <a:r>
              <a:rPr lang="en-US" sz="1100" b="0" kern="1200" dirty="0">
                <a:solidFill>
                  <a:schemeClr val="tx1"/>
                </a:solidFill>
                <a:effectLst/>
                <a:latin typeface="+mn-lt"/>
                <a:ea typeface="+mn-ea"/>
                <a:cs typeface="+mn-cs"/>
              </a:rPr>
              <a:t> assume </a:t>
            </a:r>
            <a:r>
              <a:rPr lang="en-US" sz="1100" b="0" kern="1200" dirty="0" err="1">
                <a:solidFill>
                  <a:schemeClr val="tx1"/>
                </a:solidFill>
                <a:effectLst/>
                <a:latin typeface="+mn-lt"/>
                <a:ea typeface="+mn-ea"/>
                <a:cs typeface="+mn-cs"/>
              </a:rPr>
              <a:t>inoltre</a:t>
            </a:r>
            <a:r>
              <a:rPr lang="en-US" sz="1100" b="0" kern="1200" dirty="0">
                <a:solidFill>
                  <a:schemeClr val="tx1"/>
                </a:solidFill>
                <a:effectLst/>
                <a:latin typeface="+mn-lt"/>
                <a:ea typeface="+mn-ea"/>
                <a:cs typeface="+mn-cs"/>
              </a:rPr>
              <a:t> </a:t>
            </a:r>
            <a:r>
              <a:rPr lang="en-US" sz="1100" b="0" kern="1200" dirty="0" err="1">
                <a:solidFill>
                  <a:schemeClr val="tx1"/>
                </a:solidFill>
                <a:effectLst/>
                <a:latin typeface="+mn-lt"/>
                <a:ea typeface="+mn-ea"/>
                <a:cs typeface="+mn-cs"/>
              </a:rPr>
              <a:t>maggiore</a:t>
            </a:r>
            <a:r>
              <a:rPr lang="en-US" sz="1100" b="0" kern="1200" dirty="0">
                <a:solidFill>
                  <a:schemeClr val="tx1"/>
                </a:solidFill>
                <a:effectLst/>
                <a:latin typeface="+mn-lt"/>
                <a:ea typeface="+mn-ea"/>
                <a:cs typeface="+mn-cs"/>
              </a:rPr>
              <a:t> </a:t>
            </a:r>
            <a:r>
              <a:rPr lang="en-US" sz="1100" b="0" kern="1200" dirty="0" err="1">
                <a:solidFill>
                  <a:schemeClr val="tx1"/>
                </a:solidFill>
                <a:effectLst/>
                <a:latin typeface="+mn-lt"/>
                <a:ea typeface="+mn-ea"/>
                <a:cs typeface="+mn-cs"/>
              </a:rPr>
              <a:t>importanza</a:t>
            </a:r>
            <a:r>
              <a:rPr lang="en-US" sz="1100" b="0" kern="1200" dirty="0">
                <a:solidFill>
                  <a:schemeClr val="tx1"/>
                </a:solidFill>
                <a:effectLst/>
                <a:latin typeface="+mn-lt"/>
                <a:ea typeface="+mn-ea"/>
                <a:cs typeface="+mn-cs"/>
              </a:rPr>
              <a:t> per </a:t>
            </a:r>
            <a:r>
              <a:rPr lang="en-US" sz="1100" b="0" kern="1200" dirty="0" err="1">
                <a:solidFill>
                  <a:schemeClr val="tx1"/>
                </a:solidFill>
                <a:effectLst/>
                <a:latin typeface="+mn-lt"/>
                <a:ea typeface="+mn-ea"/>
                <a:cs typeface="+mn-cs"/>
              </a:rPr>
              <a:t>il</a:t>
            </a:r>
            <a:r>
              <a:rPr lang="en-US" sz="1100" b="0" kern="1200" dirty="0">
                <a:solidFill>
                  <a:schemeClr val="tx1"/>
                </a:solidFill>
                <a:effectLst/>
                <a:latin typeface="+mn-lt"/>
                <a:ea typeface="+mn-ea"/>
                <a:cs typeface="+mn-cs"/>
              </a:rPr>
              <a:t> </a:t>
            </a:r>
            <a:r>
              <a:rPr lang="en-US" sz="1100" b="0" kern="1200" dirty="0" err="1">
                <a:solidFill>
                  <a:schemeClr val="tx1"/>
                </a:solidFill>
                <a:effectLst/>
                <a:latin typeface="+mn-lt"/>
                <a:ea typeface="+mn-ea"/>
                <a:cs typeface="+mn-cs"/>
              </a:rPr>
              <a:t>fatto</a:t>
            </a:r>
            <a:r>
              <a:rPr lang="en-US" sz="1100" b="0" kern="1200" dirty="0">
                <a:solidFill>
                  <a:schemeClr val="tx1"/>
                </a:solidFill>
                <a:effectLst/>
                <a:latin typeface="+mn-lt"/>
                <a:ea typeface="+mn-ea"/>
                <a:cs typeface="+mn-cs"/>
              </a:rPr>
              <a:t> </a:t>
            </a:r>
            <a:r>
              <a:rPr lang="en-US" sz="1100" b="0" kern="1200" dirty="0" err="1">
                <a:solidFill>
                  <a:schemeClr val="tx1"/>
                </a:solidFill>
                <a:effectLst/>
                <a:latin typeface="+mn-lt"/>
                <a:ea typeface="+mn-ea"/>
                <a:cs typeface="+mn-cs"/>
              </a:rPr>
              <a:t>che</a:t>
            </a:r>
            <a:r>
              <a:rPr lang="en-US" sz="1100" b="0" kern="1200" dirty="0">
                <a:solidFill>
                  <a:schemeClr val="tx1"/>
                </a:solidFill>
                <a:effectLst/>
                <a:latin typeface="+mn-lt"/>
                <a:ea typeface="+mn-ea"/>
                <a:cs typeface="+mn-cs"/>
              </a:rPr>
              <a:t> </a:t>
            </a:r>
            <a:r>
              <a:rPr lang="en-US" sz="1100" b="0" kern="1200" dirty="0" err="1">
                <a:solidFill>
                  <a:schemeClr val="tx1"/>
                </a:solidFill>
                <a:effectLst/>
                <a:latin typeface="+mn-lt"/>
                <a:ea typeface="+mn-ea"/>
                <a:cs typeface="+mn-cs"/>
              </a:rPr>
              <a:t>riguarda</a:t>
            </a:r>
            <a:r>
              <a:rPr lang="en-US" sz="1100" b="0" kern="1200" dirty="0">
                <a:solidFill>
                  <a:schemeClr val="tx1"/>
                </a:solidFill>
                <a:effectLst/>
                <a:latin typeface="+mn-lt"/>
                <a:ea typeface="+mn-ea"/>
                <a:cs typeface="+mn-cs"/>
              </a:rPr>
              <a:t> </a:t>
            </a:r>
            <a:r>
              <a:rPr lang="en-US" sz="1100" b="0" kern="1200" dirty="0" err="1">
                <a:solidFill>
                  <a:schemeClr val="tx1"/>
                </a:solidFill>
                <a:effectLst/>
                <a:latin typeface="+mn-lt"/>
                <a:ea typeface="+mn-ea"/>
                <a:cs typeface="+mn-cs"/>
              </a:rPr>
              <a:t>tutti</a:t>
            </a:r>
            <a:r>
              <a:rPr lang="en-US" sz="1100" b="0" kern="1200" dirty="0">
                <a:solidFill>
                  <a:schemeClr val="tx1"/>
                </a:solidFill>
                <a:effectLst/>
                <a:latin typeface="+mn-lt"/>
                <a:ea typeface="+mn-ea"/>
                <a:cs typeface="+mn-cs"/>
              </a:rPr>
              <a:t> i </a:t>
            </a:r>
            <a:r>
              <a:rPr lang="en-US" sz="1100" b="0" kern="1200" dirty="0" err="1">
                <a:solidFill>
                  <a:schemeClr val="tx1"/>
                </a:solidFill>
                <a:effectLst/>
                <a:latin typeface="+mn-lt"/>
                <a:ea typeface="+mn-ea"/>
                <a:cs typeface="+mn-cs"/>
              </a:rPr>
              <a:t>settori</a:t>
            </a:r>
            <a:r>
              <a:rPr lang="en-US" sz="1100" b="0" kern="1200" dirty="0">
                <a:solidFill>
                  <a:schemeClr val="tx1"/>
                </a:solidFill>
                <a:effectLst/>
                <a:latin typeface="+mn-lt"/>
                <a:ea typeface="+mn-ea"/>
                <a:cs typeface="+mn-cs"/>
              </a:rPr>
              <a:t> dal </a:t>
            </a:r>
            <a:r>
              <a:rPr lang="en-US" sz="1100" b="0" kern="1200" dirty="0" err="1">
                <a:solidFill>
                  <a:schemeClr val="tx1"/>
                </a:solidFill>
                <a:effectLst/>
                <a:latin typeface="+mn-lt"/>
                <a:ea typeface="+mn-ea"/>
                <a:cs typeface="+mn-cs"/>
              </a:rPr>
              <a:t>metalmeccanico</a:t>
            </a:r>
            <a:r>
              <a:rPr lang="en-US" sz="1100" b="0" kern="1200" dirty="0">
                <a:solidFill>
                  <a:schemeClr val="tx1"/>
                </a:solidFill>
                <a:effectLst/>
                <a:latin typeface="+mn-lt"/>
                <a:ea typeface="+mn-ea"/>
                <a:cs typeface="+mn-cs"/>
              </a:rPr>
              <a:t>, al </a:t>
            </a:r>
            <a:r>
              <a:rPr lang="en-US" sz="1100" b="0" kern="1200" dirty="0" err="1">
                <a:solidFill>
                  <a:schemeClr val="tx1"/>
                </a:solidFill>
                <a:effectLst/>
                <a:latin typeface="+mn-lt"/>
                <a:ea typeface="+mn-ea"/>
                <a:cs typeface="+mn-cs"/>
              </a:rPr>
              <a:t>minerario</a:t>
            </a:r>
            <a:r>
              <a:rPr lang="en-US" sz="1100" b="0" kern="1200" dirty="0">
                <a:solidFill>
                  <a:schemeClr val="tx1"/>
                </a:solidFill>
                <a:effectLst/>
                <a:latin typeface="+mn-lt"/>
                <a:ea typeface="+mn-ea"/>
                <a:cs typeface="+mn-cs"/>
              </a:rPr>
              <a:t>, </a:t>
            </a:r>
            <a:r>
              <a:rPr lang="en-US" sz="1100" b="0" kern="1200" dirty="0" err="1">
                <a:solidFill>
                  <a:schemeClr val="tx1"/>
                </a:solidFill>
                <a:effectLst/>
                <a:latin typeface="+mn-lt"/>
                <a:ea typeface="+mn-ea"/>
                <a:cs typeface="+mn-cs"/>
              </a:rPr>
              <a:t>dai</a:t>
            </a:r>
            <a:r>
              <a:rPr lang="en-US" sz="1100" b="0" kern="1200" dirty="0">
                <a:solidFill>
                  <a:schemeClr val="tx1"/>
                </a:solidFill>
                <a:effectLst/>
                <a:latin typeface="+mn-lt"/>
                <a:ea typeface="+mn-ea"/>
                <a:cs typeface="+mn-cs"/>
              </a:rPr>
              <a:t> </a:t>
            </a:r>
            <a:r>
              <a:rPr lang="en-US" sz="1100" b="0" kern="1200" dirty="0" err="1">
                <a:solidFill>
                  <a:schemeClr val="tx1"/>
                </a:solidFill>
                <a:effectLst/>
                <a:latin typeface="+mn-lt"/>
                <a:ea typeface="+mn-ea"/>
                <a:cs typeface="+mn-cs"/>
              </a:rPr>
              <a:t>servizi</a:t>
            </a:r>
            <a:r>
              <a:rPr lang="en-US" sz="1100" b="0" kern="1200" dirty="0">
                <a:solidFill>
                  <a:schemeClr val="tx1"/>
                </a:solidFill>
                <a:effectLst/>
                <a:latin typeface="+mn-lt"/>
                <a:ea typeface="+mn-ea"/>
                <a:cs typeface="+mn-cs"/>
              </a:rPr>
              <a:t> al </a:t>
            </a:r>
            <a:r>
              <a:rPr lang="en-US" sz="1100" b="0" kern="1200" dirty="0" err="1">
                <a:solidFill>
                  <a:schemeClr val="tx1"/>
                </a:solidFill>
                <a:effectLst/>
                <a:latin typeface="+mn-lt"/>
                <a:ea typeface="+mn-ea"/>
                <a:cs typeface="+mn-cs"/>
              </a:rPr>
              <a:t>commercio</a:t>
            </a:r>
            <a:r>
              <a:rPr lang="en-US" sz="1100" b="0" kern="1200" dirty="0">
                <a:solidFill>
                  <a:schemeClr val="tx1"/>
                </a:solidFill>
                <a:effectLst/>
                <a:latin typeface="+mn-lt"/>
                <a:ea typeface="+mn-ea"/>
                <a:cs typeface="+mn-cs"/>
              </a:rPr>
              <a:t>, le </a:t>
            </a:r>
            <a:r>
              <a:rPr lang="en-US" sz="1100" b="0" kern="1200" dirty="0" err="1">
                <a:solidFill>
                  <a:schemeClr val="tx1"/>
                </a:solidFill>
                <a:effectLst/>
                <a:latin typeface="+mn-lt"/>
                <a:ea typeface="+mn-ea"/>
                <a:cs typeface="+mn-cs"/>
              </a:rPr>
              <a:t>aziende</a:t>
            </a:r>
            <a:r>
              <a:rPr lang="en-US" sz="1100" b="0" kern="1200" dirty="0">
                <a:solidFill>
                  <a:schemeClr val="tx1"/>
                </a:solidFill>
                <a:effectLst/>
                <a:latin typeface="+mn-lt"/>
                <a:ea typeface="+mn-ea"/>
                <a:cs typeface="+mn-cs"/>
              </a:rPr>
              <a:t> </a:t>
            </a:r>
            <a:r>
              <a:rPr lang="en-US" sz="1100" b="0" kern="1200" dirty="0" err="1">
                <a:solidFill>
                  <a:schemeClr val="tx1"/>
                </a:solidFill>
                <a:effectLst/>
                <a:latin typeface="+mn-lt"/>
                <a:ea typeface="+mn-ea"/>
                <a:cs typeface="+mn-cs"/>
              </a:rPr>
              <a:t>faticano</a:t>
            </a:r>
            <a:r>
              <a:rPr lang="en-US" sz="1100" b="0" kern="1200" dirty="0">
                <a:solidFill>
                  <a:schemeClr val="tx1"/>
                </a:solidFill>
                <a:effectLst/>
                <a:latin typeface="+mn-lt"/>
                <a:ea typeface="+mn-ea"/>
                <a:cs typeface="+mn-cs"/>
              </a:rPr>
              <a:t> a </a:t>
            </a:r>
            <a:r>
              <a:rPr lang="en-US" sz="1100" b="0" kern="1200" dirty="0" err="1">
                <a:solidFill>
                  <a:schemeClr val="tx1"/>
                </a:solidFill>
                <a:effectLst/>
                <a:latin typeface="+mn-lt"/>
                <a:ea typeface="+mn-ea"/>
                <a:cs typeface="+mn-cs"/>
              </a:rPr>
              <a:t>trovare</a:t>
            </a:r>
            <a:r>
              <a:rPr lang="en-US" sz="1100" b="0" kern="1200" dirty="0">
                <a:solidFill>
                  <a:schemeClr val="tx1"/>
                </a:solidFill>
                <a:effectLst/>
                <a:latin typeface="+mn-lt"/>
                <a:ea typeface="+mn-ea"/>
                <a:cs typeface="+mn-cs"/>
              </a:rPr>
              <a:t> </a:t>
            </a:r>
            <a:r>
              <a:rPr lang="en-US" sz="1100" b="0" kern="1200" dirty="0" err="1">
                <a:solidFill>
                  <a:schemeClr val="tx1"/>
                </a:solidFill>
                <a:effectLst/>
                <a:latin typeface="+mn-lt"/>
                <a:ea typeface="+mn-ea"/>
                <a:cs typeface="+mn-cs"/>
              </a:rPr>
              <a:t>il</a:t>
            </a:r>
            <a:r>
              <a:rPr lang="en-US" sz="1100" b="0" kern="1200" dirty="0">
                <a:solidFill>
                  <a:schemeClr val="tx1"/>
                </a:solidFill>
                <a:effectLst/>
                <a:latin typeface="+mn-lt"/>
                <a:ea typeface="+mn-ea"/>
                <a:cs typeface="+mn-cs"/>
              </a:rPr>
              <a:t> giusto mix di </a:t>
            </a:r>
            <a:r>
              <a:rPr lang="en-US" sz="1100" b="0" kern="1200" dirty="0" err="1">
                <a:solidFill>
                  <a:schemeClr val="tx1"/>
                </a:solidFill>
                <a:effectLst/>
                <a:latin typeface="+mn-lt"/>
                <a:ea typeface="+mn-ea"/>
                <a:cs typeface="+mn-cs"/>
              </a:rPr>
              <a:t>competenze</a:t>
            </a:r>
            <a:r>
              <a:rPr lang="en-US" sz="1100" b="0" kern="1200" dirty="0">
                <a:solidFill>
                  <a:schemeClr val="tx1"/>
                </a:solidFill>
                <a:effectLst/>
                <a:latin typeface="+mn-lt"/>
                <a:ea typeface="+mn-ea"/>
                <a:cs typeface="+mn-cs"/>
              </a:rPr>
              <a:t> </a:t>
            </a:r>
            <a:r>
              <a:rPr lang="en-US" sz="1100" b="0" kern="1200" dirty="0" err="1">
                <a:solidFill>
                  <a:schemeClr val="tx1"/>
                </a:solidFill>
                <a:effectLst/>
                <a:latin typeface="+mn-lt"/>
                <a:ea typeface="+mn-ea"/>
                <a:cs typeface="+mn-cs"/>
              </a:rPr>
              <a:t>tecniche</a:t>
            </a:r>
            <a:r>
              <a:rPr lang="en-US" sz="1100" b="0" kern="1200" dirty="0">
                <a:solidFill>
                  <a:schemeClr val="tx1"/>
                </a:solidFill>
                <a:effectLst/>
                <a:latin typeface="+mn-lt"/>
                <a:ea typeface="+mn-ea"/>
                <a:cs typeface="+mn-cs"/>
              </a:rPr>
              <a:t> e soft skills. </a:t>
            </a:r>
            <a:endParaRPr lang="en" sz="1100" b="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56746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nSpc>
                <a:spcPct val="115000"/>
              </a:lnSpc>
              <a:spcBef>
                <a:spcPts val="0"/>
              </a:spcBef>
              <a:spcAft>
                <a:spcPts val="600"/>
              </a:spcAft>
              <a:buFont typeface="Symbol" pitchFamily="2" charset="2"/>
              <a:buNone/>
            </a:pPr>
            <a:r>
              <a:rPr lang="en-US" sz="1100" b="0" dirty="0" err="1">
                <a:effectLst/>
                <a:latin typeface="Arial" panose="020B0604020202020204" pitchFamily="34" charset="0"/>
                <a:ea typeface="Arial" panose="020B0604020202020204" pitchFamily="34" charset="0"/>
                <a:cs typeface="Times New Roman" panose="02020603050405020304" pitchFamily="18" charset="0"/>
              </a:rPr>
              <a:t>Possiamo</a:t>
            </a:r>
            <a:r>
              <a:rPr lang="en-US" sz="1100" b="0" dirty="0">
                <a:effectLst/>
                <a:latin typeface="Arial" panose="020B0604020202020204" pitchFamily="34" charset="0"/>
                <a:ea typeface="Arial" panose="020B0604020202020204" pitchFamily="34" charset="0"/>
                <a:cs typeface="Times New Roman" panose="02020603050405020304" pitchFamily="18" charset="0"/>
              </a:rPr>
              <a:t> </a:t>
            </a:r>
            <a:r>
              <a:rPr lang="en-US" sz="1100" b="0" dirty="0" err="1">
                <a:effectLst/>
                <a:latin typeface="Arial" panose="020B0604020202020204" pitchFamily="34" charset="0"/>
                <a:ea typeface="Arial" panose="020B0604020202020204" pitchFamily="34" charset="0"/>
                <a:cs typeface="Times New Roman" panose="02020603050405020304" pitchFamily="18" charset="0"/>
              </a:rPr>
              <a:t>infatti</a:t>
            </a:r>
            <a:r>
              <a:rPr lang="en-US" sz="1100" b="0" dirty="0">
                <a:effectLst/>
                <a:latin typeface="Arial" panose="020B0604020202020204" pitchFamily="34" charset="0"/>
                <a:ea typeface="Arial" panose="020B0604020202020204" pitchFamily="34" charset="0"/>
                <a:cs typeface="Times New Roman" panose="02020603050405020304" pitchFamily="18" charset="0"/>
              </a:rPr>
              <a:t> </a:t>
            </a:r>
            <a:r>
              <a:rPr lang="en-US" sz="1100" b="0" dirty="0" err="1">
                <a:effectLst/>
                <a:latin typeface="Arial" panose="020B0604020202020204" pitchFamily="34" charset="0"/>
                <a:ea typeface="Arial" panose="020B0604020202020204" pitchFamily="34" charset="0"/>
                <a:cs typeface="Times New Roman" panose="02020603050405020304" pitchFamily="18" charset="0"/>
              </a:rPr>
              <a:t>vedere</a:t>
            </a:r>
            <a:r>
              <a:rPr lang="en-US" sz="1100" b="0" dirty="0">
                <a:effectLst/>
                <a:latin typeface="Arial" panose="020B0604020202020204" pitchFamily="34" charset="0"/>
                <a:ea typeface="Arial" panose="020B0604020202020204" pitchFamily="34" charset="0"/>
                <a:cs typeface="Times New Roman" panose="02020603050405020304" pitchFamily="18" charset="0"/>
              </a:rPr>
              <a:t> </a:t>
            </a:r>
            <a:r>
              <a:rPr lang="en-US" sz="1100" b="0" dirty="0" err="1">
                <a:effectLst/>
                <a:latin typeface="Arial" panose="020B0604020202020204" pitchFamily="34" charset="0"/>
                <a:ea typeface="Arial" panose="020B0604020202020204" pitchFamily="34" charset="0"/>
                <a:cs typeface="Times New Roman" panose="02020603050405020304" pitchFamily="18" charset="0"/>
              </a:rPr>
              <a:t>che</a:t>
            </a:r>
            <a:r>
              <a:rPr lang="en-US" sz="1100" b="0" dirty="0">
                <a:effectLst/>
                <a:latin typeface="Arial" panose="020B0604020202020204" pitchFamily="34" charset="0"/>
                <a:ea typeface="Arial" panose="020B0604020202020204" pitchFamily="34" charset="0"/>
                <a:cs typeface="Times New Roman" panose="02020603050405020304" pitchFamily="18" charset="0"/>
              </a:rPr>
              <a:t> le cause indicate </a:t>
            </a:r>
            <a:r>
              <a:rPr lang="en-US" sz="1100" b="0" dirty="0" err="1">
                <a:effectLst/>
                <a:latin typeface="Arial" panose="020B0604020202020204" pitchFamily="34" charset="0"/>
                <a:ea typeface="Arial" panose="020B0604020202020204" pitchFamily="34" charset="0"/>
                <a:cs typeface="Times New Roman" panose="02020603050405020304" pitchFamily="18" charset="0"/>
              </a:rPr>
              <a:t>dai</a:t>
            </a:r>
            <a:r>
              <a:rPr lang="en-US" sz="1100" b="0" dirty="0">
                <a:effectLst/>
                <a:latin typeface="Arial" panose="020B0604020202020204" pitchFamily="34" charset="0"/>
                <a:ea typeface="Arial" panose="020B0604020202020204" pitchFamily="34" charset="0"/>
                <a:cs typeface="Times New Roman" panose="02020603050405020304" pitchFamily="18" charset="0"/>
              </a:rPr>
              <a:t> </a:t>
            </a:r>
            <a:r>
              <a:rPr lang="en-US" sz="1100" b="0" dirty="0" err="1">
                <a:effectLst/>
                <a:latin typeface="Arial" panose="020B0604020202020204" pitchFamily="34" charset="0"/>
                <a:ea typeface="Arial" panose="020B0604020202020204" pitchFamily="34" charset="0"/>
                <a:cs typeface="Times New Roman" panose="02020603050405020304" pitchFamily="18" charset="0"/>
              </a:rPr>
              <a:t>datori</a:t>
            </a:r>
            <a:r>
              <a:rPr lang="en-US" sz="1100" b="0" dirty="0">
                <a:effectLst/>
                <a:latin typeface="Arial" panose="020B0604020202020204" pitchFamily="34" charset="0"/>
                <a:ea typeface="Arial" panose="020B0604020202020204" pitchFamily="34" charset="0"/>
                <a:cs typeface="Times New Roman" panose="02020603050405020304" pitchFamily="18" charset="0"/>
              </a:rPr>
              <a:t> di </a:t>
            </a:r>
            <a:r>
              <a:rPr lang="en-US" sz="1100" b="0" dirty="0" err="1">
                <a:effectLst/>
                <a:latin typeface="Arial" panose="020B0604020202020204" pitchFamily="34" charset="0"/>
                <a:ea typeface="Arial" panose="020B0604020202020204" pitchFamily="34" charset="0"/>
                <a:cs typeface="Times New Roman" panose="02020603050405020304" pitchFamily="18" charset="0"/>
              </a:rPr>
              <a:t>lavoro</a:t>
            </a:r>
            <a:r>
              <a:rPr lang="en-US" sz="1100" b="0" dirty="0">
                <a:effectLst/>
                <a:latin typeface="Arial" panose="020B0604020202020204" pitchFamily="34" charset="0"/>
                <a:ea typeface="Arial" panose="020B0604020202020204" pitchFamily="34" charset="0"/>
                <a:cs typeface="Times New Roman" panose="02020603050405020304" pitchFamily="18" charset="0"/>
              </a:rPr>
              <a:t> in </a:t>
            </a:r>
            <a:r>
              <a:rPr lang="en-US" sz="1100" b="0" dirty="0" err="1">
                <a:effectLst/>
                <a:latin typeface="Arial" panose="020B0604020202020204" pitchFamily="34" charset="0"/>
                <a:ea typeface="Arial" panose="020B0604020202020204" pitchFamily="34" charset="0"/>
                <a:cs typeface="Times New Roman" panose="02020603050405020304" pitchFamily="18" charset="0"/>
              </a:rPr>
              <a:t>questa</a:t>
            </a:r>
            <a:r>
              <a:rPr lang="en-US" sz="1100" b="0" dirty="0">
                <a:effectLst/>
                <a:latin typeface="Arial" panose="020B0604020202020204" pitchFamily="34" charset="0"/>
                <a:ea typeface="Arial" panose="020B0604020202020204" pitchFamily="34" charset="0"/>
                <a:cs typeface="Times New Roman" panose="02020603050405020304" pitchFamily="18" charset="0"/>
              </a:rPr>
              <a:t> </a:t>
            </a:r>
            <a:r>
              <a:rPr lang="en-US" sz="1100" b="0" dirty="0" err="1">
                <a:effectLst/>
                <a:latin typeface="Arial" panose="020B0604020202020204" pitchFamily="34" charset="0"/>
                <a:ea typeface="Arial" panose="020B0604020202020204" pitchFamily="34" charset="0"/>
                <a:cs typeface="Times New Roman" panose="02020603050405020304" pitchFamily="18" charset="0"/>
              </a:rPr>
              <a:t>ricerca</a:t>
            </a:r>
            <a:r>
              <a:rPr lang="en-US" sz="1100" b="0" dirty="0">
                <a:effectLst/>
                <a:latin typeface="Arial" panose="020B0604020202020204" pitchFamily="34" charset="0"/>
                <a:ea typeface="Arial" panose="020B0604020202020204" pitchFamily="34" charset="0"/>
                <a:cs typeface="Times New Roman" panose="02020603050405020304" pitchFamily="18" charset="0"/>
              </a:rPr>
              <a:t> </a:t>
            </a:r>
            <a:r>
              <a:rPr lang="en-US" sz="1100" b="0" dirty="0" err="1">
                <a:effectLst/>
                <a:latin typeface="Arial" panose="020B0604020202020204" pitchFamily="34" charset="0"/>
                <a:ea typeface="Arial" panose="020B0604020202020204" pitchFamily="34" charset="0"/>
                <a:cs typeface="Times New Roman" panose="02020603050405020304" pitchFamily="18" charset="0"/>
              </a:rPr>
              <a:t>sul</a:t>
            </a:r>
            <a:r>
              <a:rPr lang="en-US" sz="1100" b="0" dirty="0">
                <a:effectLst/>
                <a:latin typeface="Arial" panose="020B0604020202020204" pitchFamily="34" charset="0"/>
                <a:ea typeface="Arial" panose="020B0604020202020204" pitchFamily="34" charset="0"/>
                <a:cs typeface="Times New Roman" panose="02020603050405020304" pitchFamily="18" charset="0"/>
              </a:rPr>
              <a:t> Talent Shortage </a:t>
            </a:r>
            <a:r>
              <a:rPr lang="en-US" sz="1100" b="0" dirty="0" err="1">
                <a:effectLst/>
                <a:latin typeface="Arial" panose="020B0604020202020204" pitchFamily="34" charset="0"/>
                <a:ea typeface="Arial" panose="020B0604020202020204" pitchFamily="34" charset="0"/>
                <a:cs typeface="Times New Roman" panose="02020603050405020304" pitchFamily="18" charset="0"/>
              </a:rPr>
              <a:t>troviamo</a:t>
            </a:r>
            <a:r>
              <a:rPr lang="en-US" sz="1100" b="0" dirty="0">
                <a:effectLst/>
                <a:latin typeface="Arial" panose="020B0604020202020204" pitchFamily="34" charset="0"/>
                <a:ea typeface="Arial" panose="020B0604020202020204" pitchFamily="34" charset="0"/>
                <a:cs typeface="Times New Roman" panose="02020603050405020304" pitchFamily="18" charset="0"/>
              </a:rPr>
              <a:t> </a:t>
            </a:r>
            <a:r>
              <a:rPr lang="en-US" sz="1100" b="0" dirty="0" err="1">
                <a:effectLst/>
                <a:latin typeface="Arial" panose="020B0604020202020204" pitchFamily="34" charset="0"/>
                <a:ea typeface="Arial" panose="020B0604020202020204" pitchFamily="34" charset="0"/>
                <a:cs typeface="Times New Roman" panose="02020603050405020304" pitchFamily="18" charset="0"/>
              </a:rPr>
              <a:t>che</a:t>
            </a:r>
            <a:r>
              <a:rPr lang="en-US" sz="1100" b="0" dirty="0">
                <a:effectLst/>
                <a:latin typeface="Arial" panose="020B0604020202020204" pitchFamily="34" charset="0"/>
                <a:ea typeface="Arial" panose="020B0604020202020204" pitchFamily="34" charset="0"/>
                <a:cs typeface="Times New Roman" panose="02020603050405020304" pitchFamily="18" charset="0"/>
              </a:rPr>
              <a:t>:</a:t>
            </a:r>
          </a:p>
          <a:p>
            <a:pPr lvl="0"/>
            <a:r>
              <a:rPr lang="en-US" sz="1100" b="1" kern="1200" dirty="0" err="1">
                <a:solidFill>
                  <a:schemeClr val="tx1"/>
                </a:solidFill>
                <a:effectLst/>
                <a:latin typeface="+mn-lt"/>
                <a:ea typeface="+mn-ea"/>
                <a:cs typeface="+mn-cs"/>
              </a:rPr>
              <a:t>Carenza</a:t>
            </a:r>
            <a:r>
              <a:rPr lang="en-US" sz="1100" b="1" kern="1200" dirty="0">
                <a:solidFill>
                  <a:schemeClr val="tx1"/>
                </a:solidFill>
                <a:effectLst/>
                <a:latin typeface="+mn-lt"/>
                <a:ea typeface="+mn-ea"/>
                <a:cs typeface="+mn-cs"/>
              </a:rPr>
              <a:t> di </a:t>
            </a:r>
            <a:r>
              <a:rPr lang="en-US" sz="1100" b="1" kern="1200" dirty="0" err="1">
                <a:solidFill>
                  <a:schemeClr val="tx1"/>
                </a:solidFill>
                <a:effectLst/>
                <a:latin typeface="+mn-lt"/>
                <a:ea typeface="+mn-ea"/>
                <a:cs typeface="+mn-cs"/>
              </a:rPr>
              <a:t>candidati</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esperienza</a:t>
            </a:r>
            <a:r>
              <a:rPr lang="en-US" sz="1100" b="1" kern="1200" dirty="0">
                <a:solidFill>
                  <a:schemeClr val="tx1"/>
                </a:solidFill>
                <a:effectLst/>
                <a:latin typeface="+mn-lt"/>
                <a:ea typeface="+mn-ea"/>
                <a:cs typeface="+mn-cs"/>
              </a:rPr>
              <a:t> e </a:t>
            </a:r>
            <a:r>
              <a:rPr lang="en-US" sz="1100" b="1" kern="1200" dirty="0" err="1">
                <a:solidFill>
                  <a:schemeClr val="tx1"/>
                </a:solidFill>
                <a:effectLst/>
                <a:latin typeface="+mn-lt"/>
                <a:ea typeface="+mn-ea"/>
                <a:cs typeface="+mn-cs"/>
              </a:rPr>
              <a:t>competenze</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sono</a:t>
            </a:r>
            <a:r>
              <a:rPr lang="en-US" sz="1100" b="1" kern="1200" dirty="0">
                <a:solidFill>
                  <a:schemeClr val="tx1"/>
                </a:solidFill>
                <a:effectLst/>
                <a:latin typeface="+mn-lt"/>
                <a:ea typeface="+mn-ea"/>
                <a:cs typeface="+mn-cs"/>
              </a:rPr>
              <a:t> le cause </a:t>
            </a:r>
            <a:r>
              <a:rPr lang="en-US" sz="1100" b="1" kern="1200" dirty="0" err="1">
                <a:solidFill>
                  <a:schemeClr val="tx1"/>
                </a:solidFill>
                <a:effectLst/>
                <a:latin typeface="+mn-lt"/>
                <a:ea typeface="+mn-ea"/>
                <a:cs typeface="+mn-cs"/>
              </a:rPr>
              <a:t>principali</a:t>
            </a:r>
            <a:r>
              <a:rPr lang="en-US" sz="1100" b="1" kern="1200" dirty="0">
                <a:solidFill>
                  <a:schemeClr val="tx1"/>
                </a:solidFill>
                <a:effectLst/>
                <a:latin typeface="+mn-lt"/>
                <a:ea typeface="+mn-ea"/>
                <a:cs typeface="+mn-cs"/>
              </a:rPr>
              <a:t> del talent shortage </a:t>
            </a:r>
            <a:r>
              <a:rPr lang="en-US" sz="1100" b="1" kern="1200" dirty="0" err="1">
                <a:solidFill>
                  <a:schemeClr val="tx1"/>
                </a:solidFill>
                <a:effectLst/>
                <a:latin typeface="+mn-lt"/>
                <a:ea typeface="+mn-ea"/>
                <a:cs typeface="+mn-cs"/>
              </a:rPr>
              <a:t>che</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stiamo</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vivendo</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oggi</a:t>
            </a:r>
            <a:r>
              <a:rPr lang="en-US" sz="1100" b="1" kern="1200" dirty="0">
                <a:solidFill>
                  <a:schemeClr val="tx1"/>
                </a:solidFill>
                <a:effectLst/>
                <a:latin typeface="+mn-lt"/>
                <a:ea typeface="+mn-ea"/>
                <a:cs typeface="+mn-cs"/>
              </a:rPr>
              <a:t>. Ma </a:t>
            </a:r>
            <a:r>
              <a:rPr lang="en-US" sz="1100" b="1" kern="1200" dirty="0" err="1">
                <a:solidFill>
                  <a:schemeClr val="tx1"/>
                </a:solidFill>
                <a:effectLst/>
                <a:latin typeface="+mn-lt"/>
                <a:ea typeface="+mn-ea"/>
                <a:cs typeface="+mn-cs"/>
              </a:rPr>
              <a:t>mentre</a:t>
            </a:r>
            <a:r>
              <a:rPr lang="en-US" sz="1100" b="1" kern="1200" dirty="0">
                <a:solidFill>
                  <a:schemeClr val="tx1"/>
                </a:solidFill>
                <a:effectLst/>
                <a:latin typeface="+mn-lt"/>
                <a:ea typeface="+mn-ea"/>
                <a:cs typeface="+mn-cs"/>
              </a:rPr>
              <a:t> q</a:t>
            </a:r>
            <a:r>
              <a:rPr lang="en-US" sz="1100" kern="1200" dirty="0">
                <a:solidFill>
                  <a:schemeClr val="tx1"/>
                </a:solidFill>
                <a:effectLst/>
                <a:latin typeface="+mn-lt"/>
                <a:ea typeface="+mn-ea"/>
                <a:cs typeface="+mn-cs"/>
              </a:rPr>
              <a:t>uasi un </a:t>
            </a:r>
            <a:r>
              <a:rPr lang="en-US" sz="1100" kern="1200" dirty="0" err="1">
                <a:solidFill>
                  <a:schemeClr val="tx1"/>
                </a:solidFill>
                <a:effectLst/>
                <a:latin typeface="+mn-lt"/>
                <a:ea typeface="+mn-ea"/>
                <a:cs typeface="+mn-cs"/>
              </a:rPr>
              <a:t>terzo</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delle</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aziende</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lamenta</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una</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carenza</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nel</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numero</a:t>
            </a:r>
            <a:r>
              <a:rPr lang="en-US" sz="1100" kern="1200" dirty="0">
                <a:solidFill>
                  <a:schemeClr val="tx1"/>
                </a:solidFill>
                <a:effectLst/>
                <a:latin typeface="+mn-lt"/>
                <a:ea typeface="+mn-ea"/>
                <a:cs typeface="+mn-cs"/>
              </a:rPr>
              <a:t> di candidate, </a:t>
            </a:r>
            <a:r>
              <a:rPr lang="en-US" sz="1100" kern="1200" dirty="0" err="1">
                <a:solidFill>
                  <a:schemeClr val="tx1"/>
                </a:solidFill>
                <a:effectLst/>
                <a:latin typeface="+mn-lt"/>
                <a:ea typeface="+mn-ea"/>
                <a:cs typeface="+mn-cs"/>
              </a:rPr>
              <a:t>notiamo</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che</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il</a:t>
            </a:r>
            <a:r>
              <a:rPr lang="en-US" sz="1100" kern="1200" dirty="0">
                <a:solidFill>
                  <a:schemeClr val="tx1"/>
                </a:solidFill>
                <a:effectLst/>
                <a:latin typeface="+mn-lt"/>
                <a:ea typeface="+mn-ea"/>
                <a:cs typeface="+mn-cs"/>
              </a:rPr>
              <a:t> 27% </a:t>
            </a:r>
            <a:r>
              <a:rPr lang="en-US" sz="1100" kern="1200" dirty="0" err="1">
                <a:solidFill>
                  <a:schemeClr val="tx1"/>
                </a:solidFill>
                <a:effectLst/>
                <a:latin typeface="+mn-lt"/>
                <a:ea typeface="+mn-ea"/>
                <a:cs typeface="+mn-cs"/>
              </a:rPr>
              <a:t>ritiene</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che</a:t>
            </a:r>
            <a:r>
              <a:rPr lang="en-US" sz="1100" kern="1200" dirty="0">
                <a:solidFill>
                  <a:schemeClr val="tx1"/>
                </a:solidFill>
                <a:effectLst/>
                <a:latin typeface="+mn-lt"/>
                <a:ea typeface="+mn-ea"/>
                <a:cs typeface="+mn-cs"/>
              </a:rPr>
              <a:t> i </a:t>
            </a:r>
            <a:r>
              <a:rPr lang="en-US" sz="1100" kern="1200" dirty="0" err="1">
                <a:solidFill>
                  <a:schemeClr val="tx1"/>
                </a:solidFill>
                <a:effectLst/>
                <a:latin typeface="+mn-lt"/>
                <a:ea typeface="+mn-ea"/>
                <a:cs typeface="+mn-cs"/>
              </a:rPr>
              <a:t>candidati</a:t>
            </a:r>
            <a:r>
              <a:rPr lang="en-US" sz="1100" kern="1200" dirty="0">
                <a:solidFill>
                  <a:schemeClr val="tx1"/>
                </a:solidFill>
                <a:effectLst/>
                <a:latin typeface="+mn-lt"/>
                <a:ea typeface="+mn-ea"/>
                <a:cs typeface="+mn-cs"/>
              </a:rPr>
              <a:t> non </a:t>
            </a:r>
            <a:r>
              <a:rPr lang="en-US" sz="1100" kern="1200" dirty="0" err="1">
                <a:solidFill>
                  <a:schemeClr val="tx1"/>
                </a:solidFill>
                <a:effectLst/>
                <a:latin typeface="+mn-lt"/>
                <a:ea typeface="+mn-ea"/>
                <a:cs typeface="+mn-cs"/>
              </a:rPr>
              <a:t>abbiano</a:t>
            </a:r>
            <a:r>
              <a:rPr lang="en-US" sz="1100" kern="1200" dirty="0">
                <a:solidFill>
                  <a:schemeClr val="tx1"/>
                </a:solidFill>
                <a:effectLst/>
                <a:latin typeface="+mn-lt"/>
                <a:ea typeface="+mn-ea"/>
                <a:cs typeface="+mn-cs"/>
              </a:rPr>
              <a:t> o le </a:t>
            </a:r>
            <a:r>
              <a:rPr lang="en-US" sz="1100" kern="1200" dirty="0" err="1">
                <a:solidFill>
                  <a:schemeClr val="tx1"/>
                </a:solidFill>
                <a:effectLst/>
                <a:latin typeface="+mn-lt"/>
                <a:ea typeface="+mn-ea"/>
                <a:cs typeface="+mn-cs"/>
              </a:rPr>
              <a:t>competenze</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tecniche</a:t>
            </a:r>
            <a:r>
              <a:rPr lang="en-US" sz="1100" kern="1200" dirty="0">
                <a:solidFill>
                  <a:schemeClr val="tx1"/>
                </a:solidFill>
                <a:effectLst/>
                <a:latin typeface="+mn-lt"/>
                <a:ea typeface="+mn-ea"/>
                <a:cs typeface="+mn-cs"/>
              </a:rPr>
              <a:t> o quelle </a:t>
            </a:r>
            <a:r>
              <a:rPr lang="en-US" sz="1100" kern="1200" dirty="0" err="1">
                <a:solidFill>
                  <a:schemeClr val="tx1"/>
                </a:solidFill>
                <a:effectLst/>
                <a:latin typeface="+mn-lt"/>
                <a:ea typeface="+mn-ea"/>
                <a:cs typeface="+mn-cs"/>
              </a:rPr>
              <a:t>umane</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che</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il</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ruolo</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richiede</a:t>
            </a:r>
            <a:r>
              <a:rPr lang="en-US" sz="11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1871515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en-US" sz="1100" b="1" kern="1200" dirty="0" err="1">
                <a:solidFill>
                  <a:schemeClr val="tx1"/>
                </a:solidFill>
                <a:effectLst/>
                <a:latin typeface="+mn-lt"/>
                <a:ea typeface="+mn-ea"/>
                <a:cs typeface="+mn-cs"/>
              </a:rPr>
              <a:t>Gli</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operai</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specializzati</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che</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siano</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elettricisti</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saldatori</a:t>
            </a:r>
            <a:r>
              <a:rPr lang="en-US" sz="1100" b="1" kern="1200" dirty="0">
                <a:solidFill>
                  <a:schemeClr val="tx1"/>
                </a:solidFill>
                <a:effectLst/>
                <a:latin typeface="+mn-lt"/>
                <a:ea typeface="+mn-ea"/>
                <a:cs typeface="+mn-cs"/>
              </a:rPr>
              <a:t> o </a:t>
            </a:r>
            <a:r>
              <a:rPr lang="en-US" sz="1100" b="1" kern="1200" dirty="0" err="1">
                <a:solidFill>
                  <a:schemeClr val="tx1"/>
                </a:solidFill>
                <a:effectLst/>
                <a:latin typeface="+mn-lt"/>
                <a:ea typeface="+mn-ea"/>
                <a:cs typeface="+mn-cs"/>
              </a:rPr>
              <a:t>altro</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sono</a:t>
            </a:r>
            <a:r>
              <a:rPr lang="en-US" sz="1100" b="1" kern="1200" dirty="0">
                <a:solidFill>
                  <a:schemeClr val="tx1"/>
                </a:solidFill>
                <a:effectLst/>
                <a:latin typeface="+mn-lt"/>
                <a:ea typeface="+mn-ea"/>
                <a:cs typeface="+mn-cs"/>
              </a:rPr>
              <a:t> le figure </a:t>
            </a:r>
            <a:r>
              <a:rPr lang="en-US" sz="1100" b="1" kern="1200" dirty="0" err="1">
                <a:solidFill>
                  <a:schemeClr val="tx1"/>
                </a:solidFill>
                <a:effectLst/>
                <a:latin typeface="+mn-lt"/>
                <a:ea typeface="+mn-ea"/>
                <a:cs typeface="+mn-cs"/>
              </a:rPr>
              <a:t>più</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richieste</a:t>
            </a:r>
            <a:r>
              <a:rPr lang="en-US" sz="1100" b="1" kern="1200" dirty="0">
                <a:solidFill>
                  <a:schemeClr val="tx1"/>
                </a:solidFill>
                <a:effectLst/>
                <a:latin typeface="+mn-lt"/>
                <a:ea typeface="+mn-ea"/>
                <a:cs typeface="+mn-cs"/>
              </a:rPr>
              <a:t> per </a:t>
            </a:r>
            <a:r>
              <a:rPr lang="en-US" sz="1100" b="1" kern="1200" dirty="0" err="1">
                <a:solidFill>
                  <a:schemeClr val="tx1"/>
                </a:solidFill>
                <a:effectLst/>
                <a:latin typeface="+mn-lt"/>
                <a:ea typeface="+mn-ea"/>
                <a:cs typeface="+mn-cs"/>
              </a:rPr>
              <a:t>il</a:t>
            </a:r>
            <a:r>
              <a:rPr lang="en-US" sz="1100" b="1" kern="1200" dirty="0">
                <a:solidFill>
                  <a:schemeClr val="tx1"/>
                </a:solidFill>
                <a:effectLst/>
                <a:latin typeface="+mn-lt"/>
                <a:ea typeface="+mn-ea"/>
                <a:cs typeface="+mn-cs"/>
              </a:rPr>
              <a:t> 25% del </a:t>
            </a:r>
            <a:r>
              <a:rPr lang="en-US" sz="1100" b="1" kern="1200" dirty="0" err="1">
                <a:solidFill>
                  <a:schemeClr val="tx1"/>
                </a:solidFill>
                <a:effectLst/>
                <a:latin typeface="+mn-lt"/>
                <a:ea typeface="+mn-ea"/>
                <a:cs typeface="+mn-cs"/>
              </a:rPr>
              <a:t>campione</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che</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abbiamo</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analizzato</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ed</a:t>
            </a:r>
            <a:r>
              <a:rPr lang="en-US" sz="1100" b="1" kern="1200" dirty="0">
                <a:solidFill>
                  <a:schemeClr val="tx1"/>
                </a:solidFill>
                <a:effectLst/>
                <a:latin typeface="+mn-lt"/>
                <a:ea typeface="+mn-ea"/>
                <a:cs typeface="+mn-cs"/>
              </a:rPr>
              <a:t> è </a:t>
            </a:r>
            <a:r>
              <a:rPr lang="en-US" sz="1100" b="1" kern="1200" dirty="0" err="1">
                <a:solidFill>
                  <a:schemeClr val="tx1"/>
                </a:solidFill>
                <a:effectLst/>
                <a:latin typeface="+mn-lt"/>
                <a:ea typeface="+mn-ea"/>
                <a:cs typeface="+mn-cs"/>
              </a:rPr>
              <a:t>più</a:t>
            </a:r>
            <a:r>
              <a:rPr lang="en-US" sz="1100" b="1" kern="1200" dirty="0">
                <a:solidFill>
                  <a:schemeClr val="tx1"/>
                </a:solidFill>
                <a:effectLst/>
                <a:latin typeface="+mn-lt"/>
                <a:ea typeface="+mn-ea"/>
                <a:cs typeface="+mn-cs"/>
              </a:rPr>
              <a:t> difficile </a:t>
            </a:r>
            <a:r>
              <a:rPr lang="en-US" sz="1100" b="1" kern="1200" dirty="0" err="1">
                <a:solidFill>
                  <a:schemeClr val="tx1"/>
                </a:solidFill>
                <a:effectLst/>
                <a:latin typeface="+mn-lt"/>
                <a:ea typeface="+mn-ea"/>
                <a:cs typeface="+mn-cs"/>
              </a:rPr>
              <a:t>trovarle</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rispetto</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all’anno</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scorso</a:t>
            </a:r>
            <a:r>
              <a:rPr lang="en-US" sz="1100" b="1" kern="1200" dirty="0">
                <a:solidFill>
                  <a:schemeClr val="tx1"/>
                </a:solidFill>
                <a:effectLst/>
                <a:latin typeface="+mn-lt"/>
                <a:ea typeface="+mn-ea"/>
                <a:cs typeface="+mn-cs"/>
              </a:rPr>
              <a:t>. Le prime cinque </a:t>
            </a:r>
            <a:r>
              <a:rPr lang="en-US" sz="1100" b="1" kern="1200" dirty="0" err="1">
                <a:solidFill>
                  <a:schemeClr val="tx1"/>
                </a:solidFill>
                <a:effectLst/>
                <a:latin typeface="+mn-lt"/>
                <a:ea typeface="+mn-ea"/>
                <a:cs typeface="+mn-cs"/>
              </a:rPr>
              <a:t>posizioni</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sono</a:t>
            </a:r>
            <a:r>
              <a:rPr lang="en-US" sz="1100" b="1" kern="1200" dirty="0">
                <a:solidFill>
                  <a:schemeClr val="tx1"/>
                </a:solidFill>
                <a:effectLst/>
                <a:latin typeface="+mn-lt"/>
                <a:ea typeface="+mn-ea"/>
                <a:cs typeface="+mn-cs"/>
              </a:rPr>
              <a:t> le </a:t>
            </a:r>
            <a:r>
              <a:rPr lang="en-US" sz="1100" b="1" kern="1200" dirty="0" err="1">
                <a:solidFill>
                  <a:schemeClr val="tx1"/>
                </a:solidFill>
                <a:effectLst/>
                <a:latin typeface="+mn-lt"/>
                <a:ea typeface="+mn-ea"/>
                <a:cs typeface="+mn-cs"/>
              </a:rPr>
              <a:t>stesse</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oramai</a:t>
            </a:r>
            <a:r>
              <a:rPr lang="en-US" sz="1100" b="1" kern="1200" dirty="0">
                <a:solidFill>
                  <a:schemeClr val="tx1"/>
                </a:solidFill>
                <a:effectLst/>
                <a:latin typeface="+mn-lt"/>
                <a:ea typeface="+mn-ea"/>
                <a:cs typeface="+mn-cs"/>
              </a:rPr>
              <a:t> da 10 </a:t>
            </a:r>
            <a:r>
              <a:rPr lang="en-US" sz="1100" b="1" kern="1200" dirty="0" err="1">
                <a:solidFill>
                  <a:schemeClr val="tx1"/>
                </a:solidFill>
                <a:effectLst/>
                <a:latin typeface="+mn-lt"/>
                <a:ea typeface="+mn-ea"/>
                <a:cs typeface="+mn-cs"/>
              </a:rPr>
              <a:t>anni</a:t>
            </a:r>
            <a:r>
              <a:rPr lang="en-US" sz="1100" b="1" kern="1200" dirty="0">
                <a:solidFill>
                  <a:schemeClr val="tx1"/>
                </a:solidFill>
                <a:effectLst/>
                <a:latin typeface="+mn-lt"/>
                <a:ea typeface="+mn-ea"/>
                <a:cs typeface="+mn-cs"/>
              </a:rPr>
              <a:t> e </a:t>
            </a:r>
            <a:r>
              <a:rPr lang="en-US" sz="1100" b="1" kern="1200" dirty="0" err="1">
                <a:solidFill>
                  <a:schemeClr val="tx1"/>
                </a:solidFill>
                <a:effectLst/>
                <a:latin typeface="+mn-lt"/>
                <a:ea typeface="+mn-ea"/>
                <a:cs typeface="+mn-cs"/>
              </a:rPr>
              <a:t>questo</a:t>
            </a:r>
            <a:r>
              <a:rPr lang="en-US" sz="1100" b="1" kern="1200" dirty="0">
                <a:solidFill>
                  <a:schemeClr val="tx1"/>
                </a:solidFill>
                <a:effectLst/>
                <a:latin typeface="+mn-lt"/>
                <a:ea typeface="+mn-ea"/>
                <a:cs typeface="+mn-cs"/>
              </a:rPr>
              <a:t> ci dice </a:t>
            </a:r>
            <a:r>
              <a:rPr lang="en-US" sz="1100" b="1" kern="1200" dirty="0" err="1">
                <a:solidFill>
                  <a:schemeClr val="tx1"/>
                </a:solidFill>
                <a:effectLst/>
                <a:latin typeface="+mn-lt"/>
                <a:ea typeface="+mn-ea"/>
                <a:cs typeface="+mn-cs"/>
              </a:rPr>
              <a:t>che</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il</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problema</a:t>
            </a:r>
            <a:r>
              <a:rPr lang="en-US" sz="1100" b="1" kern="1200" dirty="0">
                <a:solidFill>
                  <a:schemeClr val="tx1"/>
                </a:solidFill>
                <a:effectLst/>
                <a:latin typeface="+mn-lt"/>
                <a:ea typeface="+mn-ea"/>
                <a:cs typeface="+mn-cs"/>
              </a:rPr>
              <a:t> non </a:t>
            </a:r>
            <a:r>
              <a:rPr lang="en-US" sz="1100" b="1" kern="1200" dirty="0" err="1">
                <a:solidFill>
                  <a:schemeClr val="tx1"/>
                </a:solidFill>
                <a:effectLst/>
                <a:latin typeface="+mn-lt"/>
                <a:ea typeface="+mn-ea"/>
                <a:cs typeface="+mn-cs"/>
              </a:rPr>
              <a:t>si</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risolverà</a:t>
            </a:r>
            <a:r>
              <a:rPr lang="en-US" sz="1100" b="1" kern="1200" dirty="0">
                <a:solidFill>
                  <a:schemeClr val="tx1"/>
                </a:solidFill>
                <a:effectLst/>
                <a:latin typeface="+mn-lt"/>
                <a:ea typeface="+mn-ea"/>
                <a:cs typeface="+mn-cs"/>
              </a:rPr>
              <a:t> da solo.</a:t>
            </a:r>
            <a:r>
              <a:rPr lang="en-US" sz="1100" kern="1200" dirty="0">
                <a:solidFill>
                  <a:schemeClr val="tx1"/>
                </a:solidFill>
                <a:effectLst/>
                <a:latin typeface="+mn-lt"/>
                <a:ea typeface="+mn-ea"/>
                <a:cs typeface="+mn-cs"/>
              </a:rPr>
              <a:t> </a:t>
            </a:r>
          </a:p>
          <a:p>
            <a:pPr lvl="0"/>
            <a:r>
              <a:rPr lang="en-US" sz="1100" b="1" kern="1200" dirty="0">
                <a:solidFill>
                  <a:schemeClr val="tx1"/>
                </a:solidFill>
                <a:effectLst/>
                <a:latin typeface="+mn-lt"/>
                <a:ea typeface="+mn-ea"/>
                <a:cs typeface="+mn-cs"/>
              </a:rPr>
              <a:t>Un </a:t>
            </a:r>
            <a:r>
              <a:rPr lang="en-US" sz="1100" b="1" kern="1200" dirty="0" err="1">
                <a:solidFill>
                  <a:schemeClr val="tx1"/>
                </a:solidFill>
                <a:effectLst/>
                <a:latin typeface="+mn-lt"/>
                <a:ea typeface="+mn-ea"/>
                <a:cs typeface="+mn-cs"/>
              </a:rPr>
              <a:t>punto</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interessante</a:t>
            </a:r>
            <a:r>
              <a:rPr lang="en-US" sz="1100" b="1" kern="1200" dirty="0">
                <a:solidFill>
                  <a:schemeClr val="tx1"/>
                </a:solidFill>
                <a:effectLst/>
                <a:latin typeface="+mn-lt"/>
                <a:ea typeface="+mn-ea"/>
                <a:cs typeface="+mn-cs"/>
              </a:rPr>
              <a:t> è </a:t>
            </a:r>
            <a:r>
              <a:rPr lang="en-US" sz="1100" b="1" kern="1200" dirty="0" err="1">
                <a:solidFill>
                  <a:schemeClr val="tx1"/>
                </a:solidFill>
                <a:effectLst/>
                <a:latin typeface="+mn-lt"/>
                <a:ea typeface="+mn-ea"/>
                <a:cs typeface="+mn-cs"/>
              </a:rPr>
              <a:t>che</a:t>
            </a:r>
            <a:r>
              <a:rPr lang="en-US" sz="1100" b="1" kern="1200" dirty="0">
                <a:solidFill>
                  <a:schemeClr val="tx1"/>
                </a:solidFill>
                <a:effectLst/>
                <a:latin typeface="+mn-lt"/>
                <a:ea typeface="+mn-ea"/>
                <a:cs typeface="+mn-cs"/>
              </a:rPr>
              <a:t> la </a:t>
            </a:r>
            <a:r>
              <a:rPr lang="en-US" sz="1100" b="1" kern="1200" dirty="0" err="1">
                <a:solidFill>
                  <a:schemeClr val="tx1"/>
                </a:solidFill>
                <a:effectLst/>
                <a:latin typeface="+mn-lt"/>
                <a:ea typeface="+mn-ea"/>
                <a:cs typeface="+mn-cs"/>
              </a:rPr>
              <a:t>maggior</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parte</a:t>
            </a:r>
            <a:r>
              <a:rPr lang="en-US" sz="1100" b="1" kern="1200" dirty="0">
                <a:solidFill>
                  <a:schemeClr val="tx1"/>
                </a:solidFill>
                <a:effectLst/>
                <a:latin typeface="+mn-lt"/>
                <a:ea typeface="+mn-ea"/>
                <a:cs typeface="+mn-cs"/>
              </a:rPr>
              <a:t> di </a:t>
            </a:r>
            <a:r>
              <a:rPr lang="en-US" sz="1100" b="1" kern="1200" dirty="0" err="1">
                <a:solidFill>
                  <a:schemeClr val="tx1"/>
                </a:solidFill>
                <a:effectLst/>
                <a:latin typeface="+mn-lt"/>
                <a:ea typeface="+mn-ea"/>
                <a:cs typeface="+mn-cs"/>
              </a:rPr>
              <a:t>queste</a:t>
            </a:r>
            <a:r>
              <a:rPr lang="en-US" sz="1100" b="1" kern="1200" dirty="0">
                <a:solidFill>
                  <a:schemeClr val="tx1"/>
                </a:solidFill>
                <a:effectLst/>
                <a:latin typeface="+mn-lt"/>
                <a:ea typeface="+mn-ea"/>
                <a:cs typeface="+mn-cs"/>
              </a:rPr>
              <a:t> figure </a:t>
            </a:r>
            <a:r>
              <a:rPr lang="en-US" sz="1100" b="1" kern="1200" dirty="0" err="1">
                <a:solidFill>
                  <a:schemeClr val="tx1"/>
                </a:solidFill>
                <a:effectLst/>
                <a:latin typeface="+mn-lt"/>
                <a:ea typeface="+mn-ea"/>
                <a:cs typeface="+mn-cs"/>
              </a:rPr>
              <a:t>richiede</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una</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formazione</a:t>
            </a:r>
            <a:r>
              <a:rPr lang="en-US" sz="1100" b="1" kern="1200" dirty="0">
                <a:solidFill>
                  <a:schemeClr val="tx1"/>
                </a:solidFill>
                <a:effectLst/>
                <a:latin typeface="+mn-lt"/>
                <a:ea typeface="+mn-ea"/>
                <a:cs typeface="+mn-cs"/>
              </a:rPr>
              <a:t> post diploma ma non per </a:t>
            </a:r>
            <a:r>
              <a:rPr lang="en-US" sz="1100" b="1" kern="1200" dirty="0" err="1">
                <a:solidFill>
                  <a:schemeClr val="tx1"/>
                </a:solidFill>
                <a:effectLst/>
                <a:latin typeface="+mn-lt"/>
                <a:ea typeface="+mn-ea"/>
                <a:cs typeface="+mn-cs"/>
              </a:rPr>
              <a:t>forza</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una</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laurea</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Gli</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impieghi</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che</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richiedono</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una</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formazione</a:t>
            </a:r>
            <a:r>
              <a:rPr lang="en-US" sz="1100" b="1" kern="1200" dirty="0">
                <a:solidFill>
                  <a:schemeClr val="tx1"/>
                </a:solidFill>
                <a:effectLst/>
                <a:latin typeface="+mn-lt"/>
                <a:ea typeface="+mn-ea"/>
                <a:cs typeface="+mn-cs"/>
              </a:rPr>
              <a:t> di medio </a:t>
            </a:r>
            <a:r>
              <a:rPr lang="en-US" sz="1100" b="1" kern="1200" dirty="0" err="1">
                <a:solidFill>
                  <a:schemeClr val="tx1"/>
                </a:solidFill>
                <a:effectLst/>
                <a:latin typeface="+mn-lt"/>
                <a:ea typeface="+mn-ea"/>
                <a:cs typeface="+mn-cs"/>
              </a:rPr>
              <a:t>livello</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rappresentano</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infatti</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il</a:t>
            </a:r>
            <a:r>
              <a:rPr lang="en-US" sz="1100" b="1" kern="1200" dirty="0">
                <a:solidFill>
                  <a:schemeClr val="tx1"/>
                </a:solidFill>
                <a:effectLst/>
                <a:latin typeface="+mn-lt"/>
                <a:ea typeface="+mn-ea"/>
                <a:cs typeface="+mn-cs"/>
              </a:rPr>
              <a:t> 40% del </a:t>
            </a:r>
            <a:r>
              <a:rPr lang="en-US" sz="1100" b="1" kern="1200" dirty="0" err="1">
                <a:solidFill>
                  <a:schemeClr val="tx1"/>
                </a:solidFill>
                <a:effectLst/>
                <a:latin typeface="+mn-lt"/>
                <a:ea typeface="+mn-ea"/>
                <a:cs typeface="+mn-cs"/>
              </a:rPr>
              <a:t>totale</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all’interno</a:t>
            </a:r>
            <a:r>
              <a:rPr lang="en-US" sz="1100" b="1" kern="1200" dirty="0">
                <a:solidFill>
                  <a:schemeClr val="tx1"/>
                </a:solidFill>
                <a:effectLst/>
                <a:latin typeface="+mn-lt"/>
                <a:ea typeface="+mn-ea"/>
                <a:cs typeface="+mn-cs"/>
              </a:rPr>
              <a:t> </a:t>
            </a:r>
            <a:r>
              <a:rPr lang="en-US" sz="1100" b="1" kern="1200" dirty="0" err="1">
                <a:solidFill>
                  <a:schemeClr val="tx1"/>
                </a:solidFill>
                <a:effectLst/>
                <a:latin typeface="+mn-lt"/>
                <a:ea typeface="+mn-ea"/>
                <a:cs typeface="+mn-cs"/>
              </a:rPr>
              <a:t>della</a:t>
            </a:r>
            <a:r>
              <a:rPr lang="en-US" sz="1100" b="1" kern="1200" dirty="0">
                <a:solidFill>
                  <a:schemeClr val="tx1"/>
                </a:solidFill>
                <a:effectLst/>
                <a:latin typeface="+mn-lt"/>
                <a:ea typeface="+mn-ea"/>
                <a:cs typeface="+mn-cs"/>
              </a:rPr>
              <a:t> OECD e la </a:t>
            </a:r>
            <a:r>
              <a:rPr lang="en-US" sz="1100" b="1" kern="1200" dirty="0" err="1">
                <a:solidFill>
                  <a:schemeClr val="tx1"/>
                </a:solidFill>
                <a:effectLst/>
                <a:latin typeface="+mn-lt"/>
                <a:ea typeface="+mn-ea"/>
                <a:cs typeface="+mn-cs"/>
              </a:rPr>
              <a:t>richiesta</a:t>
            </a:r>
            <a:r>
              <a:rPr lang="en-US" sz="1100" b="1" kern="1200" dirty="0">
                <a:solidFill>
                  <a:schemeClr val="tx1"/>
                </a:solidFill>
                <a:effectLst/>
                <a:latin typeface="+mn-lt"/>
                <a:ea typeface="+mn-ea"/>
                <a:cs typeface="+mn-cs"/>
              </a:rPr>
              <a:t> è in </a:t>
            </a:r>
            <a:r>
              <a:rPr lang="en-US" sz="1100" b="1" kern="1200" dirty="0" err="1">
                <a:solidFill>
                  <a:schemeClr val="tx1"/>
                </a:solidFill>
                <a:effectLst/>
                <a:latin typeface="+mn-lt"/>
                <a:ea typeface="+mn-ea"/>
                <a:cs typeface="+mn-cs"/>
              </a:rPr>
              <a:t>crescita</a:t>
            </a:r>
            <a:r>
              <a:rPr lang="en-US" sz="1100" b="1" kern="1200" dirty="0">
                <a:solidFill>
                  <a:schemeClr val="tx1"/>
                </a:solidFill>
                <a:effectLst/>
                <a:latin typeface="+mn-lt"/>
                <a:ea typeface="+mn-ea"/>
                <a:cs typeface="+mn-cs"/>
              </a:rPr>
              <a:t>.</a:t>
            </a:r>
            <a:r>
              <a:rPr lang="en-US" sz="1100" kern="1200" dirty="0">
                <a:solidFill>
                  <a:schemeClr val="tx1"/>
                </a:solidFill>
                <a:effectLst/>
                <a:latin typeface="+mn-lt"/>
                <a:ea typeface="+mn-ea"/>
                <a:cs typeface="+mn-cs"/>
              </a:rPr>
              <a:t> Il </a:t>
            </a:r>
            <a:r>
              <a:rPr lang="en-US" sz="1100" kern="1200" dirty="0" err="1">
                <a:solidFill>
                  <a:schemeClr val="tx1"/>
                </a:solidFill>
                <a:effectLst/>
                <a:latin typeface="+mn-lt"/>
                <a:ea typeface="+mn-ea"/>
                <a:cs typeface="+mn-cs"/>
              </a:rPr>
              <a:t>dato</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mostra</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che</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nell’era</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digitale</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l’occupabilità</a:t>
            </a:r>
            <a:r>
              <a:rPr lang="en-US" sz="1100" kern="1200" dirty="0">
                <a:solidFill>
                  <a:schemeClr val="tx1"/>
                </a:solidFill>
                <a:effectLst/>
                <a:latin typeface="+mn-lt"/>
                <a:ea typeface="+mn-ea"/>
                <a:cs typeface="+mn-cs"/>
              </a:rPr>
              <a:t> non </a:t>
            </a:r>
            <a:r>
              <a:rPr lang="en-US" sz="1100" kern="1200" dirty="0" err="1">
                <a:solidFill>
                  <a:schemeClr val="tx1"/>
                </a:solidFill>
                <a:effectLst/>
                <a:latin typeface="+mn-lt"/>
                <a:ea typeface="+mn-ea"/>
                <a:cs typeface="+mn-cs"/>
              </a:rPr>
              <a:t>dipenderà</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solamente</a:t>
            </a:r>
            <a:r>
              <a:rPr lang="en-US" sz="1100" kern="1200" dirty="0">
                <a:solidFill>
                  <a:schemeClr val="tx1"/>
                </a:solidFill>
                <a:effectLst/>
                <a:latin typeface="+mn-lt"/>
                <a:ea typeface="+mn-ea"/>
                <a:cs typeface="+mn-cs"/>
              </a:rPr>
              <a:t> da un </a:t>
            </a:r>
            <a:r>
              <a:rPr lang="en-US" sz="1100" kern="1200" dirty="0" err="1">
                <a:solidFill>
                  <a:schemeClr val="tx1"/>
                </a:solidFill>
                <a:effectLst/>
                <a:latin typeface="+mn-lt"/>
                <a:ea typeface="+mn-ea"/>
                <a:cs typeface="+mn-cs"/>
              </a:rPr>
              <a:t>titolo</a:t>
            </a:r>
            <a:r>
              <a:rPr lang="en-US" sz="1100" kern="1200" dirty="0">
                <a:solidFill>
                  <a:schemeClr val="tx1"/>
                </a:solidFill>
                <a:effectLst/>
                <a:latin typeface="+mn-lt"/>
                <a:ea typeface="+mn-ea"/>
                <a:cs typeface="+mn-cs"/>
              </a:rPr>
              <a:t> di studio </a:t>
            </a:r>
            <a:r>
              <a:rPr lang="en-US" sz="1100" kern="1200" dirty="0" err="1">
                <a:solidFill>
                  <a:schemeClr val="tx1"/>
                </a:solidFill>
                <a:effectLst/>
                <a:latin typeface="+mn-lt"/>
                <a:ea typeface="+mn-ea"/>
                <a:cs typeface="+mn-cs"/>
              </a:rPr>
              <a:t>universitario</a:t>
            </a:r>
            <a:r>
              <a:rPr lang="en-US" sz="1100" kern="1200" dirty="0">
                <a:solidFill>
                  <a:schemeClr val="tx1"/>
                </a:solidFill>
                <a:effectLst/>
                <a:latin typeface="+mn-lt"/>
                <a:ea typeface="+mn-ea"/>
                <a:cs typeface="+mn-cs"/>
              </a:rPr>
              <a:t> ma </a:t>
            </a:r>
            <a:r>
              <a:rPr lang="en-US" sz="1100" kern="1200" dirty="0" err="1">
                <a:solidFill>
                  <a:schemeClr val="tx1"/>
                </a:solidFill>
                <a:effectLst/>
                <a:latin typeface="+mn-lt"/>
                <a:ea typeface="+mn-ea"/>
                <a:cs typeface="+mn-cs"/>
              </a:rPr>
              <a:t>bensì</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dall’acquisizione</a:t>
            </a:r>
            <a:r>
              <a:rPr lang="en-US" sz="1100" kern="1200" dirty="0">
                <a:solidFill>
                  <a:schemeClr val="tx1"/>
                </a:solidFill>
                <a:effectLst/>
                <a:latin typeface="+mn-lt"/>
                <a:ea typeface="+mn-ea"/>
                <a:cs typeface="+mn-cs"/>
              </a:rPr>
              <a:t> di </a:t>
            </a:r>
            <a:r>
              <a:rPr lang="en-US" sz="1100" kern="1200" dirty="0" err="1">
                <a:solidFill>
                  <a:schemeClr val="tx1"/>
                </a:solidFill>
                <a:effectLst/>
                <a:latin typeface="+mn-lt"/>
                <a:ea typeface="+mn-ea"/>
                <a:cs typeface="+mn-cs"/>
              </a:rPr>
              <a:t>nuove</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competenze</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nel</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corso</a:t>
            </a:r>
            <a:r>
              <a:rPr lang="en-US" sz="1100" kern="1200" dirty="0">
                <a:solidFill>
                  <a:schemeClr val="tx1"/>
                </a:solidFill>
                <a:effectLst/>
                <a:latin typeface="+mn-lt"/>
                <a:ea typeface="+mn-ea"/>
                <a:cs typeface="+mn-cs"/>
              </a:rPr>
              <a:t> del tempo. Il </a:t>
            </a:r>
            <a:r>
              <a:rPr lang="en-US" sz="1100" kern="1200" dirty="0" err="1">
                <a:solidFill>
                  <a:schemeClr val="tx1"/>
                </a:solidFill>
                <a:effectLst/>
                <a:latin typeface="+mn-lt"/>
                <a:ea typeface="+mn-ea"/>
                <a:cs typeface="+mn-cs"/>
              </a:rPr>
              <a:t>rinnovo</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tecnologico</a:t>
            </a:r>
            <a:r>
              <a:rPr lang="en-US" sz="1100" kern="1200" dirty="0">
                <a:solidFill>
                  <a:schemeClr val="tx1"/>
                </a:solidFill>
                <a:effectLst/>
                <a:latin typeface="+mn-lt"/>
                <a:ea typeface="+mn-ea"/>
                <a:cs typeface="+mn-cs"/>
              </a:rPr>
              <a:t> porta </a:t>
            </a:r>
            <a:r>
              <a:rPr lang="en-US" sz="1100" kern="1200" dirty="0" err="1">
                <a:solidFill>
                  <a:schemeClr val="tx1"/>
                </a:solidFill>
                <a:effectLst/>
                <a:latin typeface="+mn-lt"/>
                <a:ea typeface="+mn-ea"/>
                <a:cs typeface="+mn-cs"/>
              </a:rPr>
              <a:t>infatti</a:t>
            </a:r>
            <a:r>
              <a:rPr lang="en-US" sz="1100" kern="1200" dirty="0">
                <a:solidFill>
                  <a:schemeClr val="tx1"/>
                </a:solidFill>
                <a:effectLst/>
                <a:latin typeface="+mn-lt"/>
                <a:ea typeface="+mn-ea"/>
                <a:cs typeface="+mn-cs"/>
              </a:rPr>
              <a:t> a dover </a:t>
            </a:r>
            <a:r>
              <a:rPr lang="en-US" sz="1100" kern="1200" dirty="0" err="1">
                <a:solidFill>
                  <a:schemeClr val="tx1"/>
                </a:solidFill>
                <a:effectLst/>
                <a:latin typeface="+mn-lt"/>
                <a:ea typeface="+mn-ea"/>
                <a:cs typeface="+mn-cs"/>
              </a:rPr>
              <a:t>modificare</a:t>
            </a:r>
            <a:r>
              <a:rPr lang="en-US" sz="1100" kern="1200" dirty="0">
                <a:solidFill>
                  <a:schemeClr val="tx1"/>
                </a:solidFill>
                <a:effectLst/>
                <a:latin typeface="+mn-lt"/>
                <a:ea typeface="+mn-ea"/>
                <a:cs typeface="+mn-cs"/>
              </a:rPr>
              <a:t> le </a:t>
            </a:r>
            <a:r>
              <a:rPr lang="en-US" sz="1100" kern="1200" dirty="0" err="1">
                <a:solidFill>
                  <a:schemeClr val="tx1"/>
                </a:solidFill>
                <a:effectLst/>
                <a:latin typeface="+mn-lt"/>
                <a:ea typeface="+mn-ea"/>
                <a:cs typeface="+mn-cs"/>
              </a:rPr>
              <a:t>proprie</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competenze</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sempre</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più</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velocemente</a:t>
            </a:r>
            <a:r>
              <a:rPr lang="en-US" sz="1100" kern="1200" dirty="0">
                <a:solidFill>
                  <a:schemeClr val="tx1"/>
                </a:solidFill>
                <a:effectLst/>
                <a:latin typeface="+mn-lt"/>
                <a:ea typeface="+mn-ea"/>
                <a:cs typeface="+mn-cs"/>
              </a:rPr>
              <a:t>.</a:t>
            </a:r>
          </a:p>
          <a:p>
            <a:pPr marL="158750" marR="0" lvl="0" indent="0" algn="l" defTabSz="914400" rtl="0" eaLnBrk="1" fontAlgn="auto" latinLnBrk="0" hangingPunct="1">
              <a:lnSpc>
                <a:spcPct val="100000"/>
              </a:lnSpc>
              <a:spcBef>
                <a:spcPts val="0"/>
              </a:spcBef>
              <a:spcAft>
                <a:spcPts val="0"/>
              </a:spcAft>
              <a:buClrTx/>
              <a:buSzPts val="1100"/>
              <a:buFontTx/>
              <a:buNone/>
              <a:tabLst/>
              <a:defRPr/>
            </a:pPr>
            <a:endParaRPr lang="en-US" sz="1100" b="0" kern="1200" dirty="0">
              <a:solidFill>
                <a:schemeClr val="tx1"/>
              </a:solidFill>
              <a:effectLst/>
              <a:latin typeface="+mn-lt"/>
              <a:ea typeface="+mn-ea"/>
              <a:cs typeface="+mn-cs"/>
            </a:endParaRPr>
          </a:p>
          <a:p>
            <a:pPr marL="158750" indent="0">
              <a:buNone/>
            </a:pPr>
            <a:endParaRPr lang="en-US" dirty="0"/>
          </a:p>
        </p:txBody>
      </p:sp>
    </p:spTree>
    <p:extLst>
      <p:ext uri="{BB962C8B-B14F-4D97-AF65-F5344CB8AC3E}">
        <p14:creationId xmlns:p14="http://schemas.microsoft.com/office/powerpoint/2010/main" val="2206461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 Vediamo quindi quelle che, in base alla nostra ricerca, sono le 7 caratteristiche più difficili da trovare e quelle che tra queste hanno il maggior valore per le aziende. La capacità di comunicare con l’ambiente esterno ma anche quello interno all’azienda ha il valore attribuito più alto da parte delle aziende ed il secondo più difficile da trovare sul mercato. Questo viene seguito a poca distanza dal </a:t>
            </a:r>
            <a:r>
              <a:rPr lang="it-IT" dirty="0" err="1"/>
              <a:t>Problem</a:t>
            </a:r>
            <a:r>
              <a:rPr lang="it-IT" dirty="0"/>
              <a:t> Solving che risulta tra le prime competenze richieste dai datori di lavoro ma risulta tra i più difficili da trovare per quasi un terzo del campione. La collaborazione, l’organizzazione e il </a:t>
            </a:r>
            <a:r>
              <a:rPr lang="it-IT" dirty="0" err="1"/>
              <a:t>customer</a:t>
            </a:r>
            <a:r>
              <a:rPr lang="it-IT" dirty="0"/>
              <a:t> service, insieme a Leadership e a Management completano le competenze maggiormente richieste e contemporaneamente più complesse da trovare. In questo scenario una delle possibilità che abbiamo è intervenire sui candidati dotandoli delle competenze mancanti, colmando quel gap rilevato dallo studio prima del loro ingresso in azienda.</a:t>
            </a:r>
          </a:p>
        </p:txBody>
      </p:sp>
      <p:sp>
        <p:nvSpPr>
          <p:cNvPr id="4" name="Segnaposto numero diapositiva 3"/>
          <p:cNvSpPr>
            <a:spLocks noGrp="1"/>
          </p:cNvSpPr>
          <p:nvPr>
            <p:ph type="sldNum" sz="quarter" idx="10"/>
          </p:nvPr>
        </p:nvSpPr>
        <p:spPr/>
        <p:txBody>
          <a:bodyPr/>
          <a:lstStyle/>
          <a:p>
            <a:fld id="{9A42282C-BF54-4BBC-92B4-F31BDC7AC077}" type="slidenum">
              <a:rPr lang="it-IT" smtClean="0"/>
              <a:t>6</a:t>
            </a:fld>
            <a:endParaRPr lang="it-IT"/>
          </a:p>
        </p:txBody>
      </p:sp>
    </p:spTree>
    <p:extLst>
      <p:ext uri="{BB962C8B-B14F-4D97-AF65-F5344CB8AC3E}">
        <p14:creationId xmlns:p14="http://schemas.microsoft.com/office/powerpoint/2010/main" val="2401910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 se questo è vero per i candidati lo è anche per i lavoratori delle aziende che si trovano oggi di fronte alla necessità stringente di adattare il set di competenze del proprio capitale umano ad un mercato che modifica quel mix di hard e soft skills che era previsto per gli stessi ruoli in passato. Si trasforma il mercato, si trasformano anche i processi produttivi grazie al rinnovo tecnologico che è sempre più veloce e non sempre è possibile per i lavoratori rimanere nel settore in cui sono impiegati.</a:t>
            </a:r>
          </a:p>
        </p:txBody>
      </p:sp>
      <p:sp>
        <p:nvSpPr>
          <p:cNvPr id="4" name="Segnaposto numero diapositiva 3"/>
          <p:cNvSpPr>
            <a:spLocks noGrp="1"/>
          </p:cNvSpPr>
          <p:nvPr>
            <p:ph type="sldNum" sz="quarter" idx="10"/>
          </p:nvPr>
        </p:nvSpPr>
        <p:spPr/>
        <p:txBody>
          <a:bodyPr/>
          <a:lstStyle/>
          <a:p>
            <a:fld id="{9A42282C-BF54-4BBC-92B4-F31BDC7AC077}" type="slidenum">
              <a:rPr lang="it-IT" smtClean="0"/>
              <a:t>7</a:t>
            </a:fld>
            <a:endParaRPr lang="it-IT"/>
          </a:p>
        </p:txBody>
      </p:sp>
    </p:spTree>
    <p:extLst>
      <p:ext uri="{BB962C8B-B14F-4D97-AF65-F5344CB8AC3E}">
        <p14:creationId xmlns:p14="http://schemas.microsoft.com/office/powerpoint/2010/main" val="3396275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Un </a:t>
            </a:r>
            <a:r>
              <a:rPr lang="en-US" b="1" dirty="0" err="1"/>
              <a:t>esempio</a:t>
            </a:r>
            <a:r>
              <a:rPr lang="en-US" b="1" dirty="0"/>
              <a:t> di </a:t>
            </a:r>
            <a:r>
              <a:rPr lang="en-US" b="1" dirty="0" err="1"/>
              <a:t>quello</a:t>
            </a:r>
            <a:r>
              <a:rPr lang="en-US" b="1" dirty="0"/>
              <a:t> </a:t>
            </a:r>
            <a:r>
              <a:rPr lang="en-US" b="1" dirty="0" err="1"/>
              <a:t>che</a:t>
            </a:r>
            <a:r>
              <a:rPr lang="en-US" b="1" dirty="0"/>
              <a:t> </a:t>
            </a:r>
            <a:r>
              <a:rPr lang="en-US" b="1" dirty="0" err="1"/>
              <a:t>il</a:t>
            </a:r>
            <a:r>
              <a:rPr lang="en-US" b="1" dirty="0"/>
              <a:t> </a:t>
            </a:r>
            <a:r>
              <a:rPr lang="en-US" b="1" dirty="0" err="1"/>
              <a:t>Gruppo</a:t>
            </a:r>
            <a:r>
              <a:rPr lang="en-US" b="1" dirty="0"/>
              <a:t> Manpower </a:t>
            </a:r>
            <a:r>
              <a:rPr lang="en-US" b="1" dirty="0" err="1"/>
              <a:t>sta</a:t>
            </a:r>
            <a:r>
              <a:rPr lang="en-US" b="1" dirty="0"/>
              <a:t> </a:t>
            </a:r>
            <a:r>
              <a:rPr lang="en-US" b="1" dirty="0" err="1"/>
              <a:t>facendo</a:t>
            </a:r>
            <a:r>
              <a:rPr lang="en-US" b="1" dirty="0"/>
              <a:t> a </a:t>
            </a:r>
            <a:r>
              <a:rPr lang="en-US" b="1" dirty="0" err="1"/>
              <a:t>fronte</a:t>
            </a:r>
            <a:r>
              <a:rPr lang="en-US" b="1" dirty="0"/>
              <a:t> di </a:t>
            </a:r>
            <a:r>
              <a:rPr lang="en-US" b="1" dirty="0" err="1"/>
              <a:t>questa</a:t>
            </a:r>
            <a:r>
              <a:rPr lang="en-US" b="1" dirty="0"/>
              <a:t> </a:t>
            </a:r>
            <a:r>
              <a:rPr lang="en-US" b="1" dirty="0" err="1"/>
              <a:t>situazione</a:t>
            </a:r>
            <a:r>
              <a:rPr lang="en-US" b="1" dirty="0"/>
              <a:t> è </a:t>
            </a:r>
            <a:r>
              <a:rPr lang="en-US" b="1" dirty="0" err="1"/>
              <a:t>formare</a:t>
            </a:r>
            <a:r>
              <a:rPr lang="en-US" b="1" dirty="0"/>
              <a:t> i </a:t>
            </a:r>
            <a:r>
              <a:rPr lang="en-US" b="1" dirty="0" err="1"/>
              <a:t>lavoratori</a:t>
            </a:r>
            <a:r>
              <a:rPr lang="en-US" b="1" dirty="0"/>
              <a:t> di </a:t>
            </a:r>
            <a:r>
              <a:rPr lang="en-US" b="1" dirty="0" err="1"/>
              <a:t>settori</a:t>
            </a:r>
            <a:r>
              <a:rPr lang="en-US" b="1" dirty="0"/>
              <a:t> in </a:t>
            </a:r>
            <a:r>
              <a:rPr lang="en-US" b="1" dirty="0" err="1"/>
              <a:t>declino</a:t>
            </a:r>
            <a:r>
              <a:rPr lang="en-US" b="1" dirty="0"/>
              <a:t> per </a:t>
            </a:r>
            <a:r>
              <a:rPr lang="en-US" b="1" dirty="0" err="1"/>
              <a:t>spostarli</a:t>
            </a:r>
            <a:r>
              <a:rPr lang="en-US" b="1" dirty="0"/>
              <a:t> verso </a:t>
            </a:r>
            <a:r>
              <a:rPr lang="en-US" b="1" dirty="0" err="1"/>
              <a:t>settori</a:t>
            </a:r>
            <a:r>
              <a:rPr lang="en-US" b="1" dirty="0"/>
              <a:t> ad </a:t>
            </a:r>
            <a:r>
              <a:rPr lang="en-US" b="1" dirty="0" err="1"/>
              <a:t>alta</a:t>
            </a:r>
            <a:r>
              <a:rPr lang="en-US" b="1" dirty="0"/>
              <a:t> </a:t>
            </a:r>
            <a:r>
              <a:rPr lang="en-US" b="1" dirty="0" err="1"/>
              <a:t>crescita</a:t>
            </a:r>
            <a:r>
              <a:rPr lang="en-US" b="1" dirty="0"/>
              <a:t> </a:t>
            </a:r>
            <a:r>
              <a:rPr lang="en-US" b="1" dirty="0" err="1"/>
              <a:t>ed</a:t>
            </a:r>
            <a:r>
              <a:rPr lang="en-US" b="1" dirty="0"/>
              <a:t> un </a:t>
            </a:r>
            <a:r>
              <a:rPr lang="en-US" b="1" dirty="0" err="1"/>
              <a:t>esempio</a:t>
            </a:r>
            <a:r>
              <a:rPr lang="en-US" b="1" dirty="0"/>
              <a:t> </a:t>
            </a:r>
            <a:r>
              <a:rPr lang="en-US" b="1" dirty="0" err="1"/>
              <a:t>concreto</a:t>
            </a:r>
            <a:r>
              <a:rPr lang="en-US" b="1" dirty="0"/>
              <a:t> lo </a:t>
            </a:r>
            <a:r>
              <a:rPr lang="en-US" b="1" dirty="0" err="1"/>
              <a:t>possiamo</a:t>
            </a:r>
            <a:r>
              <a:rPr lang="en-US" b="1" dirty="0"/>
              <a:t> </a:t>
            </a:r>
            <a:r>
              <a:rPr lang="en-US" b="1" dirty="0" err="1"/>
              <a:t>vedere</a:t>
            </a:r>
            <a:r>
              <a:rPr lang="en-US" b="1" dirty="0"/>
              <a:t> </a:t>
            </a:r>
            <a:r>
              <a:rPr lang="en-US" b="1" dirty="0" err="1"/>
              <a:t>nella</a:t>
            </a:r>
            <a:r>
              <a:rPr lang="en-US" b="1" dirty="0"/>
              <a:t> partnership </a:t>
            </a:r>
            <a:r>
              <a:rPr lang="en-US" b="1" dirty="0" err="1"/>
              <a:t>tra</a:t>
            </a:r>
            <a:r>
              <a:rPr lang="en-US" b="1" dirty="0"/>
              <a:t> </a:t>
            </a:r>
            <a:r>
              <a:rPr lang="en-US" b="1" dirty="0" err="1"/>
              <a:t>Dallara</a:t>
            </a:r>
            <a:r>
              <a:rPr lang="en-US" b="1" dirty="0"/>
              <a:t> e la nostra Experis Tech LABs e Academy. </a:t>
            </a:r>
            <a:r>
              <a:rPr lang="en-US" b="1" dirty="0" err="1"/>
              <a:t>Tramite</a:t>
            </a:r>
            <a:r>
              <a:rPr lang="en-US" b="1" dirty="0"/>
              <a:t> </a:t>
            </a:r>
            <a:r>
              <a:rPr lang="en-US" b="1" dirty="0" err="1"/>
              <a:t>questo</a:t>
            </a:r>
            <a:r>
              <a:rPr lang="en-US" b="1" dirty="0"/>
              <a:t> </a:t>
            </a:r>
            <a:r>
              <a:rPr lang="en-US" b="1" dirty="0" err="1"/>
              <a:t>progetto</a:t>
            </a:r>
            <a:r>
              <a:rPr lang="en-US" b="1" dirty="0"/>
              <a:t> </a:t>
            </a:r>
            <a:r>
              <a:rPr lang="en-US" dirty="0" err="1"/>
              <a:t>formiamo</a:t>
            </a:r>
            <a:r>
              <a:rPr lang="en-US" dirty="0"/>
              <a:t> ex </a:t>
            </a:r>
            <a:r>
              <a:rPr lang="en-US" dirty="0" err="1"/>
              <a:t>lavoratori</a:t>
            </a:r>
            <a:r>
              <a:rPr lang="en-US" dirty="0"/>
              <a:t> del </a:t>
            </a:r>
            <a:r>
              <a:rPr lang="en-US" dirty="0" err="1"/>
              <a:t>comparto</a:t>
            </a:r>
            <a:r>
              <a:rPr lang="en-US" dirty="0"/>
              <a:t> </a:t>
            </a:r>
            <a:r>
              <a:rPr lang="en-US" dirty="0" err="1"/>
              <a:t>tessile</a:t>
            </a:r>
            <a:r>
              <a:rPr lang="en-US" dirty="0"/>
              <a:t> per </a:t>
            </a:r>
            <a:r>
              <a:rPr lang="en-US" dirty="0" err="1"/>
              <a:t>renderli</a:t>
            </a:r>
            <a:r>
              <a:rPr lang="en-US" dirty="0"/>
              <a:t> </a:t>
            </a:r>
            <a:r>
              <a:rPr lang="en-US" dirty="0" err="1"/>
              <a:t>idonei</a:t>
            </a:r>
            <a:r>
              <a:rPr lang="en-US" dirty="0"/>
              <a:t> al </a:t>
            </a:r>
            <a:r>
              <a:rPr lang="en-US" dirty="0" err="1"/>
              <a:t>lavoro</a:t>
            </a:r>
            <a:r>
              <a:rPr lang="en-US" dirty="0"/>
              <a:t> in un </a:t>
            </a:r>
            <a:r>
              <a:rPr lang="en-US" dirty="0" err="1"/>
              <a:t>comparto</a:t>
            </a:r>
            <a:r>
              <a:rPr lang="en-US" dirty="0"/>
              <a:t> </a:t>
            </a:r>
            <a:r>
              <a:rPr lang="en-US" dirty="0" err="1"/>
              <a:t>estremamente</a:t>
            </a:r>
            <a:r>
              <a:rPr lang="en-US" dirty="0"/>
              <a:t> </a:t>
            </a:r>
            <a:r>
              <a:rPr lang="en-US" dirty="0" err="1"/>
              <a:t>specializzato</a:t>
            </a:r>
            <a:r>
              <a:rPr lang="en-US" dirty="0"/>
              <a:t> come </a:t>
            </a:r>
            <a:r>
              <a:rPr lang="en-US" dirty="0" err="1"/>
              <a:t>quello</a:t>
            </a:r>
            <a:r>
              <a:rPr lang="en-US" dirty="0"/>
              <a:t> </a:t>
            </a:r>
            <a:r>
              <a:rPr lang="en-US" dirty="0" err="1"/>
              <a:t>della</a:t>
            </a:r>
            <a:r>
              <a:rPr lang="en-US" dirty="0"/>
              <a:t> </a:t>
            </a:r>
            <a:r>
              <a:rPr lang="en-US" dirty="0" err="1"/>
              <a:t>produzione</a:t>
            </a:r>
            <a:r>
              <a:rPr lang="en-US" dirty="0"/>
              <a:t> e del design automotive di </a:t>
            </a:r>
            <a:r>
              <a:rPr lang="en-US" dirty="0" err="1"/>
              <a:t>alta</a:t>
            </a:r>
            <a:r>
              <a:rPr lang="en-US" dirty="0"/>
              <a:t> gamma. </a:t>
            </a:r>
          </a:p>
          <a:p>
            <a:pPr marL="171450" indent="-171450">
              <a:buFont typeface="Arial"/>
              <a:buChar char="•"/>
            </a:pPr>
            <a:r>
              <a:rPr lang="en-US" dirty="0" err="1"/>
              <a:t>Lavorando</a:t>
            </a:r>
            <a:r>
              <a:rPr lang="en-US" dirty="0"/>
              <a:t> </a:t>
            </a:r>
            <a:r>
              <a:rPr lang="en-US" dirty="0" err="1"/>
              <a:t>insieme</a:t>
            </a:r>
            <a:r>
              <a:rPr lang="en-US" dirty="0"/>
              <a:t> </a:t>
            </a:r>
            <a:r>
              <a:rPr lang="en-US" dirty="0" err="1"/>
              <a:t>agli</a:t>
            </a:r>
            <a:r>
              <a:rPr lang="en-US" dirty="0"/>
              <a:t> </a:t>
            </a:r>
            <a:r>
              <a:rPr lang="en-US" dirty="0" err="1"/>
              <a:t>istituti</a:t>
            </a:r>
            <a:r>
              <a:rPr lang="en-US" dirty="0"/>
              <a:t> </a:t>
            </a:r>
            <a:r>
              <a:rPr lang="en-US" dirty="0" err="1"/>
              <a:t>tecnici</a:t>
            </a:r>
            <a:r>
              <a:rPr lang="en-US" dirty="0"/>
              <a:t> </a:t>
            </a:r>
            <a:r>
              <a:rPr lang="en-US" dirty="0" err="1"/>
              <a:t>locali</a:t>
            </a:r>
            <a:r>
              <a:rPr lang="en-US" dirty="0"/>
              <a:t>, le </a:t>
            </a:r>
            <a:r>
              <a:rPr lang="en-US" dirty="0" err="1"/>
              <a:t>Università</a:t>
            </a:r>
            <a:r>
              <a:rPr lang="en-US" dirty="0"/>
              <a:t> e le </a:t>
            </a:r>
            <a:r>
              <a:rPr lang="en-US" dirty="0" err="1"/>
              <a:t>istituzioni</a:t>
            </a:r>
            <a:r>
              <a:rPr lang="en-US" dirty="0"/>
              <a:t>, </a:t>
            </a:r>
            <a:r>
              <a:rPr lang="en-US" dirty="0" err="1"/>
              <a:t>il</a:t>
            </a:r>
            <a:r>
              <a:rPr lang="en-US" dirty="0"/>
              <a:t> team di Experis ha </a:t>
            </a:r>
            <a:r>
              <a:rPr lang="en-US" dirty="0" err="1"/>
              <a:t>sviluppato</a:t>
            </a:r>
            <a:r>
              <a:rPr lang="en-US" dirty="0"/>
              <a:t> </a:t>
            </a:r>
            <a:r>
              <a:rPr lang="en-US" dirty="0" err="1"/>
              <a:t>Laboratori</a:t>
            </a:r>
            <a:r>
              <a:rPr lang="en-US" dirty="0"/>
              <a:t> e </a:t>
            </a:r>
            <a:r>
              <a:rPr lang="en-US" dirty="0" err="1"/>
              <a:t>Accademie</a:t>
            </a:r>
            <a:r>
              <a:rPr lang="en-US" dirty="0"/>
              <a:t> per </a:t>
            </a:r>
            <a:r>
              <a:rPr lang="en-US" dirty="0" err="1"/>
              <a:t>contrastare</a:t>
            </a:r>
            <a:r>
              <a:rPr lang="en-US" dirty="0"/>
              <a:t> </a:t>
            </a:r>
            <a:r>
              <a:rPr lang="en-US" dirty="0" err="1"/>
              <a:t>il</a:t>
            </a:r>
            <a:r>
              <a:rPr lang="en-US" dirty="0"/>
              <a:t> Talent Shortage e  </a:t>
            </a:r>
            <a:r>
              <a:rPr lang="en-US" dirty="0" err="1"/>
              <a:t>andare</a:t>
            </a:r>
            <a:r>
              <a:rPr lang="en-US" dirty="0"/>
              <a:t> </a:t>
            </a:r>
            <a:r>
              <a:rPr lang="en-US" dirty="0" err="1"/>
              <a:t>incontro</a:t>
            </a:r>
            <a:r>
              <a:rPr lang="en-US" dirty="0"/>
              <a:t> </a:t>
            </a:r>
            <a:r>
              <a:rPr lang="en-US" dirty="0" err="1"/>
              <a:t>alla</a:t>
            </a:r>
            <a:r>
              <a:rPr lang="en-US" dirty="0"/>
              <a:t> </a:t>
            </a:r>
            <a:r>
              <a:rPr lang="en-US" dirty="0" err="1"/>
              <a:t>crescente</a:t>
            </a:r>
            <a:r>
              <a:rPr lang="en-US" dirty="0"/>
              <a:t> </a:t>
            </a:r>
            <a:r>
              <a:rPr lang="en-US" dirty="0" err="1"/>
              <a:t>domanda</a:t>
            </a:r>
            <a:r>
              <a:rPr lang="en-US" dirty="0"/>
              <a:t> di figure </a:t>
            </a:r>
            <a:r>
              <a:rPr lang="en-US" dirty="0" err="1"/>
              <a:t>particolarmente</a:t>
            </a:r>
            <a:r>
              <a:rPr lang="en-US" dirty="0"/>
              <a:t> </a:t>
            </a:r>
            <a:r>
              <a:rPr lang="en-US" dirty="0" err="1"/>
              <a:t>specializzate</a:t>
            </a:r>
            <a:r>
              <a:rPr lang="en-US" dirty="0"/>
              <a:t> da </a:t>
            </a:r>
            <a:r>
              <a:rPr lang="en-US" dirty="0" err="1"/>
              <a:t>parte</a:t>
            </a:r>
            <a:r>
              <a:rPr lang="en-US" dirty="0"/>
              <a:t> di </a:t>
            </a:r>
            <a:r>
              <a:rPr lang="en-US" dirty="0" err="1"/>
              <a:t>aziende</a:t>
            </a:r>
            <a:r>
              <a:rPr lang="en-US" dirty="0"/>
              <a:t> come </a:t>
            </a:r>
            <a:r>
              <a:rPr lang="en-US" dirty="0" err="1"/>
              <a:t>Dallara</a:t>
            </a:r>
            <a:r>
              <a:rPr lang="en-US" dirty="0"/>
              <a:t>, Ferrari, Maserati e Lamborghini. </a:t>
            </a:r>
            <a:endParaRPr lang="en-US" dirty="0">
              <a:cs typeface="Calibri"/>
            </a:endParaRPr>
          </a:p>
          <a:p>
            <a:pPr marL="171450" indent="-171450">
              <a:buFont typeface="Arial"/>
              <a:buChar char="•"/>
            </a:pPr>
            <a:r>
              <a:rPr lang="en-US" dirty="0"/>
              <a:t>Il </a:t>
            </a:r>
            <a:r>
              <a:rPr lang="en-US" dirty="0" err="1"/>
              <a:t>programma</a:t>
            </a:r>
            <a:r>
              <a:rPr lang="en-US" dirty="0"/>
              <a:t>, </a:t>
            </a:r>
            <a:r>
              <a:rPr lang="en-US" dirty="0" err="1"/>
              <a:t>nato</a:t>
            </a:r>
            <a:r>
              <a:rPr lang="en-US" dirty="0"/>
              <a:t> in Italia, è </a:t>
            </a:r>
            <a:r>
              <a:rPr lang="en-US" dirty="0" err="1"/>
              <a:t>oggi</a:t>
            </a:r>
            <a:r>
              <a:rPr lang="en-US" dirty="0"/>
              <a:t> </a:t>
            </a:r>
            <a:r>
              <a:rPr lang="en-US" dirty="0" err="1"/>
              <a:t>attivo</a:t>
            </a:r>
            <a:r>
              <a:rPr lang="en-US" dirty="0"/>
              <a:t> in </a:t>
            </a:r>
            <a:r>
              <a:rPr lang="en-US" dirty="0" err="1"/>
              <a:t>tutta</a:t>
            </a:r>
            <a:r>
              <a:rPr lang="en-US" dirty="0"/>
              <a:t> Europa e </a:t>
            </a:r>
            <a:r>
              <a:rPr lang="en-US" dirty="0" err="1"/>
              <a:t>negli</a:t>
            </a:r>
            <a:r>
              <a:rPr lang="en-US" dirty="0"/>
              <a:t> </a:t>
            </a:r>
            <a:r>
              <a:rPr lang="en-US" dirty="0" err="1"/>
              <a:t>Stati</a:t>
            </a:r>
            <a:r>
              <a:rPr lang="en-US" dirty="0"/>
              <a:t> </a:t>
            </a:r>
            <a:r>
              <a:rPr lang="en-US" dirty="0" err="1"/>
              <a:t>Uniti</a:t>
            </a:r>
            <a:r>
              <a:rPr lang="en-US" dirty="0"/>
              <a:t> con </a:t>
            </a:r>
            <a:r>
              <a:rPr lang="en-US" dirty="0" err="1"/>
              <a:t>vari</a:t>
            </a:r>
            <a:r>
              <a:rPr lang="en-US" dirty="0"/>
              <a:t> </a:t>
            </a:r>
            <a:r>
              <a:rPr lang="en-US" dirty="0" err="1"/>
              <a:t>progetti</a:t>
            </a:r>
            <a:r>
              <a:rPr lang="en-US" dirty="0"/>
              <a:t> e la </a:t>
            </a:r>
            <a:r>
              <a:rPr lang="en-US" dirty="0" err="1"/>
              <a:t>strada</a:t>
            </a:r>
            <a:r>
              <a:rPr lang="en-US" dirty="0"/>
              <a:t> </a:t>
            </a:r>
            <a:r>
              <a:rPr lang="en-US" dirty="0" err="1"/>
              <a:t>delle</a:t>
            </a:r>
            <a:r>
              <a:rPr lang="en-US" dirty="0"/>
              <a:t> Academy è </a:t>
            </a:r>
            <a:r>
              <a:rPr lang="en-US" dirty="0" err="1"/>
              <a:t>diventata</a:t>
            </a:r>
            <a:r>
              <a:rPr lang="en-US" dirty="0"/>
              <a:t> </a:t>
            </a:r>
            <a:r>
              <a:rPr lang="en-US" dirty="0" err="1"/>
              <a:t>oramai</a:t>
            </a:r>
            <a:r>
              <a:rPr lang="en-US" dirty="0"/>
              <a:t> un </a:t>
            </a:r>
            <a:r>
              <a:rPr lang="en-US" dirty="0" err="1"/>
              <a:t>punto</a:t>
            </a:r>
            <a:r>
              <a:rPr lang="en-US" dirty="0"/>
              <a:t> di </a:t>
            </a:r>
            <a:r>
              <a:rPr lang="en-US" dirty="0" err="1"/>
              <a:t>forza</a:t>
            </a:r>
            <a:r>
              <a:rPr lang="en-US" dirty="0"/>
              <a:t> del </a:t>
            </a:r>
            <a:r>
              <a:rPr lang="en-US" dirty="0" err="1"/>
              <a:t>Gruppo</a:t>
            </a:r>
            <a:r>
              <a:rPr lang="en-US" dirty="0"/>
              <a:t> Manpower</a:t>
            </a:r>
            <a:endParaRPr lang="en-US"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fld id="{C8FA0C71-0819-0848-B159-B9934F428218}" type="slidenum">
              <a:rPr lang="en-US" smtClean="0"/>
              <a:t>8</a:t>
            </a:fld>
            <a:endParaRPr lang="en-US"/>
          </a:p>
        </p:txBody>
      </p:sp>
    </p:spTree>
    <p:extLst>
      <p:ext uri="{BB962C8B-B14F-4D97-AF65-F5344CB8AC3E}">
        <p14:creationId xmlns:p14="http://schemas.microsoft.com/office/powerpoint/2010/main" val="625802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a:cs typeface="Calibri"/>
              </a:rPr>
              <a:t>Identificare</a:t>
            </a:r>
            <a:r>
              <a:rPr lang="en-US" b="1" dirty="0">
                <a:cs typeface="Calibri"/>
              </a:rPr>
              <a:t> con </a:t>
            </a:r>
            <a:r>
              <a:rPr lang="en-US" b="1" dirty="0" err="1">
                <a:cs typeface="Calibri"/>
              </a:rPr>
              <a:t>anticipo</a:t>
            </a:r>
            <a:r>
              <a:rPr lang="en-US" b="1" dirty="0">
                <a:cs typeface="Calibri"/>
              </a:rPr>
              <a:t> le </a:t>
            </a:r>
            <a:r>
              <a:rPr lang="en-US" b="1" dirty="0" err="1">
                <a:cs typeface="Calibri"/>
              </a:rPr>
              <a:t>nuove</a:t>
            </a:r>
            <a:r>
              <a:rPr lang="en-US" b="1" dirty="0">
                <a:cs typeface="Calibri"/>
              </a:rPr>
              <a:t> </a:t>
            </a:r>
            <a:r>
              <a:rPr lang="en-US" b="1" dirty="0" err="1">
                <a:cs typeface="Calibri"/>
              </a:rPr>
              <a:t>competenze</a:t>
            </a:r>
            <a:r>
              <a:rPr lang="en-US" b="1" dirty="0">
                <a:cs typeface="Calibri"/>
              </a:rPr>
              <a:t> </a:t>
            </a:r>
            <a:r>
              <a:rPr lang="en-US" b="1" dirty="0" err="1">
                <a:cs typeface="Calibri"/>
              </a:rPr>
              <a:t>chiave</a:t>
            </a:r>
            <a:r>
              <a:rPr lang="en-US" b="1" dirty="0">
                <a:cs typeface="Calibri"/>
              </a:rPr>
              <a:t> </a:t>
            </a:r>
            <a:r>
              <a:rPr lang="en-US" b="1" dirty="0" err="1">
                <a:cs typeface="Calibri"/>
              </a:rPr>
              <a:t>garantisce</a:t>
            </a:r>
            <a:r>
              <a:rPr lang="en-US" b="1" dirty="0">
                <a:cs typeface="Calibri"/>
              </a:rPr>
              <a:t> e </a:t>
            </a:r>
            <a:r>
              <a:rPr lang="en-US" b="1" dirty="0" err="1">
                <a:cs typeface="Calibri"/>
              </a:rPr>
              <a:t>garantirà</a:t>
            </a:r>
            <a:r>
              <a:rPr lang="en-US" b="1" dirty="0">
                <a:cs typeface="Calibri"/>
              </a:rPr>
              <a:t> in </a:t>
            </a:r>
            <a:r>
              <a:rPr lang="en-US" b="1" dirty="0" err="1">
                <a:cs typeface="Calibri"/>
              </a:rPr>
              <a:t>futuro</a:t>
            </a:r>
            <a:r>
              <a:rPr lang="en-US" b="1" dirty="0">
                <a:cs typeface="Calibri"/>
              </a:rPr>
              <a:t> </a:t>
            </a:r>
            <a:r>
              <a:rPr lang="en-US" b="1" dirty="0" err="1">
                <a:cs typeface="Calibri"/>
              </a:rPr>
              <a:t>il</a:t>
            </a:r>
            <a:r>
              <a:rPr lang="en-US" b="1" dirty="0">
                <a:cs typeface="Calibri"/>
              </a:rPr>
              <a:t> </a:t>
            </a:r>
            <a:r>
              <a:rPr lang="en-US" b="1" dirty="0" err="1">
                <a:cs typeface="Calibri"/>
              </a:rPr>
              <a:t>successo</a:t>
            </a:r>
            <a:r>
              <a:rPr lang="en-US" b="1" dirty="0">
                <a:cs typeface="Calibri"/>
              </a:rPr>
              <a:t> </a:t>
            </a:r>
            <a:r>
              <a:rPr lang="en-US" b="1" dirty="0" err="1">
                <a:cs typeface="Calibri"/>
              </a:rPr>
              <a:t>alle</a:t>
            </a:r>
            <a:r>
              <a:rPr lang="en-US" b="1" dirty="0">
                <a:cs typeface="Calibri"/>
              </a:rPr>
              <a:t> </a:t>
            </a:r>
            <a:r>
              <a:rPr lang="en-US" b="1" dirty="0" err="1">
                <a:cs typeface="Calibri"/>
              </a:rPr>
              <a:t>aziende</a:t>
            </a:r>
            <a:r>
              <a:rPr lang="en-US" b="1" dirty="0">
                <a:cs typeface="Calibri"/>
              </a:rPr>
              <a:t> e la nostra </a:t>
            </a:r>
            <a:r>
              <a:rPr lang="en-US" b="1" dirty="0" err="1">
                <a:cs typeface="Calibri"/>
              </a:rPr>
              <a:t>sfida</a:t>
            </a:r>
            <a:r>
              <a:rPr lang="en-US" b="1" dirty="0">
                <a:cs typeface="Calibri"/>
              </a:rPr>
              <a:t> </a:t>
            </a:r>
            <a:r>
              <a:rPr lang="en-US" b="1" dirty="0" err="1">
                <a:cs typeface="Calibri"/>
              </a:rPr>
              <a:t>sarà</a:t>
            </a:r>
            <a:r>
              <a:rPr lang="en-US" b="1" dirty="0">
                <a:cs typeface="Calibri"/>
              </a:rPr>
              <a:t> </a:t>
            </a:r>
            <a:r>
              <a:rPr lang="en-US" b="1" dirty="0" err="1">
                <a:cs typeface="Calibri"/>
              </a:rPr>
              <a:t>proprio</a:t>
            </a:r>
            <a:r>
              <a:rPr lang="en-US" b="1" dirty="0">
                <a:cs typeface="Calibri"/>
              </a:rPr>
              <a:t> </a:t>
            </a:r>
            <a:r>
              <a:rPr lang="en-US" b="1" dirty="0" err="1">
                <a:cs typeface="Calibri"/>
              </a:rPr>
              <a:t>quella</a:t>
            </a:r>
            <a:r>
              <a:rPr lang="en-US" b="1" dirty="0">
                <a:cs typeface="Calibri"/>
              </a:rPr>
              <a:t> di </a:t>
            </a:r>
            <a:r>
              <a:rPr lang="en-US" b="1" dirty="0" err="1">
                <a:cs typeface="Calibri"/>
              </a:rPr>
              <a:t>guidare</a:t>
            </a:r>
            <a:r>
              <a:rPr lang="en-US" b="1" dirty="0">
                <a:cs typeface="Calibri"/>
              </a:rPr>
              <a:t> </a:t>
            </a:r>
            <a:r>
              <a:rPr lang="en-US" b="1" dirty="0" err="1">
                <a:cs typeface="Calibri"/>
              </a:rPr>
              <a:t>questo</a:t>
            </a:r>
            <a:r>
              <a:rPr lang="en-US" b="1" dirty="0">
                <a:cs typeface="Calibri"/>
              </a:rPr>
              <a:t> </a:t>
            </a:r>
            <a:r>
              <a:rPr lang="en-US" b="1" dirty="0" err="1">
                <a:cs typeface="Calibri"/>
              </a:rPr>
              <a:t>cambiamento</a:t>
            </a:r>
            <a:r>
              <a:rPr lang="en-US" b="1" dirty="0">
                <a:cs typeface="Calibri"/>
              </a:rPr>
              <a:t> di </a:t>
            </a:r>
            <a:r>
              <a:rPr lang="en-US" b="1" dirty="0" err="1">
                <a:cs typeface="Calibri"/>
              </a:rPr>
              <a:t>competenze</a:t>
            </a:r>
            <a:r>
              <a:rPr lang="en-US" b="1" dirty="0">
                <a:cs typeface="Calibri"/>
              </a:rPr>
              <a:t> </a:t>
            </a:r>
            <a:r>
              <a:rPr lang="en-US" b="1" dirty="0" err="1">
                <a:cs typeface="Calibri"/>
              </a:rPr>
              <a:t>nei</a:t>
            </a:r>
            <a:r>
              <a:rPr lang="en-US" b="1" dirty="0">
                <a:cs typeface="Calibri"/>
              </a:rPr>
              <a:t> </a:t>
            </a:r>
            <a:r>
              <a:rPr lang="en-US" b="1" dirty="0" err="1">
                <a:cs typeface="Calibri"/>
              </a:rPr>
              <a:t>candidati</a:t>
            </a:r>
            <a:r>
              <a:rPr lang="en-US" b="1" dirty="0">
                <a:cs typeface="Calibri"/>
              </a:rPr>
              <a:t> e </a:t>
            </a:r>
            <a:r>
              <a:rPr lang="en-US" b="1" dirty="0" err="1">
                <a:cs typeface="Calibri"/>
              </a:rPr>
              <a:t>nei</a:t>
            </a:r>
            <a:r>
              <a:rPr lang="en-US" b="1" dirty="0">
                <a:cs typeface="Calibri"/>
              </a:rPr>
              <a:t> </a:t>
            </a:r>
            <a:r>
              <a:rPr lang="en-US" b="1" dirty="0" err="1">
                <a:cs typeface="Calibri"/>
              </a:rPr>
              <a:t>lavoratori</a:t>
            </a:r>
            <a:r>
              <a:rPr lang="en-US" b="1" dirty="0">
                <a:cs typeface="Calibri"/>
              </a:rPr>
              <a:t> </a:t>
            </a:r>
            <a:r>
              <a:rPr lang="en-US" b="1" dirty="0" err="1">
                <a:cs typeface="Calibri"/>
              </a:rPr>
              <a:t>dando</a:t>
            </a:r>
            <a:r>
              <a:rPr lang="en-US" b="1" dirty="0">
                <a:cs typeface="Calibri"/>
              </a:rPr>
              <a:t> </a:t>
            </a:r>
            <a:r>
              <a:rPr lang="en-US" b="1" dirty="0" err="1">
                <a:cs typeface="Calibri"/>
              </a:rPr>
              <a:t>una</a:t>
            </a:r>
            <a:r>
              <a:rPr lang="en-US" b="1" dirty="0">
                <a:cs typeface="Calibri"/>
              </a:rPr>
              <a:t> </a:t>
            </a:r>
            <a:r>
              <a:rPr lang="en-US" b="1" dirty="0" err="1">
                <a:cs typeface="Calibri"/>
              </a:rPr>
              <a:t>vera</a:t>
            </a:r>
            <a:r>
              <a:rPr lang="en-US" b="1" dirty="0">
                <a:cs typeface="Calibri"/>
              </a:rPr>
              <a:t> </a:t>
            </a:r>
            <a:r>
              <a:rPr lang="en-US" b="1" dirty="0" err="1">
                <a:cs typeface="Calibri"/>
              </a:rPr>
              <a:t>soluzione</a:t>
            </a:r>
            <a:r>
              <a:rPr lang="en-US" b="1" dirty="0">
                <a:cs typeface="Calibri"/>
              </a:rPr>
              <a:t> </a:t>
            </a:r>
            <a:r>
              <a:rPr lang="en-US" b="1" dirty="0" err="1">
                <a:cs typeface="Calibri"/>
              </a:rPr>
              <a:t>alla</a:t>
            </a:r>
            <a:r>
              <a:rPr lang="en-US" b="1" dirty="0">
                <a:cs typeface="Calibri"/>
              </a:rPr>
              <a:t> Skill Revolution, a </a:t>
            </a:r>
            <a:r>
              <a:rPr lang="en-US" b="1" dirty="0" err="1">
                <a:cs typeface="Calibri"/>
              </a:rPr>
              <a:t>questa</a:t>
            </a:r>
            <a:r>
              <a:rPr lang="en-US" b="1" dirty="0">
                <a:cs typeface="Calibri"/>
              </a:rPr>
              <a:t> </a:t>
            </a:r>
            <a:r>
              <a:rPr lang="en-US" b="1" dirty="0" err="1">
                <a:cs typeface="Calibri"/>
              </a:rPr>
              <a:t>Rivoluzione</a:t>
            </a:r>
            <a:r>
              <a:rPr lang="en-US" b="1" dirty="0">
                <a:cs typeface="Calibri"/>
              </a:rPr>
              <a:t> </a:t>
            </a:r>
            <a:r>
              <a:rPr lang="en-US" b="1" dirty="0" err="1">
                <a:cs typeface="Calibri"/>
              </a:rPr>
              <a:t>delle</a:t>
            </a:r>
            <a:r>
              <a:rPr lang="en-US" b="1" dirty="0">
                <a:cs typeface="Calibri"/>
              </a:rPr>
              <a:t> </a:t>
            </a:r>
            <a:r>
              <a:rPr lang="en-US" b="1" dirty="0" err="1">
                <a:cs typeface="Calibri"/>
              </a:rPr>
              <a:t>competenze</a:t>
            </a:r>
            <a:r>
              <a:rPr lang="en-US" b="1" dirty="0">
                <a:cs typeface="Calibri"/>
              </a:rPr>
              <a:t> </a:t>
            </a:r>
            <a:r>
              <a:rPr lang="en-US" b="1" dirty="0" err="1">
                <a:cs typeface="Calibri"/>
              </a:rPr>
              <a:t>che</a:t>
            </a:r>
            <a:r>
              <a:rPr lang="en-US" b="1" dirty="0">
                <a:cs typeface="Calibri"/>
              </a:rPr>
              <a:t> </a:t>
            </a:r>
            <a:r>
              <a:rPr lang="en-US" b="1" dirty="0" err="1">
                <a:cs typeface="Calibri"/>
              </a:rPr>
              <a:t>viviamo</a:t>
            </a:r>
            <a:r>
              <a:rPr lang="en-US" b="1" dirty="0">
                <a:cs typeface="Calibri"/>
              </a:rPr>
              <a:t> </a:t>
            </a:r>
            <a:r>
              <a:rPr lang="en-US" b="1" dirty="0" err="1">
                <a:cs typeface="Calibri"/>
              </a:rPr>
              <a:t>ogni</a:t>
            </a:r>
            <a:r>
              <a:rPr lang="en-US" b="1" dirty="0">
                <a:cs typeface="Calibri"/>
              </a:rPr>
              <a:t> </a:t>
            </a:r>
            <a:r>
              <a:rPr lang="en-US" b="1" dirty="0" err="1">
                <a:cs typeface="Calibri"/>
              </a:rPr>
              <a:t>giorno</a:t>
            </a:r>
            <a:r>
              <a:rPr lang="en-US" b="1" dirty="0">
                <a:cs typeface="Calibri"/>
              </a:rPr>
              <a:t> in </a:t>
            </a:r>
            <a:r>
              <a:rPr lang="en-US" b="1" dirty="0" err="1">
                <a:cs typeface="Calibri"/>
              </a:rPr>
              <a:t>misura</a:t>
            </a:r>
            <a:r>
              <a:rPr lang="en-US" b="1" dirty="0">
                <a:cs typeface="Calibri"/>
              </a:rPr>
              <a:t> </a:t>
            </a:r>
            <a:r>
              <a:rPr lang="en-US" b="1" dirty="0" err="1">
                <a:cs typeface="Calibri"/>
              </a:rPr>
              <a:t>più</a:t>
            </a:r>
            <a:r>
              <a:rPr lang="en-US" b="1" dirty="0">
                <a:cs typeface="Calibri"/>
              </a:rPr>
              <a:t> </a:t>
            </a:r>
            <a:r>
              <a:rPr lang="en-US" b="1" dirty="0" err="1">
                <a:cs typeface="Calibri"/>
              </a:rPr>
              <a:t>intensa</a:t>
            </a:r>
            <a:r>
              <a:rPr lang="en-US" b="1" dirty="0">
                <a:cs typeface="Calibri"/>
              </a:rPr>
              <a:t>. E’ </a:t>
            </a:r>
            <a:r>
              <a:rPr lang="en-US" b="1" dirty="0" err="1">
                <a:cs typeface="Calibri"/>
              </a:rPr>
              <a:t>chiaro</a:t>
            </a:r>
            <a:r>
              <a:rPr lang="en-US" b="1" dirty="0">
                <a:cs typeface="Calibri"/>
              </a:rPr>
              <a:t> </a:t>
            </a:r>
            <a:r>
              <a:rPr lang="en-US" b="1" dirty="0" err="1">
                <a:cs typeface="Calibri"/>
              </a:rPr>
              <a:t>però</a:t>
            </a:r>
            <a:r>
              <a:rPr lang="en-US" b="1" dirty="0">
                <a:cs typeface="Calibri"/>
              </a:rPr>
              <a:t> </a:t>
            </a:r>
            <a:r>
              <a:rPr lang="en-US" b="1" dirty="0" err="1">
                <a:cs typeface="Calibri"/>
              </a:rPr>
              <a:t>che</a:t>
            </a:r>
            <a:r>
              <a:rPr lang="en-US" b="1" dirty="0">
                <a:cs typeface="Calibri"/>
              </a:rPr>
              <a:t> </a:t>
            </a:r>
            <a:r>
              <a:rPr lang="en-US" b="1" dirty="0" err="1">
                <a:cs typeface="Calibri"/>
              </a:rPr>
              <a:t>questo</a:t>
            </a:r>
            <a:r>
              <a:rPr lang="en-US" b="1" dirty="0">
                <a:cs typeface="Calibri"/>
              </a:rPr>
              <a:t> non è </a:t>
            </a:r>
            <a:r>
              <a:rPr lang="en-US" b="1" dirty="0" err="1">
                <a:cs typeface="Calibri"/>
              </a:rPr>
              <a:t>possibile</a:t>
            </a:r>
            <a:r>
              <a:rPr lang="en-US" b="1" dirty="0">
                <a:cs typeface="Calibri"/>
              </a:rPr>
              <a:t> senza </a:t>
            </a:r>
            <a:r>
              <a:rPr lang="en-US" b="1" dirty="0" err="1">
                <a:cs typeface="Calibri"/>
              </a:rPr>
              <a:t>una</a:t>
            </a:r>
            <a:r>
              <a:rPr lang="en-US" b="1" dirty="0">
                <a:cs typeface="Calibri"/>
              </a:rPr>
              <a:t> </a:t>
            </a:r>
            <a:r>
              <a:rPr lang="en-US" b="1" dirty="0" err="1">
                <a:cs typeface="Calibri"/>
              </a:rPr>
              <a:t>caratteristica</a:t>
            </a:r>
            <a:r>
              <a:rPr lang="en-US" b="1" dirty="0">
                <a:cs typeface="Calibri"/>
              </a:rPr>
              <a:t>/</a:t>
            </a:r>
            <a:r>
              <a:rPr lang="en-US" b="1" dirty="0" err="1">
                <a:cs typeface="Calibri"/>
              </a:rPr>
              <a:t>competenza</a:t>
            </a:r>
            <a:r>
              <a:rPr lang="en-US" b="1" dirty="0">
                <a:cs typeface="Calibri"/>
              </a:rPr>
              <a:t> in </a:t>
            </a:r>
            <a:r>
              <a:rPr lang="en-US" b="1" dirty="0" err="1">
                <a:cs typeface="Calibri"/>
              </a:rPr>
              <a:t>particolare</a:t>
            </a:r>
            <a:r>
              <a:rPr lang="en-US" b="1" dirty="0">
                <a:cs typeface="Calibri"/>
              </a:rPr>
              <a:t>: la Learnability  </a:t>
            </a:r>
            <a:endParaRPr lang="en-US" b="1" dirty="0"/>
          </a:p>
        </p:txBody>
      </p:sp>
      <p:sp>
        <p:nvSpPr>
          <p:cNvPr id="4" name="Slide Number Placeholder 3"/>
          <p:cNvSpPr>
            <a:spLocks noGrp="1"/>
          </p:cNvSpPr>
          <p:nvPr>
            <p:ph type="sldNum" sz="quarter" idx="10"/>
          </p:nvPr>
        </p:nvSpPr>
        <p:spPr/>
        <p:txBody>
          <a:bodyPr/>
          <a:lstStyle/>
          <a:p>
            <a:fld id="{C8FA0C71-0819-0848-B159-B9934F428218}" type="slidenum">
              <a:rPr lang="en-US" smtClean="0"/>
              <a:t>9</a:t>
            </a:fld>
            <a:endParaRPr lang="en-US"/>
          </a:p>
        </p:txBody>
      </p:sp>
    </p:spTree>
    <p:extLst>
      <p:ext uri="{BB962C8B-B14F-4D97-AF65-F5344CB8AC3E}">
        <p14:creationId xmlns:p14="http://schemas.microsoft.com/office/powerpoint/2010/main" val="473809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pertina">
    <p:spTree>
      <p:nvGrpSpPr>
        <p:cNvPr id="1" name=""/>
        <p:cNvGrpSpPr/>
        <p:nvPr/>
      </p:nvGrpSpPr>
      <p:grpSpPr>
        <a:xfrm>
          <a:off x="0" y="0"/>
          <a:ext cx="0" cy="0"/>
          <a:chOff x="0" y="0"/>
          <a:chExt cx="0" cy="0"/>
        </a:xfrm>
      </p:grpSpPr>
      <p:pic>
        <p:nvPicPr>
          <p:cNvPr id="3" name="Immagin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5" name="Immagin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43345" y="4011910"/>
            <a:ext cx="1349135" cy="323792"/>
          </a:xfrm>
          <a:prstGeom prst="rect">
            <a:avLst/>
          </a:prstGeom>
        </p:spPr>
      </p:pic>
    </p:spTree>
    <p:extLst>
      <p:ext uri="{BB962C8B-B14F-4D97-AF65-F5344CB8AC3E}">
        <p14:creationId xmlns:p14="http://schemas.microsoft.com/office/powerpoint/2010/main" val="4141086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acrocategoria">
    <p:spTree>
      <p:nvGrpSpPr>
        <p:cNvPr id="1" name=""/>
        <p:cNvGrpSpPr/>
        <p:nvPr/>
      </p:nvGrpSpPr>
      <p:grpSpPr>
        <a:xfrm>
          <a:off x="0" y="0"/>
          <a:ext cx="0" cy="0"/>
          <a:chOff x="0" y="0"/>
          <a:chExt cx="0" cy="0"/>
        </a:xfrm>
      </p:grpSpPr>
      <p:pic>
        <p:nvPicPr>
          <p:cNvPr id="7" name="Immagin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291"/>
            <a:ext cx="9144000" cy="5143500"/>
          </a:xfrm>
          <a:prstGeom prst="rect">
            <a:avLst/>
          </a:prstGeom>
        </p:spPr>
      </p:pic>
      <p:pic>
        <p:nvPicPr>
          <p:cNvPr id="9" name="Immagin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43345" y="4011910"/>
            <a:ext cx="1349135" cy="323792"/>
          </a:xfrm>
          <a:prstGeom prst="rect">
            <a:avLst/>
          </a:prstGeom>
        </p:spPr>
      </p:pic>
    </p:spTree>
    <p:extLst>
      <p:ext uri="{BB962C8B-B14F-4D97-AF65-F5344CB8AC3E}">
        <p14:creationId xmlns:p14="http://schemas.microsoft.com/office/powerpoint/2010/main" val="1821786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ina">
    <p:spTree>
      <p:nvGrpSpPr>
        <p:cNvPr id="1" name=""/>
        <p:cNvGrpSpPr/>
        <p:nvPr/>
      </p:nvGrpSpPr>
      <p:grpSpPr>
        <a:xfrm>
          <a:off x="0" y="0"/>
          <a:ext cx="0" cy="0"/>
          <a:chOff x="0" y="0"/>
          <a:chExt cx="0" cy="0"/>
        </a:xfrm>
      </p:grpSpPr>
      <p:pic>
        <p:nvPicPr>
          <p:cNvPr id="6" name="Immagin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7" name="Immagin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54322" y="4651341"/>
            <a:ext cx="1236137" cy="296673"/>
          </a:xfrm>
          <a:prstGeom prst="rect">
            <a:avLst/>
          </a:prstGeom>
        </p:spPr>
      </p:pic>
    </p:spTree>
    <p:extLst>
      <p:ext uri="{BB962C8B-B14F-4D97-AF65-F5344CB8AC3E}">
        <p14:creationId xmlns:p14="http://schemas.microsoft.com/office/powerpoint/2010/main" val="2046848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Divider Slide - Day 1">
    <p:spTree>
      <p:nvGrpSpPr>
        <p:cNvPr id="1" name=""/>
        <p:cNvGrpSpPr/>
        <p:nvPr/>
      </p:nvGrpSpPr>
      <p:grpSpPr>
        <a:xfrm>
          <a:off x="0" y="0"/>
          <a:ext cx="0" cy="0"/>
          <a:chOff x="0" y="0"/>
          <a:chExt cx="0" cy="0"/>
        </a:xfrm>
      </p:grpSpPr>
      <p:pic>
        <p:nvPicPr>
          <p:cNvPr id="2" name="Picture 1" descr="2017 KLT Powerpoint4.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6" name="Text Placeholder 5"/>
          <p:cNvSpPr>
            <a:spLocks noGrp="1"/>
          </p:cNvSpPr>
          <p:nvPr>
            <p:ph type="body" sz="quarter" idx="10" hasCustomPrompt="1"/>
          </p:nvPr>
        </p:nvSpPr>
        <p:spPr>
          <a:xfrm>
            <a:off x="190248" y="1082658"/>
            <a:ext cx="6273800" cy="704852"/>
          </a:xfrm>
          <a:prstGeom prst="rect">
            <a:avLst/>
          </a:prstGeom>
        </p:spPr>
        <p:txBody>
          <a:bodyPr vert="horz" anchor="ctr"/>
          <a:lstStyle>
            <a:lvl1pPr algn="l">
              <a:defRPr sz="2100" b="1">
                <a:solidFill>
                  <a:schemeClr val="bg1"/>
                </a:solidFill>
              </a:defRPr>
            </a:lvl1pPr>
          </a:lstStyle>
          <a:p>
            <a:pPr lvl="0"/>
            <a:r>
              <a:rPr lang="en-US"/>
              <a:t>Place Section Divider Title Here</a:t>
            </a:r>
          </a:p>
        </p:txBody>
      </p:sp>
    </p:spTree>
    <p:extLst>
      <p:ext uri="{BB962C8B-B14F-4D97-AF65-F5344CB8AC3E}">
        <p14:creationId xmlns:p14="http://schemas.microsoft.com/office/powerpoint/2010/main" val="945633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Shape 139"/>
        <p:cNvGrpSpPr/>
        <p:nvPr/>
      </p:nvGrpSpPr>
      <p:grpSpPr>
        <a:xfrm>
          <a:off x="0" y="0"/>
          <a:ext cx="0" cy="0"/>
          <a:chOff x="0" y="0"/>
          <a:chExt cx="0" cy="0"/>
        </a:xfrm>
      </p:grpSpPr>
      <p:pic>
        <p:nvPicPr>
          <p:cNvPr id="6" name="Picture 5">
            <a:extLst>
              <a:ext uri="{FF2B5EF4-FFF2-40B4-BE49-F238E27FC236}">
                <a16:creationId xmlns:a16="http://schemas.microsoft.com/office/drawing/2014/main" id="{86EEB231-F0B5-CB4E-9563-8589477DFB59}"/>
              </a:ext>
            </a:extLst>
          </p:cNvPr>
          <p:cNvPicPr>
            <a:picLocks noChangeAspect="1"/>
          </p:cNvPicPr>
          <p:nvPr userDrawn="1"/>
        </p:nvPicPr>
        <p:blipFill>
          <a:blip r:embed="rId2"/>
          <a:stretch>
            <a:fillRect/>
          </a:stretch>
        </p:blipFill>
        <p:spPr>
          <a:xfrm>
            <a:off x="0" y="0"/>
            <a:ext cx="9144000" cy="635000"/>
          </a:xfrm>
          <a:prstGeom prst="rect">
            <a:avLst/>
          </a:prstGeom>
        </p:spPr>
      </p:pic>
      <p:sp>
        <p:nvSpPr>
          <p:cNvPr id="144" name="Shape 144"/>
          <p:cNvSpPr txBox="1">
            <a:spLocks noGrp="1"/>
          </p:cNvSpPr>
          <p:nvPr>
            <p:ph type="body" idx="1"/>
          </p:nvPr>
        </p:nvSpPr>
        <p:spPr>
          <a:xfrm>
            <a:off x="548640" y="1188720"/>
            <a:ext cx="8023200" cy="3051300"/>
          </a:xfrm>
          <a:prstGeom prst="rect">
            <a:avLst/>
          </a:prstGeom>
          <a:noFill/>
          <a:ln>
            <a:noFill/>
          </a:ln>
        </p:spPr>
        <p:txBody>
          <a:bodyPr wrap="square" lIns="0" tIns="0" rIns="0" bIns="0" anchor="t" anchorCtr="0"/>
          <a:lstStyle>
            <a:lvl1pPr marL="457200" marR="0" lvl="0" indent="-368300" algn="l" rtl="0">
              <a:spcBef>
                <a:spcPts val="600"/>
              </a:spcBef>
              <a:spcAft>
                <a:spcPts val="0"/>
              </a:spcAft>
              <a:buClr>
                <a:srgbClr val="AB404B"/>
              </a:buClr>
              <a:buSzPts val="2200"/>
              <a:buFont typeface="Arial"/>
              <a:buChar char="•"/>
              <a:defRPr sz="1800" b="0" i="0" u="none" strike="noStrike" cap="none">
                <a:solidFill>
                  <a:srgbClr val="404040"/>
                </a:solidFill>
                <a:latin typeface="Arial"/>
                <a:ea typeface="Arial"/>
                <a:cs typeface="Arial"/>
                <a:sym typeface="Arial"/>
              </a:defRPr>
            </a:lvl1pPr>
            <a:lvl2pPr marL="914400" marR="0" lvl="1" indent="-355600" algn="l" rtl="0">
              <a:spcBef>
                <a:spcPts val="600"/>
              </a:spcBef>
              <a:spcAft>
                <a:spcPts val="0"/>
              </a:spcAft>
              <a:buClr>
                <a:srgbClr val="AB404B"/>
              </a:buClr>
              <a:buSzPts val="2000"/>
              <a:buFont typeface="Arial"/>
              <a:buChar char="–"/>
              <a:defRPr sz="2000" b="0" i="0" u="none" strike="noStrike" cap="none">
                <a:solidFill>
                  <a:srgbClr val="404040"/>
                </a:solidFill>
                <a:latin typeface="Arial"/>
                <a:ea typeface="Arial"/>
                <a:cs typeface="Arial"/>
                <a:sym typeface="Arial"/>
              </a:defRPr>
            </a:lvl2pPr>
            <a:lvl3pPr marL="1371600" marR="0" lvl="2" indent="-342900" algn="l" rtl="0">
              <a:spcBef>
                <a:spcPts val="600"/>
              </a:spcBef>
              <a:spcAft>
                <a:spcPts val="0"/>
              </a:spcAft>
              <a:buClr>
                <a:srgbClr val="AB404B"/>
              </a:buClr>
              <a:buSzPts val="1800"/>
              <a:buFont typeface="Arial"/>
              <a:buChar char="•"/>
              <a:defRPr sz="1800" b="0" i="0" u="none" strike="noStrike" cap="none">
                <a:solidFill>
                  <a:srgbClr val="404040"/>
                </a:solidFill>
                <a:latin typeface="Arial"/>
                <a:ea typeface="Arial"/>
                <a:cs typeface="Arial"/>
                <a:sym typeface="Arial"/>
              </a:defRPr>
            </a:lvl3pPr>
            <a:lvl4pPr marL="1828800" marR="0" lvl="3" indent="-342900" algn="l" rtl="0">
              <a:spcBef>
                <a:spcPts val="600"/>
              </a:spcBef>
              <a:spcAft>
                <a:spcPts val="0"/>
              </a:spcAft>
              <a:buClr>
                <a:srgbClr val="AB404B"/>
              </a:buClr>
              <a:buSzPts val="1800"/>
              <a:buFont typeface="Arial"/>
              <a:buChar char="•"/>
              <a:defRPr sz="1800" b="0" i="0" u="none" strike="noStrike" cap="none">
                <a:solidFill>
                  <a:srgbClr val="404040"/>
                </a:solidFill>
                <a:latin typeface="Arial"/>
                <a:ea typeface="Arial"/>
                <a:cs typeface="Arial"/>
                <a:sym typeface="Arial"/>
              </a:defRPr>
            </a:lvl4pPr>
            <a:lvl5pPr marL="2286000" marR="0" lvl="4" indent="-342900" algn="l" rtl="0">
              <a:spcBef>
                <a:spcPts val="600"/>
              </a:spcBef>
              <a:spcAft>
                <a:spcPts val="0"/>
              </a:spcAft>
              <a:buClr>
                <a:srgbClr val="AB404B"/>
              </a:buClr>
              <a:buSzPts val="1800"/>
              <a:buFont typeface="Arial"/>
              <a:buChar char="•"/>
              <a:defRPr sz="1800" b="0" i="0" u="none" strike="noStrike" cap="none">
                <a:solidFill>
                  <a:srgbClr val="404040"/>
                </a:solidFill>
                <a:latin typeface="Arial"/>
                <a:ea typeface="Arial"/>
                <a:cs typeface="Arial"/>
                <a:sym typeface="Arial"/>
              </a:defRPr>
            </a:lvl5pPr>
            <a:lvl6pPr marL="2743200" marR="0" lvl="5" indent="-342900" algn="l" rtl="0">
              <a:spcBef>
                <a:spcPts val="600"/>
              </a:spcBef>
              <a:spcAft>
                <a:spcPts val="0"/>
              </a:spcAft>
              <a:buClr>
                <a:schemeClr val="lt2"/>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lt2"/>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lt2"/>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lt2"/>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
        <p:nvSpPr>
          <p:cNvPr id="3" name="Slide Number Placeholder 2">
            <a:extLst>
              <a:ext uri="{FF2B5EF4-FFF2-40B4-BE49-F238E27FC236}">
                <a16:creationId xmlns:a16="http://schemas.microsoft.com/office/drawing/2014/main" id="{79E8096A-C674-D04A-8BB4-79AE0B562900}"/>
              </a:ext>
            </a:extLst>
          </p:cNvPr>
          <p:cNvSpPr>
            <a:spLocks noGrp="1"/>
          </p:cNvSpPr>
          <p:nvPr>
            <p:ph type="sldNum" idx="11"/>
          </p:nvPr>
        </p:nvSpPr>
        <p:spPr/>
        <p:txBody>
          <a:bodyPr/>
          <a:lstStyle/>
          <a:p>
            <a:pPr marL="0" marR="0" lvl="0" indent="0" algn="r" rtl="0">
              <a:spcBef>
                <a:spcPts val="0"/>
              </a:spcBef>
              <a:spcAft>
                <a:spcPts val="0"/>
              </a:spcAft>
              <a:buNone/>
            </a:pPr>
            <a:fld id="{00000000-1234-1234-1234-123412341234}" type="slidenum">
              <a:rPr lang="en" sz="1000" b="0" u="none" smtClean="0">
                <a:solidFill>
                  <a:srgbClr val="67696F"/>
                </a:solidFill>
                <a:latin typeface="Arial"/>
                <a:ea typeface="Arial"/>
                <a:cs typeface="Arial"/>
                <a:sym typeface="Arial"/>
              </a:rPr>
              <a:t>‹N›</a:t>
            </a:fld>
            <a:endParaRPr lang="en" sz="1000" b="0" u="none">
              <a:solidFill>
                <a:srgbClr val="67696F"/>
              </a:solidFill>
              <a:latin typeface="Arial"/>
              <a:ea typeface="Arial"/>
              <a:cs typeface="Arial"/>
              <a:sym typeface="Arial"/>
            </a:endParaRPr>
          </a:p>
        </p:txBody>
      </p:sp>
      <p:sp>
        <p:nvSpPr>
          <p:cNvPr id="4" name="Title 3">
            <a:extLst>
              <a:ext uri="{FF2B5EF4-FFF2-40B4-BE49-F238E27FC236}">
                <a16:creationId xmlns:a16="http://schemas.microsoft.com/office/drawing/2014/main" id="{3D4352E8-7BB4-D944-9F59-0D1BF97F1ACE}"/>
              </a:ext>
            </a:extLst>
          </p:cNvPr>
          <p:cNvSpPr>
            <a:spLocks noGrp="1"/>
          </p:cNvSpPr>
          <p:nvPr>
            <p:ph type="title"/>
          </p:nvPr>
        </p:nvSpPr>
        <p:spPr>
          <a:xfrm>
            <a:off x="914400" y="0"/>
            <a:ext cx="7644384" cy="591900"/>
          </a:xfrm>
          <a:prstGeom prst="rect">
            <a:avLst/>
          </a:prstGeom>
        </p:spPr>
        <p:txBody>
          <a:bodyPr/>
          <a:lstStyle>
            <a:lvl1pPr>
              <a:defRPr>
                <a:solidFill>
                  <a:schemeClr val="bg1"/>
                </a:solidFill>
              </a:defRPr>
            </a:lvl1pPr>
          </a:lstStyle>
          <a:p>
            <a:r>
              <a:rPr lang="en-US" dirty="0"/>
              <a:t>Click to edit Master title style</a:t>
            </a:r>
          </a:p>
        </p:txBody>
      </p:sp>
      <p:sp>
        <p:nvSpPr>
          <p:cNvPr id="7" name="Shape 128">
            <a:extLst>
              <a:ext uri="{FF2B5EF4-FFF2-40B4-BE49-F238E27FC236}">
                <a16:creationId xmlns:a16="http://schemas.microsoft.com/office/drawing/2014/main" id="{0D85F476-1EF2-9249-86B4-FBD86160D434}"/>
              </a:ext>
            </a:extLst>
          </p:cNvPr>
          <p:cNvSpPr txBox="1"/>
          <p:nvPr userDrawn="1"/>
        </p:nvSpPr>
        <p:spPr>
          <a:xfrm>
            <a:off x="316283" y="4764929"/>
            <a:ext cx="905005" cy="171900"/>
          </a:xfrm>
          <a:prstGeom prst="rect">
            <a:avLst/>
          </a:prstGeom>
          <a:noFill/>
          <a:ln>
            <a:noFill/>
          </a:ln>
        </p:spPr>
        <p:txBody>
          <a:bodyPr wrap="square" lIns="0" tIns="0" rIns="0" bIns="0" anchor="t" anchorCtr="0">
            <a:noAutofit/>
          </a:bodyPr>
          <a:lstStyle/>
          <a:p>
            <a:pPr marL="0" marR="0" lvl="0" indent="0" algn="l" rtl="0">
              <a:spcBef>
                <a:spcPts val="0"/>
              </a:spcBef>
              <a:spcAft>
                <a:spcPts val="0"/>
              </a:spcAft>
              <a:buNone/>
            </a:pPr>
            <a:r>
              <a:rPr lang="en" sz="900" b="0" i="0" u="none" strike="noStrike" cap="none" dirty="0">
                <a:solidFill>
                  <a:srgbClr val="67696F"/>
                </a:solidFill>
                <a:latin typeface="Arial"/>
                <a:ea typeface="Arial"/>
                <a:cs typeface="Arial"/>
                <a:sym typeface="Arial"/>
              </a:rPr>
              <a:t>ManpowerGroup</a:t>
            </a:r>
            <a:endParaRPr sz="900" dirty="0">
              <a:solidFill>
                <a:srgbClr val="67696F"/>
              </a:solidFill>
              <a:latin typeface="Arial"/>
              <a:ea typeface="Arial"/>
              <a:cs typeface="Arial"/>
              <a:sym typeface="Arial"/>
            </a:endParaRPr>
          </a:p>
        </p:txBody>
      </p:sp>
      <p:cxnSp>
        <p:nvCxnSpPr>
          <p:cNvPr id="8" name="Shape 133">
            <a:extLst>
              <a:ext uri="{FF2B5EF4-FFF2-40B4-BE49-F238E27FC236}">
                <a16:creationId xmlns:a16="http://schemas.microsoft.com/office/drawing/2014/main" id="{2310A4A4-5F6C-FA40-8582-99DAC030E510}"/>
              </a:ext>
            </a:extLst>
          </p:cNvPr>
          <p:cNvCxnSpPr/>
          <p:nvPr userDrawn="1"/>
        </p:nvCxnSpPr>
        <p:spPr>
          <a:xfrm>
            <a:off x="1277673" y="4754879"/>
            <a:ext cx="0" cy="192024"/>
          </a:xfrm>
          <a:prstGeom prst="straightConnector1">
            <a:avLst/>
          </a:prstGeom>
          <a:noFill/>
          <a:ln w="12700" cap="flat" cmpd="sng">
            <a:solidFill>
              <a:schemeClr val="accent6"/>
            </a:solidFill>
            <a:prstDash val="solid"/>
            <a:round/>
            <a:headEnd type="none" w="med" len="med"/>
            <a:tailEnd type="none" w="med" len="med"/>
          </a:ln>
        </p:spPr>
      </p:cxnSp>
      <p:sp>
        <p:nvSpPr>
          <p:cNvPr id="9" name="Shape 128">
            <a:extLst>
              <a:ext uri="{FF2B5EF4-FFF2-40B4-BE49-F238E27FC236}">
                <a16:creationId xmlns:a16="http://schemas.microsoft.com/office/drawing/2014/main" id="{5666755C-FEE2-6D4B-9DFA-5B4500F23A23}"/>
              </a:ext>
            </a:extLst>
          </p:cNvPr>
          <p:cNvSpPr txBox="1"/>
          <p:nvPr userDrawn="1"/>
        </p:nvSpPr>
        <p:spPr>
          <a:xfrm>
            <a:off x="1383083" y="4764929"/>
            <a:ext cx="331417" cy="171900"/>
          </a:xfrm>
          <a:prstGeom prst="rect">
            <a:avLst/>
          </a:prstGeom>
          <a:noFill/>
          <a:ln>
            <a:noFill/>
          </a:ln>
        </p:spPr>
        <p:txBody>
          <a:bodyPr wrap="square" lIns="0" tIns="0" rIns="0" bIns="0" anchor="t" anchorCtr="0">
            <a:noAutofit/>
          </a:bodyPr>
          <a:lstStyle/>
          <a:p>
            <a:pPr marL="0" marR="0" lvl="0" indent="0" algn="l" rtl="0">
              <a:spcBef>
                <a:spcPts val="0"/>
              </a:spcBef>
              <a:spcAft>
                <a:spcPts val="0"/>
              </a:spcAft>
              <a:buNone/>
            </a:pPr>
            <a:r>
              <a:rPr lang="en" sz="900" b="0" i="0" u="none" strike="noStrike" cap="none" dirty="0">
                <a:solidFill>
                  <a:srgbClr val="67696F"/>
                </a:solidFill>
                <a:latin typeface="Arial"/>
                <a:ea typeface="Arial"/>
                <a:cs typeface="Arial"/>
                <a:sym typeface="Arial"/>
              </a:rPr>
              <a:t>2018</a:t>
            </a:r>
            <a:endParaRPr sz="900" dirty="0">
              <a:solidFill>
                <a:srgbClr val="67696F"/>
              </a:solidFill>
              <a:latin typeface="Arial"/>
              <a:ea typeface="Arial"/>
              <a:cs typeface="Arial"/>
              <a:sym typeface="Arial"/>
            </a:endParaRPr>
          </a:p>
        </p:txBody>
      </p:sp>
    </p:spTree>
    <p:extLst>
      <p:ext uri="{BB962C8B-B14F-4D97-AF65-F5344CB8AC3E}">
        <p14:creationId xmlns:p14="http://schemas.microsoft.com/office/powerpoint/2010/main" val="2969845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145"/>
        <p:cNvGrpSpPr/>
        <p:nvPr/>
      </p:nvGrpSpPr>
      <p:grpSpPr>
        <a:xfrm>
          <a:off x="0" y="0"/>
          <a:ext cx="0" cy="0"/>
          <a:chOff x="0" y="0"/>
          <a:chExt cx="0" cy="0"/>
        </a:xfrm>
      </p:grpSpPr>
      <p:pic>
        <p:nvPicPr>
          <p:cNvPr id="8" name="Picture 7">
            <a:extLst>
              <a:ext uri="{FF2B5EF4-FFF2-40B4-BE49-F238E27FC236}">
                <a16:creationId xmlns:a16="http://schemas.microsoft.com/office/drawing/2014/main" id="{8BA725DF-7F2A-6240-9EF4-7BFD43746470}"/>
              </a:ext>
            </a:extLst>
          </p:cNvPr>
          <p:cNvPicPr>
            <a:picLocks noChangeAspect="1"/>
          </p:cNvPicPr>
          <p:nvPr userDrawn="1"/>
        </p:nvPicPr>
        <p:blipFill>
          <a:blip r:embed="rId2"/>
          <a:stretch>
            <a:fillRect/>
          </a:stretch>
        </p:blipFill>
        <p:spPr>
          <a:xfrm>
            <a:off x="0" y="0"/>
            <a:ext cx="9144000" cy="635000"/>
          </a:xfrm>
          <a:prstGeom prst="rect">
            <a:avLst/>
          </a:prstGeom>
        </p:spPr>
      </p:pic>
      <p:sp>
        <p:nvSpPr>
          <p:cNvPr id="2" name="Title 1">
            <a:extLst>
              <a:ext uri="{FF2B5EF4-FFF2-40B4-BE49-F238E27FC236}">
                <a16:creationId xmlns:a16="http://schemas.microsoft.com/office/drawing/2014/main" id="{985B3DDF-8C4D-574C-9756-359BC85ACCA7}"/>
              </a:ext>
            </a:extLst>
          </p:cNvPr>
          <p:cNvSpPr>
            <a:spLocks noGrp="1"/>
          </p:cNvSpPr>
          <p:nvPr>
            <p:ph type="title"/>
          </p:nvPr>
        </p:nvSpPr>
        <p:spPr>
          <a:xfrm>
            <a:off x="914400" y="0"/>
            <a:ext cx="7644384" cy="591900"/>
          </a:xfrm>
          <a:prstGeom prst="rect">
            <a:avLst/>
          </a:prstGeom>
        </p:spPr>
        <p:txBody>
          <a:bodyPr/>
          <a:lstStyle>
            <a:lvl1pPr>
              <a:defRPr>
                <a:solidFill>
                  <a:schemeClr val="bg1"/>
                </a:solidFill>
              </a:defRPr>
            </a:lvl1pPr>
          </a:lstStyle>
          <a:p>
            <a:r>
              <a:rPr lang="en-US" dirty="0"/>
              <a:t>Click to edit Master title style</a:t>
            </a:r>
          </a:p>
        </p:txBody>
      </p:sp>
      <p:sp>
        <p:nvSpPr>
          <p:cNvPr id="4" name="Slide Number Placeholder 3">
            <a:extLst>
              <a:ext uri="{FF2B5EF4-FFF2-40B4-BE49-F238E27FC236}">
                <a16:creationId xmlns:a16="http://schemas.microsoft.com/office/drawing/2014/main" id="{BEAE64D9-E53B-F149-9824-AB603D44D662}"/>
              </a:ext>
            </a:extLst>
          </p:cNvPr>
          <p:cNvSpPr>
            <a:spLocks noGrp="1"/>
          </p:cNvSpPr>
          <p:nvPr>
            <p:ph type="sldNum" idx="11"/>
          </p:nvPr>
        </p:nvSpPr>
        <p:spPr/>
        <p:txBody>
          <a:bodyPr/>
          <a:lstStyle/>
          <a:p>
            <a:pPr marL="0" marR="0" lvl="0" indent="0" algn="r" rtl="0">
              <a:spcBef>
                <a:spcPts val="0"/>
              </a:spcBef>
              <a:spcAft>
                <a:spcPts val="0"/>
              </a:spcAft>
              <a:buNone/>
            </a:pPr>
            <a:fld id="{00000000-1234-1234-1234-123412341234}" type="slidenum">
              <a:rPr lang="en" sz="1000" b="0" u="none" smtClean="0">
                <a:solidFill>
                  <a:srgbClr val="67696F"/>
                </a:solidFill>
                <a:latin typeface="Arial"/>
                <a:ea typeface="Arial"/>
                <a:cs typeface="Arial"/>
                <a:sym typeface="Arial"/>
              </a:rPr>
              <a:t>‹N›</a:t>
            </a:fld>
            <a:endParaRPr lang="en" sz="1000" b="0" u="none">
              <a:solidFill>
                <a:srgbClr val="67696F"/>
              </a:solidFill>
              <a:latin typeface="Arial"/>
              <a:ea typeface="Arial"/>
              <a:cs typeface="Arial"/>
              <a:sym typeface="Arial"/>
            </a:endParaRPr>
          </a:p>
        </p:txBody>
      </p:sp>
      <p:sp>
        <p:nvSpPr>
          <p:cNvPr id="6" name="Shape 128">
            <a:extLst>
              <a:ext uri="{FF2B5EF4-FFF2-40B4-BE49-F238E27FC236}">
                <a16:creationId xmlns:a16="http://schemas.microsoft.com/office/drawing/2014/main" id="{3F4CD90C-5EE7-B143-A28C-526751A27639}"/>
              </a:ext>
            </a:extLst>
          </p:cNvPr>
          <p:cNvSpPr txBox="1"/>
          <p:nvPr userDrawn="1"/>
        </p:nvSpPr>
        <p:spPr>
          <a:xfrm>
            <a:off x="316283" y="4764929"/>
            <a:ext cx="905005" cy="171900"/>
          </a:xfrm>
          <a:prstGeom prst="rect">
            <a:avLst/>
          </a:prstGeom>
          <a:noFill/>
          <a:ln>
            <a:noFill/>
          </a:ln>
        </p:spPr>
        <p:txBody>
          <a:bodyPr wrap="square" lIns="0" tIns="0" rIns="0" bIns="0" anchor="t" anchorCtr="0">
            <a:noAutofit/>
          </a:bodyPr>
          <a:lstStyle/>
          <a:p>
            <a:pPr marL="0" marR="0" lvl="0" indent="0" algn="l" rtl="0">
              <a:spcBef>
                <a:spcPts val="0"/>
              </a:spcBef>
              <a:spcAft>
                <a:spcPts val="0"/>
              </a:spcAft>
              <a:buNone/>
            </a:pPr>
            <a:r>
              <a:rPr lang="en" sz="900" b="0" i="0" u="none" strike="noStrike" cap="none" dirty="0">
                <a:solidFill>
                  <a:srgbClr val="67696F"/>
                </a:solidFill>
                <a:latin typeface="Arial"/>
                <a:ea typeface="Arial"/>
                <a:cs typeface="Arial"/>
                <a:sym typeface="Arial"/>
              </a:rPr>
              <a:t>ManpowerGroup</a:t>
            </a:r>
            <a:endParaRPr sz="900" dirty="0">
              <a:solidFill>
                <a:srgbClr val="67696F"/>
              </a:solidFill>
              <a:latin typeface="Arial"/>
              <a:ea typeface="Arial"/>
              <a:cs typeface="Arial"/>
              <a:sym typeface="Arial"/>
            </a:endParaRPr>
          </a:p>
        </p:txBody>
      </p:sp>
      <p:cxnSp>
        <p:nvCxnSpPr>
          <p:cNvPr id="7" name="Shape 133">
            <a:extLst>
              <a:ext uri="{FF2B5EF4-FFF2-40B4-BE49-F238E27FC236}">
                <a16:creationId xmlns:a16="http://schemas.microsoft.com/office/drawing/2014/main" id="{AC91AF07-A838-DC45-B424-7A3BAE8E5272}"/>
              </a:ext>
            </a:extLst>
          </p:cNvPr>
          <p:cNvCxnSpPr/>
          <p:nvPr userDrawn="1"/>
        </p:nvCxnSpPr>
        <p:spPr>
          <a:xfrm>
            <a:off x="1277673" y="4754879"/>
            <a:ext cx="0" cy="192000"/>
          </a:xfrm>
          <a:prstGeom prst="straightConnector1">
            <a:avLst/>
          </a:prstGeom>
          <a:noFill/>
          <a:ln w="12700" cap="flat" cmpd="sng">
            <a:solidFill>
              <a:schemeClr val="accent6"/>
            </a:solidFill>
            <a:prstDash val="solid"/>
            <a:round/>
            <a:headEnd type="none" w="med" len="med"/>
            <a:tailEnd type="none" w="med" len="med"/>
          </a:ln>
        </p:spPr>
      </p:cxnSp>
      <p:sp>
        <p:nvSpPr>
          <p:cNvPr id="9" name="Shape 128">
            <a:extLst>
              <a:ext uri="{FF2B5EF4-FFF2-40B4-BE49-F238E27FC236}">
                <a16:creationId xmlns:a16="http://schemas.microsoft.com/office/drawing/2014/main" id="{E156937C-03D4-8B40-A447-1816F220088C}"/>
              </a:ext>
            </a:extLst>
          </p:cNvPr>
          <p:cNvSpPr txBox="1"/>
          <p:nvPr userDrawn="1"/>
        </p:nvSpPr>
        <p:spPr>
          <a:xfrm>
            <a:off x="1383083" y="4764929"/>
            <a:ext cx="331417" cy="171900"/>
          </a:xfrm>
          <a:prstGeom prst="rect">
            <a:avLst/>
          </a:prstGeom>
          <a:noFill/>
          <a:ln>
            <a:noFill/>
          </a:ln>
        </p:spPr>
        <p:txBody>
          <a:bodyPr wrap="square" lIns="0" tIns="0" rIns="0" bIns="0" anchor="t" anchorCtr="0">
            <a:noAutofit/>
          </a:bodyPr>
          <a:lstStyle/>
          <a:p>
            <a:pPr marL="0" marR="0" lvl="0" indent="0" algn="l" rtl="0">
              <a:spcBef>
                <a:spcPts val="0"/>
              </a:spcBef>
              <a:spcAft>
                <a:spcPts val="0"/>
              </a:spcAft>
              <a:buNone/>
            </a:pPr>
            <a:r>
              <a:rPr lang="en" sz="900" b="0" i="0" u="none" strike="noStrike" cap="none" dirty="0">
                <a:solidFill>
                  <a:srgbClr val="67696F"/>
                </a:solidFill>
                <a:latin typeface="Arial"/>
                <a:ea typeface="Arial"/>
                <a:cs typeface="Arial"/>
                <a:sym typeface="Arial"/>
              </a:rPr>
              <a:t>2018</a:t>
            </a:r>
            <a:endParaRPr sz="900" dirty="0">
              <a:solidFill>
                <a:srgbClr val="67696F"/>
              </a:solidFill>
              <a:latin typeface="Arial"/>
              <a:ea typeface="Arial"/>
              <a:cs typeface="Arial"/>
              <a:sym typeface="Arial"/>
            </a:endParaRPr>
          </a:p>
        </p:txBody>
      </p:sp>
    </p:spTree>
    <p:extLst>
      <p:ext uri="{BB962C8B-B14F-4D97-AF65-F5344CB8AC3E}">
        <p14:creationId xmlns:p14="http://schemas.microsoft.com/office/powerpoint/2010/main" val="41781931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0932361"/>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4" r:id="rId5"/>
    <p:sldLayoutId id="2147483655"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image" Target="../media/image14.png"/><Relationship Id="rId5" Type="http://schemas.openxmlformats.org/officeDocument/2006/relationships/image" Target="../media/image13.w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12" y="1059582"/>
            <a:ext cx="8792699" cy="704852"/>
          </a:xfrm>
        </p:spPr>
        <p:txBody>
          <a:bodyPr/>
          <a:lstStyle/>
          <a:p>
            <a:pPr marL="0" indent="0">
              <a:buNone/>
            </a:pPr>
            <a:r>
              <a:rPr lang="it-IT" dirty="0"/>
              <a:t>La risposta al Talent Shortage: </a:t>
            </a:r>
          </a:p>
          <a:p>
            <a:pPr marL="0" indent="0">
              <a:buNone/>
            </a:pPr>
            <a:r>
              <a:rPr lang="it-IT" dirty="0"/>
              <a:t>Upskilling e Reskilling per competenze sempre aggiornate </a:t>
            </a:r>
            <a:endParaRPr lang="en-US" sz="1500" dirty="0"/>
          </a:p>
        </p:txBody>
      </p:sp>
      <p:sp>
        <p:nvSpPr>
          <p:cNvPr id="3" name="Rettangolo 2">
            <a:extLst>
              <a:ext uri="{FF2B5EF4-FFF2-40B4-BE49-F238E27FC236}">
                <a16:creationId xmlns:a16="http://schemas.microsoft.com/office/drawing/2014/main" id="{52D2A58C-FA84-417C-9741-B114E77B25A9}"/>
              </a:ext>
            </a:extLst>
          </p:cNvPr>
          <p:cNvSpPr/>
          <p:nvPr/>
        </p:nvSpPr>
        <p:spPr>
          <a:xfrm>
            <a:off x="-36512" y="2171640"/>
            <a:ext cx="2339871" cy="800219"/>
          </a:xfrm>
          <a:prstGeom prst="rect">
            <a:avLst/>
          </a:prstGeom>
        </p:spPr>
        <p:txBody>
          <a:bodyPr wrap="none">
            <a:spAutoFit/>
          </a:bodyPr>
          <a:lstStyle/>
          <a:p>
            <a:r>
              <a:rPr lang="it-IT" sz="1600" b="1" dirty="0"/>
              <a:t>Igor Hahn </a:t>
            </a:r>
          </a:p>
          <a:p>
            <a:r>
              <a:rPr lang="it-IT" sz="1200" b="1" dirty="0"/>
              <a:t>Head of </a:t>
            </a:r>
            <a:r>
              <a:rPr lang="it-IT" sz="1200" b="1" dirty="0" err="1"/>
              <a:t>Region</a:t>
            </a:r>
            <a:r>
              <a:rPr lang="it-IT" sz="1200" b="1" dirty="0"/>
              <a:t> ManpowerGroup</a:t>
            </a:r>
          </a:p>
          <a:p>
            <a:endParaRPr lang="it-IT" dirty="0"/>
          </a:p>
        </p:txBody>
      </p:sp>
    </p:spTree>
    <p:extLst>
      <p:ext uri="{BB962C8B-B14F-4D97-AF65-F5344CB8AC3E}">
        <p14:creationId xmlns:p14="http://schemas.microsoft.com/office/powerpoint/2010/main" val="2513100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isultati immagini per manpowergroup learnability">
            <a:extLst>
              <a:ext uri="{FF2B5EF4-FFF2-40B4-BE49-F238E27FC236}">
                <a16:creationId xmlns:a16="http://schemas.microsoft.com/office/drawing/2014/main" id="{3C8CC6D1-D0D8-4779-A7A7-D304B98452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489" r="-577"/>
          <a:stretch/>
        </p:blipFill>
        <p:spPr bwMode="auto">
          <a:xfrm>
            <a:off x="3732814" y="603299"/>
            <a:ext cx="4968552" cy="2934105"/>
          </a:xfrm>
          <a:prstGeom prst="rect">
            <a:avLst/>
          </a:prstGeom>
          <a:noFill/>
          <a:extLst>
            <a:ext uri="{909E8E84-426E-40DD-AFC4-6F175D3DCCD1}">
              <a14:hiddenFill xmlns:a14="http://schemas.microsoft.com/office/drawing/2010/main">
                <a:solidFill>
                  <a:srgbClr val="FFFFFF"/>
                </a:solidFill>
              </a14:hiddenFill>
            </a:ext>
          </a:extLst>
        </p:spPr>
      </p:pic>
      <p:sp>
        <p:nvSpPr>
          <p:cNvPr id="5" name="Shape 156">
            <a:extLst>
              <a:ext uri="{FF2B5EF4-FFF2-40B4-BE49-F238E27FC236}">
                <a16:creationId xmlns:a16="http://schemas.microsoft.com/office/drawing/2014/main" id="{C1DE8616-619A-D345-8E02-54DC16B06EE9}"/>
              </a:ext>
            </a:extLst>
          </p:cNvPr>
          <p:cNvSpPr txBox="1">
            <a:spLocks noGrp="1"/>
          </p:cNvSpPr>
          <p:nvPr>
            <p:ph type="title"/>
          </p:nvPr>
        </p:nvSpPr>
        <p:spPr>
          <a:xfrm>
            <a:off x="0" y="0"/>
            <a:ext cx="9144000" cy="591900"/>
          </a:xfrm>
          <a:prstGeom prst="rect">
            <a:avLst/>
          </a:prstGeom>
          <a:noFill/>
          <a:ln>
            <a:noFill/>
          </a:ln>
        </p:spPr>
        <p:txBody>
          <a:bodyPr wrap="square" lIns="91340" tIns="91340" rIns="91340" bIns="91340" anchor="ctr" anchorCtr="0">
            <a:noAutofit/>
          </a:bodyPr>
          <a:lstStyle/>
          <a:p>
            <a:r>
              <a:rPr lang="en-US" sz="3600" dirty="0"/>
              <a:t>What is Learnability and why it is so important?</a:t>
            </a:r>
          </a:p>
        </p:txBody>
      </p:sp>
      <p:sp>
        <p:nvSpPr>
          <p:cNvPr id="16" name="Slide Number Placeholder 4">
            <a:extLst>
              <a:ext uri="{FF2B5EF4-FFF2-40B4-BE49-F238E27FC236}">
                <a16:creationId xmlns:a16="http://schemas.microsoft.com/office/drawing/2014/main" id="{344F37F1-1EBC-7444-B37B-FDAB2DE0AF6A}"/>
              </a:ext>
            </a:extLst>
          </p:cNvPr>
          <p:cNvSpPr>
            <a:spLocks noGrp="1"/>
          </p:cNvSpPr>
          <p:nvPr>
            <p:ph type="sldNum" idx="11"/>
          </p:nvPr>
        </p:nvSpPr>
        <p:spPr>
          <a:xfrm>
            <a:off x="8212666" y="4754429"/>
            <a:ext cx="488700" cy="192900"/>
          </a:xfrm>
        </p:spPr>
        <p:txBody>
          <a:bodyPr/>
          <a:lstStyle/>
          <a:p>
            <a:pPr marL="0" marR="0" lvl="0" indent="0" algn="r" rtl="0">
              <a:spcBef>
                <a:spcPts val="0"/>
              </a:spcBef>
              <a:spcAft>
                <a:spcPts val="0"/>
              </a:spcAft>
              <a:buNone/>
            </a:pPr>
            <a:endParaRPr lang="en" sz="1000" b="0" u="none" dirty="0">
              <a:solidFill>
                <a:srgbClr val="67696F"/>
              </a:solidFill>
              <a:latin typeface="Arial"/>
              <a:ea typeface="Arial"/>
              <a:cs typeface="Arial"/>
              <a:sym typeface="Arial"/>
            </a:endParaRPr>
          </a:p>
        </p:txBody>
      </p:sp>
      <p:sp>
        <p:nvSpPr>
          <p:cNvPr id="4" name="Segnaposto testo 3">
            <a:extLst>
              <a:ext uri="{FF2B5EF4-FFF2-40B4-BE49-F238E27FC236}">
                <a16:creationId xmlns:a16="http://schemas.microsoft.com/office/drawing/2014/main" id="{64E3B67D-545F-40D7-BE07-FF1A80933EB3}"/>
              </a:ext>
            </a:extLst>
          </p:cNvPr>
          <p:cNvSpPr>
            <a:spLocks noGrp="1"/>
          </p:cNvSpPr>
          <p:nvPr>
            <p:ph type="body" idx="1"/>
          </p:nvPr>
        </p:nvSpPr>
        <p:spPr>
          <a:xfrm>
            <a:off x="143508" y="2849545"/>
            <a:ext cx="8856984" cy="3051300"/>
          </a:xfrm>
        </p:spPr>
        <p:txBody>
          <a:bodyPr/>
          <a:lstStyle/>
          <a:p>
            <a:pPr marL="88900" indent="0">
              <a:buNone/>
            </a:pPr>
            <a:endParaRPr lang="en-US" sz="2000" dirty="0">
              <a:solidFill>
                <a:srgbClr val="3585B7"/>
              </a:solidFill>
            </a:endParaRPr>
          </a:p>
          <a:p>
            <a:pPr marL="88900" indent="0">
              <a:buNone/>
            </a:pPr>
            <a:r>
              <a:rPr lang="en-US" sz="2000" dirty="0">
                <a:solidFill>
                  <a:srgbClr val="3585B7"/>
                </a:solidFill>
              </a:rPr>
              <a:t>In a dynamic market environment, it's important for individuals to seek out continuous skills development in order to remain attractive to employers, and for companies to enable their workforce to learn new skills and to adapt to new processes and technologies</a:t>
            </a:r>
            <a:endParaRPr lang="it-IT" sz="2000" dirty="0">
              <a:solidFill>
                <a:srgbClr val="3585B7"/>
              </a:solidFill>
            </a:endParaRPr>
          </a:p>
        </p:txBody>
      </p:sp>
      <p:pic>
        <p:nvPicPr>
          <p:cNvPr id="2" name="Picture 2" descr="Risultati immagini per manpowergroup learnability">
            <a:extLst>
              <a:ext uri="{FF2B5EF4-FFF2-40B4-BE49-F238E27FC236}">
                <a16:creationId xmlns:a16="http://schemas.microsoft.com/office/drawing/2014/main" id="{F8555646-D8E8-43CC-8F53-78F70D057FE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r="30464" b="85000"/>
          <a:stretch/>
        </p:blipFill>
        <p:spPr bwMode="auto">
          <a:xfrm>
            <a:off x="348438" y="1336273"/>
            <a:ext cx="3384376" cy="525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152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2333F6DF-B65B-4A3B-9773-085422649C33}"/>
              </a:ext>
            </a:extLst>
          </p:cNvPr>
          <p:cNvSpPr/>
          <p:nvPr/>
        </p:nvSpPr>
        <p:spPr>
          <a:xfrm>
            <a:off x="6483143" y="1773879"/>
            <a:ext cx="2339871" cy="800219"/>
          </a:xfrm>
          <a:prstGeom prst="rect">
            <a:avLst/>
          </a:prstGeom>
        </p:spPr>
        <p:txBody>
          <a:bodyPr wrap="none">
            <a:spAutoFit/>
          </a:bodyPr>
          <a:lstStyle/>
          <a:p>
            <a:r>
              <a:rPr lang="it-IT" sz="1600" b="1" dirty="0"/>
              <a:t>Igor Hahn </a:t>
            </a:r>
          </a:p>
          <a:p>
            <a:r>
              <a:rPr lang="it-IT" sz="1200" b="1" dirty="0"/>
              <a:t>Head of </a:t>
            </a:r>
            <a:r>
              <a:rPr lang="it-IT" sz="1200" b="1" dirty="0" err="1"/>
              <a:t>Region</a:t>
            </a:r>
            <a:r>
              <a:rPr lang="it-IT" sz="1200" b="1" dirty="0"/>
              <a:t> ManpowerGroup</a:t>
            </a:r>
          </a:p>
          <a:p>
            <a:endParaRPr lang="it-IT" dirty="0"/>
          </a:p>
        </p:txBody>
      </p:sp>
      <p:pic>
        <p:nvPicPr>
          <p:cNvPr id="3" name="Immagine 2">
            <a:extLst>
              <a:ext uri="{FF2B5EF4-FFF2-40B4-BE49-F238E27FC236}">
                <a16:creationId xmlns:a16="http://schemas.microsoft.com/office/drawing/2014/main" id="{84E4C1E2-86C3-4AAB-9C9D-D8D65BDD44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6176" y="2788194"/>
            <a:ext cx="504056" cy="504056"/>
          </a:xfrm>
          <a:prstGeom prst="rect">
            <a:avLst/>
          </a:prstGeom>
        </p:spPr>
      </p:pic>
      <p:sp>
        <p:nvSpPr>
          <p:cNvPr id="4" name="Rettangolo 3">
            <a:extLst>
              <a:ext uri="{FF2B5EF4-FFF2-40B4-BE49-F238E27FC236}">
                <a16:creationId xmlns:a16="http://schemas.microsoft.com/office/drawing/2014/main" id="{2E8E2E76-F3A1-4EBF-8797-47B0E285FC2B}"/>
              </a:ext>
            </a:extLst>
          </p:cNvPr>
          <p:cNvSpPr/>
          <p:nvPr/>
        </p:nvSpPr>
        <p:spPr>
          <a:xfrm>
            <a:off x="6678508" y="2855556"/>
            <a:ext cx="1697901" cy="369332"/>
          </a:xfrm>
          <a:prstGeom prst="rect">
            <a:avLst/>
          </a:prstGeom>
        </p:spPr>
        <p:txBody>
          <a:bodyPr wrap="none">
            <a:spAutoFit/>
          </a:bodyPr>
          <a:lstStyle/>
          <a:p>
            <a:r>
              <a:rPr lang="it-IT" b="1" dirty="0">
                <a:solidFill>
                  <a:srgbClr val="3585B7"/>
                </a:solidFill>
                <a:latin typeface="Segoe UI" panose="020B0502040204020203" pitchFamily="34" charset="0"/>
              </a:rPr>
              <a:t>@IgorHahn68</a:t>
            </a:r>
            <a:endParaRPr lang="it-IT" b="1" dirty="0">
              <a:solidFill>
                <a:srgbClr val="3585B7"/>
              </a:solidFill>
            </a:endParaRPr>
          </a:p>
        </p:txBody>
      </p:sp>
    </p:spTree>
    <p:extLst>
      <p:ext uri="{BB962C8B-B14F-4D97-AF65-F5344CB8AC3E}">
        <p14:creationId xmlns:p14="http://schemas.microsoft.com/office/powerpoint/2010/main" val="1047588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WEF_SkillsRevolution_2.0_deck_How Digitization and Headcount.png"/>
          <p:cNvPicPr>
            <a:picLocks noChangeAspect="1"/>
          </p:cNvPicPr>
          <p:nvPr/>
        </p:nvPicPr>
        <p:blipFill rotWithShape="1">
          <a:blip r:embed="rId3">
            <a:extLst>
              <a:ext uri="{28A0092B-C50C-407E-A947-70E740481C1C}">
                <a14:useLocalDpi xmlns:a14="http://schemas.microsoft.com/office/drawing/2010/main" val="0"/>
              </a:ext>
            </a:extLst>
          </a:blip>
          <a:srcRect t="23191"/>
          <a:stretch/>
        </p:blipFill>
        <p:spPr>
          <a:xfrm>
            <a:off x="26733" y="987574"/>
            <a:ext cx="9117267" cy="3946997"/>
          </a:xfrm>
          <a:prstGeom prst="rect">
            <a:avLst/>
          </a:prstGeom>
        </p:spPr>
      </p:pic>
      <p:sp>
        <p:nvSpPr>
          <p:cNvPr id="2" name="Title 1"/>
          <p:cNvSpPr>
            <a:spLocks noGrp="1"/>
          </p:cNvSpPr>
          <p:nvPr>
            <p:ph type="title"/>
          </p:nvPr>
        </p:nvSpPr>
        <p:spPr/>
        <p:txBody>
          <a:bodyPr/>
          <a:lstStyle/>
          <a:p>
            <a:r>
              <a:rPr lang="en-US" sz="2500" dirty="0"/>
              <a:t>How Will Digitization Increase or Decrease Headcount?</a:t>
            </a:r>
          </a:p>
        </p:txBody>
      </p:sp>
    </p:spTree>
    <p:extLst>
      <p:ext uri="{BB962C8B-B14F-4D97-AF65-F5344CB8AC3E}">
        <p14:creationId xmlns:p14="http://schemas.microsoft.com/office/powerpoint/2010/main" val="1486217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D8B6BC8-477C-244F-9F1B-B6FC440E143B}"/>
              </a:ext>
            </a:extLst>
          </p:cNvPr>
          <p:cNvSpPr/>
          <p:nvPr/>
        </p:nvSpPr>
        <p:spPr>
          <a:xfrm>
            <a:off x="0" y="626301"/>
            <a:ext cx="9144000" cy="4052170"/>
          </a:xfrm>
          <a:prstGeom prst="rect">
            <a:avLst/>
          </a:prstGeom>
          <a:solidFill>
            <a:srgbClr val="C8C8C8">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E8E3959-6033-E348-B59E-9088461052F0}"/>
              </a:ext>
            </a:extLst>
          </p:cNvPr>
          <p:cNvPicPr>
            <a:picLocks noChangeAspect="1"/>
          </p:cNvPicPr>
          <p:nvPr/>
        </p:nvPicPr>
        <p:blipFill rotWithShape="1">
          <a:blip r:embed="rId3"/>
          <a:srcRect b="12374"/>
          <a:stretch/>
        </p:blipFill>
        <p:spPr>
          <a:xfrm>
            <a:off x="35196" y="1072855"/>
            <a:ext cx="9144000" cy="3605616"/>
          </a:xfrm>
          <a:prstGeom prst="rect">
            <a:avLst/>
          </a:prstGeom>
        </p:spPr>
      </p:pic>
      <p:sp>
        <p:nvSpPr>
          <p:cNvPr id="7" name="Text Placeholder 6">
            <a:extLst>
              <a:ext uri="{FF2B5EF4-FFF2-40B4-BE49-F238E27FC236}">
                <a16:creationId xmlns:a16="http://schemas.microsoft.com/office/drawing/2014/main" id="{C804BCCE-10CA-6944-9638-A16EA2B98003}"/>
              </a:ext>
            </a:extLst>
          </p:cNvPr>
          <p:cNvSpPr>
            <a:spLocks noGrp="1"/>
          </p:cNvSpPr>
          <p:nvPr>
            <p:ph type="body" idx="1"/>
          </p:nvPr>
        </p:nvSpPr>
        <p:spPr>
          <a:xfrm>
            <a:off x="548640" y="1009610"/>
            <a:ext cx="8023200" cy="460971"/>
          </a:xfrm>
        </p:spPr>
        <p:txBody>
          <a:bodyPr/>
          <a:lstStyle/>
          <a:p>
            <a:pPr marL="88900" indent="0" algn="ctr">
              <a:buNone/>
            </a:pPr>
            <a:r>
              <a:rPr lang="en-US" dirty="0">
                <a:solidFill>
                  <a:schemeClr val="accent1"/>
                </a:solidFill>
              </a:rPr>
              <a:t>Global Talent Shortages (2006 – 2018)</a:t>
            </a:r>
          </a:p>
        </p:txBody>
      </p:sp>
      <p:sp>
        <p:nvSpPr>
          <p:cNvPr id="2" name="Slide Number Placeholder 1">
            <a:extLst>
              <a:ext uri="{FF2B5EF4-FFF2-40B4-BE49-F238E27FC236}">
                <a16:creationId xmlns:a16="http://schemas.microsoft.com/office/drawing/2014/main" id="{EC16B060-66F7-E046-8FC0-720459587FBE}"/>
              </a:ext>
            </a:extLst>
          </p:cNvPr>
          <p:cNvSpPr>
            <a:spLocks noGrp="1"/>
          </p:cNvSpPr>
          <p:nvPr>
            <p:ph type="sldNum" idx="11"/>
          </p:nvPr>
        </p:nvSpPr>
        <p:spPr/>
        <p:txBody>
          <a:bodyPr/>
          <a:lstStyle/>
          <a:p>
            <a:pPr marL="0" marR="0" lvl="0" indent="0" algn="l" rtl="0">
              <a:lnSpc>
                <a:spcPct val="100000"/>
              </a:lnSpc>
              <a:spcBef>
                <a:spcPts val="0"/>
              </a:spcBef>
              <a:spcAft>
                <a:spcPts val="0"/>
              </a:spcAft>
              <a:buClr>
                <a:schemeClr val="dk1"/>
              </a:buClr>
              <a:buFont typeface="Arial"/>
              <a:buNone/>
            </a:pPr>
            <a:fld id="{00000000-1234-1234-1234-123412341234}" type="slidenum">
              <a:rPr lang="en" sz="1400" b="0" i="0" u="none" strike="noStrike" cap="none" smtClean="0">
                <a:solidFill>
                  <a:schemeClr val="dk1"/>
                </a:solidFill>
                <a:latin typeface="Arial"/>
                <a:ea typeface="Arial"/>
                <a:cs typeface="Arial"/>
                <a:sym typeface="Arial"/>
              </a:rPr>
              <a:t>3</a:t>
            </a:fld>
            <a:endParaRPr lang="en" sz="1400" b="0" i="0" u="none" strike="noStrike" cap="none">
              <a:solidFill>
                <a:schemeClr val="dk1"/>
              </a:solidFill>
              <a:latin typeface="Arial"/>
              <a:ea typeface="Arial"/>
              <a:cs typeface="Arial"/>
              <a:sym typeface="Arial"/>
            </a:endParaRPr>
          </a:p>
        </p:txBody>
      </p:sp>
      <p:sp>
        <p:nvSpPr>
          <p:cNvPr id="9" name="Shape 156">
            <a:extLst>
              <a:ext uri="{FF2B5EF4-FFF2-40B4-BE49-F238E27FC236}">
                <a16:creationId xmlns:a16="http://schemas.microsoft.com/office/drawing/2014/main" id="{EBBC87E4-9E31-4E9D-9BFC-6091941A31AA}"/>
              </a:ext>
            </a:extLst>
          </p:cNvPr>
          <p:cNvSpPr txBox="1">
            <a:spLocks noGrp="1"/>
          </p:cNvSpPr>
          <p:nvPr>
            <p:ph type="title"/>
          </p:nvPr>
        </p:nvSpPr>
        <p:spPr>
          <a:xfrm>
            <a:off x="270624" y="9001"/>
            <a:ext cx="8429388" cy="591900"/>
          </a:xfrm>
          <a:prstGeom prst="rect">
            <a:avLst/>
          </a:prstGeom>
          <a:noFill/>
          <a:ln>
            <a:noFill/>
          </a:ln>
        </p:spPr>
        <p:txBody>
          <a:bodyPr wrap="square" lIns="91340" tIns="91340" rIns="91340" bIns="91340" anchor="ctr" anchorCtr="0">
            <a:noAutofit/>
          </a:bodyPr>
          <a:lstStyle/>
          <a:p>
            <a:r>
              <a:rPr lang="en-US" sz="3200" dirty="0"/>
              <a:t>Global Talent Shortages at a 12-Year High</a:t>
            </a:r>
          </a:p>
        </p:txBody>
      </p:sp>
    </p:spTree>
    <p:extLst>
      <p:ext uri="{BB962C8B-B14F-4D97-AF65-F5344CB8AC3E}">
        <p14:creationId xmlns:p14="http://schemas.microsoft.com/office/powerpoint/2010/main" val="608699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5B2A5F6-3108-B347-A622-8A0177985477}"/>
              </a:ext>
            </a:extLst>
          </p:cNvPr>
          <p:cNvSpPr/>
          <p:nvPr/>
        </p:nvSpPr>
        <p:spPr>
          <a:xfrm>
            <a:off x="0" y="626301"/>
            <a:ext cx="9144000" cy="4052170"/>
          </a:xfrm>
          <a:prstGeom prst="rect">
            <a:avLst/>
          </a:prstGeom>
          <a:solidFill>
            <a:srgbClr val="C8C8C8">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hape 156">
            <a:extLst>
              <a:ext uri="{FF2B5EF4-FFF2-40B4-BE49-F238E27FC236}">
                <a16:creationId xmlns:a16="http://schemas.microsoft.com/office/drawing/2014/main" id="{4AD8D3DA-B705-AD46-9A7E-155AF73C891F}"/>
              </a:ext>
            </a:extLst>
          </p:cNvPr>
          <p:cNvSpPr txBox="1">
            <a:spLocks noGrp="1"/>
          </p:cNvSpPr>
          <p:nvPr>
            <p:ph type="title"/>
          </p:nvPr>
        </p:nvSpPr>
        <p:spPr>
          <a:prstGeom prst="rect">
            <a:avLst/>
          </a:prstGeom>
          <a:noFill/>
          <a:ln>
            <a:noFill/>
          </a:ln>
        </p:spPr>
        <p:txBody>
          <a:bodyPr wrap="square" lIns="91340" tIns="91340" rIns="91340" bIns="91340" anchor="ctr" anchorCtr="0">
            <a:noAutofit/>
          </a:bodyPr>
          <a:lstStyle/>
          <a:p>
            <a:r>
              <a:rPr lang="en-US" dirty="0"/>
              <a:t>  Top Drivers of Talent Shortages</a:t>
            </a:r>
          </a:p>
        </p:txBody>
      </p:sp>
      <p:sp>
        <p:nvSpPr>
          <p:cNvPr id="9" name="Text Placeholder 3">
            <a:extLst>
              <a:ext uri="{FF2B5EF4-FFF2-40B4-BE49-F238E27FC236}">
                <a16:creationId xmlns:a16="http://schemas.microsoft.com/office/drawing/2014/main" id="{B31A492B-9F9A-D64C-AAE7-984F862EEFDC}"/>
              </a:ext>
            </a:extLst>
          </p:cNvPr>
          <p:cNvSpPr txBox="1">
            <a:spLocks/>
          </p:cNvSpPr>
          <p:nvPr/>
        </p:nvSpPr>
        <p:spPr>
          <a:xfrm>
            <a:off x="525572" y="878650"/>
            <a:ext cx="8092856" cy="311323"/>
          </a:xfrm>
          <a:prstGeom prst="rect">
            <a:avLst/>
          </a:prstGeom>
          <a:noFill/>
          <a:ln>
            <a:noFill/>
          </a:ln>
        </p:spPr>
        <p:txBody>
          <a:bodyPr wrap="square" lIns="0" tIns="0" rIns="0" bIns="0" anchor="t" anchorCtr="0"/>
          <a:lstStyle>
            <a:defPPr marR="0" lvl="0" algn="l" rtl="0">
              <a:lnSpc>
                <a:spcPct val="100000"/>
              </a:lnSpc>
              <a:spcBef>
                <a:spcPts val="0"/>
              </a:spcBef>
              <a:spcAft>
                <a:spcPts val="0"/>
              </a:spcAft>
            </a:defPPr>
            <a:lvl1pPr marL="457200" marR="0" lvl="0" indent="-368300" algn="l" rtl="0">
              <a:lnSpc>
                <a:spcPct val="100000"/>
              </a:lnSpc>
              <a:spcBef>
                <a:spcPts val="600"/>
              </a:spcBef>
              <a:spcAft>
                <a:spcPts val="0"/>
              </a:spcAft>
              <a:buClr>
                <a:srgbClr val="AB404B"/>
              </a:buClr>
              <a:buSzPts val="2200"/>
              <a:buFont typeface="Arial"/>
              <a:buChar char="•"/>
              <a:defRPr sz="1800" b="0" i="0" u="none" strike="noStrike" cap="none">
                <a:solidFill>
                  <a:srgbClr val="404040"/>
                </a:solidFill>
                <a:latin typeface="Arial"/>
                <a:ea typeface="Arial"/>
                <a:cs typeface="Arial"/>
                <a:sym typeface="Arial"/>
              </a:defRPr>
            </a:lvl1pPr>
            <a:lvl2pPr marL="914400" marR="0" lvl="1" indent="-355600" algn="l" rtl="0">
              <a:lnSpc>
                <a:spcPct val="100000"/>
              </a:lnSpc>
              <a:spcBef>
                <a:spcPts val="600"/>
              </a:spcBef>
              <a:spcAft>
                <a:spcPts val="0"/>
              </a:spcAft>
              <a:buClr>
                <a:srgbClr val="AB404B"/>
              </a:buClr>
              <a:buSzPts val="2000"/>
              <a:buFont typeface="Arial"/>
              <a:buChar char="–"/>
              <a:defRPr sz="2000" b="0" i="0" u="none" strike="noStrike" cap="none">
                <a:solidFill>
                  <a:srgbClr val="404040"/>
                </a:solidFill>
                <a:latin typeface="Arial"/>
                <a:ea typeface="Arial"/>
                <a:cs typeface="Arial"/>
                <a:sym typeface="Arial"/>
              </a:defRPr>
            </a:lvl2pPr>
            <a:lvl3pPr marL="1371600" marR="0" lvl="2" indent="-342900" algn="l" rtl="0">
              <a:lnSpc>
                <a:spcPct val="100000"/>
              </a:lnSpc>
              <a:spcBef>
                <a:spcPts val="600"/>
              </a:spcBef>
              <a:spcAft>
                <a:spcPts val="0"/>
              </a:spcAft>
              <a:buClr>
                <a:srgbClr val="AB404B"/>
              </a:buClr>
              <a:buSzPts val="1800"/>
              <a:buFont typeface="Arial"/>
              <a:buChar char="•"/>
              <a:defRPr sz="1800" b="0" i="0" u="none" strike="noStrike" cap="none">
                <a:solidFill>
                  <a:srgbClr val="404040"/>
                </a:solidFill>
                <a:latin typeface="Arial"/>
                <a:ea typeface="Arial"/>
                <a:cs typeface="Arial"/>
                <a:sym typeface="Arial"/>
              </a:defRPr>
            </a:lvl3pPr>
            <a:lvl4pPr marL="1828800" marR="0" lvl="3" indent="-342900" algn="l" rtl="0">
              <a:lnSpc>
                <a:spcPct val="100000"/>
              </a:lnSpc>
              <a:spcBef>
                <a:spcPts val="600"/>
              </a:spcBef>
              <a:spcAft>
                <a:spcPts val="0"/>
              </a:spcAft>
              <a:buClr>
                <a:srgbClr val="AB404B"/>
              </a:buClr>
              <a:buSzPts val="1800"/>
              <a:buFont typeface="Arial"/>
              <a:buChar char="•"/>
              <a:defRPr sz="1800" b="0" i="0" u="none" strike="noStrike" cap="none">
                <a:solidFill>
                  <a:srgbClr val="404040"/>
                </a:solidFill>
                <a:latin typeface="Arial"/>
                <a:ea typeface="Arial"/>
                <a:cs typeface="Arial"/>
                <a:sym typeface="Arial"/>
              </a:defRPr>
            </a:lvl4pPr>
            <a:lvl5pPr marL="2286000" marR="0" lvl="4" indent="-342900" algn="l" rtl="0">
              <a:lnSpc>
                <a:spcPct val="100000"/>
              </a:lnSpc>
              <a:spcBef>
                <a:spcPts val="600"/>
              </a:spcBef>
              <a:spcAft>
                <a:spcPts val="0"/>
              </a:spcAft>
              <a:buClr>
                <a:srgbClr val="AB404B"/>
              </a:buClr>
              <a:buSzPts val="1800"/>
              <a:buFont typeface="Arial"/>
              <a:buChar char="•"/>
              <a:defRPr sz="1800" b="0" i="0" u="none" strike="noStrike" cap="none">
                <a:solidFill>
                  <a:srgbClr val="404040"/>
                </a:solidFill>
                <a:latin typeface="Arial"/>
                <a:ea typeface="Arial"/>
                <a:cs typeface="Arial"/>
                <a:sym typeface="Arial"/>
              </a:defRPr>
            </a:lvl5pPr>
            <a:lvl6pPr marL="2743200" marR="0" lvl="5" indent="-342900" algn="l" rtl="0">
              <a:lnSpc>
                <a:spcPct val="100000"/>
              </a:lnSpc>
              <a:spcBef>
                <a:spcPts val="600"/>
              </a:spcBef>
              <a:spcAft>
                <a:spcPts val="0"/>
              </a:spcAft>
              <a:buClr>
                <a:schemeClr val="lt2"/>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100000"/>
              </a:lnSpc>
              <a:spcBef>
                <a:spcPts val="360"/>
              </a:spcBef>
              <a:spcAft>
                <a:spcPts val="0"/>
              </a:spcAft>
              <a:buClr>
                <a:schemeClr val="lt2"/>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100000"/>
              </a:lnSpc>
              <a:spcBef>
                <a:spcPts val="360"/>
              </a:spcBef>
              <a:spcAft>
                <a:spcPts val="0"/>
              </a:spcAft>
              <a:buClr>
                <a:schemeClr val="lt2"/>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100000"/>
              </a:lnSpc>
              <a:spcBef>
                <a:spcPts val="360"/>
              </a:spcBef>
              <a:spcAft>
                <a:spcPts val="0"/>
              </a:spcAft>
              <a:buClr>
                <a:schemeClr val="lt2"/>
              </a:buClr>
              <a:buSzPts val="1800"/>
              <a:buFont typeface="Arial"/>
              <a:buChar char="–"/>
              <a:defRPr sz="1800" b="0" i="0" u="none" strike="noStrike" cap="none">
                <a:solidFill>
                  <a:schemeClr val="dk1"/>
                </a:solidFill>
                <a:latin typeface="Arial"/>
                <a:ea typeface="Arial"/>
                <a:cs typeface="Arial"/>
                <a:sym typeface="Arial"/>
              </a:defRPr>
            </a:lvl9pPr>
          </a:lstStyle>
          <a:p>
            <a:pPr marL="0" indent="0" algn="ctr">
              <a:spcBef>
                <a:spcPts val="0"/>
              </a:spcBef>
              <a:buFont typeface="Arial"/>
              <a:buNone/>
            </a:pPr>
            <a:r>
              <a:rPr lang="en-US" dirty="0">
                <a:solidFill>
                  <a:schemeClr val="accent1"/>
                </a:solidFill>
              </a:rPr>
              <a:t>Lack of Applicants, Experience and Skills are Top Drivers of Talent Shortages</a:t>
            </a:r>
          </a:p>
        </p:txBody>
      </p:sp>
      <p:sp>
        <p:nvSpPr>
          <p:cNvPr id="4" name="Text Placeholder 3">
            <a:extLst>
              <a:ext uri="{FF2B5EF4-FFF2-40B4-BE49-F238E27FC236}">
                <a16:creationId xmlns:a16="http://schemas.microsoft.com/office/drawing/2014/main" id="{796F87AB-99B3-0644-AA0F-6E65B770A147}"/>
              </a:ext>
            </a:extLst>
          </p:cNvPr>
          <p:cNvSpPr>
            <a:spLocks noGrp="1"/>
          </p:cNvSpPr>
          <p:nvPr>
            <p:ph type="body" idx="1"/>
          </p:nvPr>
        </p:nvSpPr>
        <p:spPr>
          <a:xfrm>
            <a:off x="5107535" y="3558836"/>
            <a:ext cx="3521691" cy="769324"/>
          </a:xfrm>
        </p:spPr>
        <p:txBody>
          <a:bodyPr/>
          <a:lstStyle/>
          <a:p>
            <a:pPr marL="0" indent="0" algn="ctr">
              <a:spcBef>
                <a:spcPts val="0"/>
              </a:spcBef>
              <a:buNone/>
            </a:pPr>
            <a:r>
              <a:rPr lang="en-US" sz="1600" b="1" i="1" dirty="0">
                <a:solidFill>
                  <a:schemeClr val="accent5"/>
                </a:solidFill>
              </a:rPr>
              <a:t>27% of employers </a:t>
            </a:r>
            <a:r>
              <a:rPr lang="en-US" sz="1600" i="1" dirty="0">
                <a:solidFill>
                  <a:schemeClr val="accent5"/>
                </a:solidFill>
              </a:rPr>
              <a:t>say applicants lack </a:t>
            </a:r>
            <a:br>
              <a:rPr lang="en-US" sz="1600" i="1" dirty="0">
                <a:solidFill>
                  <a:schemeClr val="accent5"/>
                </a:solidFill>
              </a:rPr>
            </a:br>
            <a:r>
              <a:rPr lang="en-US" sz="1600" i="1" dirty="0">
                <a:solidFill>
                  <a:schemeClr val="accent5"/>
                </a:solidFill>
              </a:rPr>
              <a:t>either the </a:t>
            </a:r>
            <a:r>
              <a:rPr lang="en-US" sz="1600" b="1" i="1" dirty="0">
                <a:solidFill>
                  <a:schemeClr val="accent5"/>
                </a:solidFill>
              </a:rPr>
              <a:t>hard skills </a:t>
            </a:r>
            <a:r>
              <a:rPr lang="en-US" sz="1600" i="1" dirty="0">
                <a:solidFill>
                  <a:schemeClr val="accent5"/>
                </a:solidFill>
              </a:rPr>
              <a:t>or </a:t>
            </a:r>
            <a:r>
              <a:rPr lang="en-US" sz="1600" b="1" i="1" dirty="0">
                <a:solidFill>
                  <a:schemeClr val="accent5"/>
                </a:solidFill>
              </a:rPr>
              <a:t>human strengths </a:t>
            </a:r>
            <a:r>
              <a:rPr lang="en-US" sz="1600" i="1" dirty="0">
                <a:solidFill>
                  <a:schemeClr val="accent5"/>
                </a:solidFill>
              </a:rPr>
              <a:t>they need to fulfill their roles</a:t>
            </a:r>
          </a:p>
        </p:txBody>
      </p:sp>
      <p:pic>
        <p:nvPicPr>
          <p:cNvPr id="7" name="Picture 6">
            <a:extLst>
              <a:ext uri="{FF2B5EF4-FFF2-40B4-BE49-F238E27FC236}">
                <a16:creationId xmlns:a16="http://schemas.microsoft.com/office/drawing/2014/main" id="{D8705CF5-21F5-534C-8155-6E90BF54EDD7}"/>
              </a:ext>
            </a:extLst>
          </p:cNvPr>
          <p:cNvPicPr>
            <a:picLocks noChangeAspect="1"/>
          </p:cNvPicPr>
          <p:nvPr/>
        </p:nvPicPr>
        <p:blipFill>
          <a:blip r:embed="rId3"/>
          <a:stretch>
            <a:fillRect/>
          </a:stretch>
        </p:blipFill>
        <p:spPr>
          <a:xfrm>
            <a:off x="0" y="903817"/>
            <a:ext cx="9144000" cy="3200400"/>
          </a:xfrm>
          <a:prstGeom prst="rect">
            <a:avLst/>
          </a:prstGeom>
        </p:spPr>
      </p:pic>
      <p:sp>
        <p:nvSpPr>
          <p:cNvPr id="11" name="Slide Number Placeholder 4">
            <a:extLst>
              <a:ext uri="{FF2B5EF4-FFF2-40B4-BE49-F238E27FC236}">
                <a16:creationId xmlns:a16="http://schemas.microsoft.com/office/drawing/2014/main" id="{C13D5CF0-0528-1B4E-80FF-0BD26868C492}"/>
              </a:ext>
            </a:extLst>
          </p:cNvPr>
          <p:cNvSpPr>
            <a:spLocks noGrp="1"/>
          </p:cNvSpPr>
          <p:nvPr>
            <p:ph type="sldNum" idx="11"/>
          </p:nvPr>
        </p:nvSpPr>
        <p:spPr>
          <a:xfrm>
            <a:off x="8212666" y="4754429"/>
            <a:ext cx="488700" cy="192900"/>
          </a:xfrm>
        </p:spPr>
        <p:txBody>
          <a:bodyPr/>
          <a:lstStyle/>
          <a:p>
            <a:pPr marL="0" marR="0" lvl="0" indent="0" algn="r" rtl="0">
              <a:spcBef>
                <a:spcPts val="0"/>
              </a:spcBef>
              <a:spcAft>
                <a:spcPts val="0"/>
              </a:spcAft>
              <a:buNone/>
            </a:pPr>
            <a:endParaRPr lang="en" sz="1000" b="0" u="none" dirty="0">
              <a:solidFill>
                <a:srgbClr val="67696F"/>
              </a:solidFill>
              <a:latin typeface="Arial"/>
              <a:ea typeface="Arial"/>
              <a:cs typeface="Arial"/>
              <a:sym typeface="Arial"/>
            </a:endParaRPr>
          </a:p>
        </p:txBody>
      </p:sp>
    </p:spTree>
    <p:extLst>
      <p:ext uri="{BB962C8B-B14F-4D97-AF65-F5344CB8AC3E}">
        <p14:creationId xmlns:p14="http://schemas.microsoft.com/office/powerpoint/2010/main" val="2979383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383947-A4C0-5E49-ABD0-7C21B4E094D7}"/>
              </a:ext>
            </a:extLst>
          </p:cNvPr>
          <p:cNvSpPr/>
          <p:nvPr/>
        </p:nvSpPr>
        <p:spPr>
          <a:xfrm>
            <a:off x="0" y="626301"/>
            <a:ext cx="9144000" cy="4052170"/>
          </a:xfrm>
          <a:prstGeom prst="rect">
            <a:avLst/>
          </a:prstGeom>
          <a:solidFill>
            <a:srgbClr val="C8C8C8">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hape 156">
            <a:extLst>
              <a:ext uri="{FF2B5EF4-FFF2-40B4-BE49-F238E27FC236}">
                <a16:creationId xmlns:a16="http://schemas.microsoft.com/office/drawing/2014/main" id="{E3296999-0A65-DB41-8E9A-C9D46DD3742E}"/>
              </a:ext>
            </a:extLst>
          </p:cNvPr>
          <p:cNvSpPr txBox="1">
            <a:spLocks noGrp="1"/>
          </p:cNvSpPr>
          <p:nvPr>
            <p:ph type="title"/>
          </p:nvPr>
        </p:nvSpPr>
        <p:spPr>
          <a:xfrm>
            <a:off x="107504" y="0"/>
            <a:ext cx="9036496" cy="591900"/>
          </a:xfrm>
          <a:prstGeom prst="rect">
            <a:avLst/>
          </a:prstGeom>
          <a:noFill/>
          <a:ln>
            <a:noFill/>
          </a:ln>
        </p:spPr>
        <p:txBody>
          <a:bodyPr wrap="square" lIns="91340" tIns="91340" rIns="91340" bIns="91340" anchor="ctr" anchorCtr="0">
            <a:noAutofit/>
          </a:bodyPr>
          <a:lstStyle/>
          <a:p>
            <a:r>
              <a:rPr lang="en-US" sz="4000" dirty="0"/>
              <a:t>  Top 10 Most In-Demand Roles Globally </a:t>
            </a:r>
          </a:p>
        </p:txBody>
      </p:sp>
      <p:sp>
        <p:nvSpPr>
          <p:cNvPr id="2" name="Slide Number Placeholder 1">
            <a:extLst>
              <a:ext uri="{FF2B5EF4-FFF2-40B4-BE49-F238E27FC236}">
                <a16:creationId xmlns:a16="http://schemas.microsoft.com/office/drawing/2014/main" id="{36918EE1-C7EB-C645-B24B-8F58E8AAB6F5}"/>
              </a:ext>
            </a:extLst>
          </p:cNvPr>
          <p:cNvSpPr>
            <a:spLocks noGrp="1"/>
          </p:cNvSpPr>
          <p:nvPr>
            <p:ph type="sldNum" idx="11"/>
          </p:nvPr>
        </p:nvSpPr>
        <p:spPr/>
        <p:txBody>
          <a:bodyPr/>
          <a:lstStyle/>
          <a:p>
            <a:pPr marL="0" marR="0" lvl="0" indent="0" algn="l" rtl="0">
              <a:lnSpc>
                <a:spcPct val="100000"/>
              </a:lnSpc>
              <a:spcBef>
                <a:spcPts val="0"/>
              </a:spcBef>
              <a:spcAft>
                <a:spcPts val="0"/>
              </a:spcAft>
              <a:buClr>
                <a:schemeClr val="dk1"/>
              </a:buClr>
              <a:buFont typeface="Arial"/>
              <a:buNone/>
            </a:pPr>
            <a:fld id="{00000000-1234-1234-1234-123412341234}" type="slidenum">
              <a:rPr lang="en" sz="1400" b="0" i="0" u="none" strike="noStrike" cap="none" smtClean="0">
                <a:solidFill>
                  <a:schemeClr val="dk1"/>
                </a:solidFill>
                <a:latin typeface="Arial"/>
                <a:ea typeface="Arial"/>
                <a:cs typeface="Arial"/>
                <a:sym typeface="Arial"/>
              </a:rPr>
              <a:t>5</a:t>
            </a:fld>
            <a:endParaRPr lang="en" sz="1400" b="0" i="0" u="none" strike="noStrike" cap="none">
              <a:solidFill>
                <a:schemeClr val="dk1"/>
              </a:solidFill>
              <a:latin typeface="Arial"/>
              <a:ea typeface="Arial"/>
              <a:cs typeface="Arial"/>
              <a:sym typeface="Arial"/>
            </a:endParaRPr>
          </a:p>
        </p:txBody>
      </p:sp>
      <p:pic>
        <p:nvPicPr>
          <p:cNvPr id="7" name="Picture 6">
            <a:extLst>
              <a:ext uri="{FF2B5EF4-FFF2-40B4-BE49-F238E27FC236}">
                <a16:creationId xmlns:a16="http://schemas.microsoft.com/office/drawing/2014/main" id="{EE67E798-462C-8742-A726-CDA49E57A59E}"/>
              </a:ext>
            </a:extLst>
          </p:cNvPr>
          <p:cNvPicPr>
            <a:picLocks noChangeAspect="1"/>
          </p:cNvPicPr>
          <p:nvPr/>
        </p:nvPicPr>
        <p:blipFill rotWithShape="1">
          <a:blip r:embed="rId3"/>
          <a:srcRect l="10372" r="11231"/>
          <a:stretch/>
        </p:blipFill>
        <p:spPr>
          <a:xfrm>
            <a:off x="1158658" y="643251"/>
            <a:ext cx="6820422" cy="3914918"/>
          </a:xfrm>
          <a:prstGeom prst="rect">
            <a:avLst/>
          </a:prstGeom>
        </p:spPr>
      </p:pic>
    </p:spTree>
    <p:extLst>
      <p:ext uri="{BB962C8B-B14F-4D97-AF65-F5344CB8AC3E}">
        <p14:creationId xmlns:p14="http://schemas.microsoft.com/office/powerpoint/2010/main" val="668486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1684E63-AD37-B041-BBE9-F2A8D634A214}"/>
              </a:ext>
            </a:extLst>
          </p:cNvPr>
          <p:cNvSpPr/>
          <p:nvPr/>
        </p:nvSpPr>
        <p:spPr>
          <a:xfrm>
            <a:off x="0" y="634768"/>
            <a:ext cx="9144000" cy="4052170"/>
          </a:xfrm>
          <a:prstGeom prst="rect">
            <a:avLst/>
          </a:prstGeom>
          <a:solidFill>
            <a:srgbClr val="C8C8C8">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23FE1CD5-714E-1141-B364-9E44193BC687}"/>
              </a:ext>
            </a:extLst>
          </p:cNvPr>
          <p:cNvSpPr>
            <a:spLocks noGrp="1"/>
          </p:cNvSpPr>
          <p:nvPr>
            <p:ph type="body" idx="1"/>
          </p:nvPr>
        </p:nvSpPr>
        <p:spPr>
          <a:xfrm>
            <a:off x="548640" y="1136147"/>
            <a:ext cx="8023200" cy="342368"/>
          </a:xfrm>
        </p:spPr>
        <p:txBody>
          <a:bodyPr/>
          <a:lstStyle/>
          <a:p>
            <a:pPr marL="88900" indent="0" algn="ctr">
              <a:buNone/>
            </a:pPr>
            <a:r>
              <a:rPr lang="en-US" dirty="0">
                <a:solidFill>
                  <a:schemeClr val="accent1"/>
                </a:solidFill>
              </a:rPr>
              <a:t>Most Valued Soft Skills Are Hard to Find</a:t>
            </a:r>
          </a:p>
        </p:txBody>
      </p:sp>
      <p:sp>
        <p:nvSpPr>
          <p:cNvPr id="5" name="Shape 156">
            <a:extLst>
              <a:ext uri="{FF2B5EF4-FFF2-40B4-BE49-F238E27FC236}">
                <a16:creationId xmlns:a16="http://schemas.microsoft.com/office/drawing/2014/main" id="{C1DE8616-619A-D345-8E02-54DC16B06EE9}"/>
              </a:ext>
            </a:extLst>
          </p:cNvPr>
          <p:cNvSpPr txBox="1">
            <a:spLocks noGrp="1"/>
          </p:cNvSpPr>
          <p:nvPr>
            <p:ph type="title"/>
          </p:nvPr>
        </p:nvSpPr>
        <p:spPr>
          <a:xfrm>
            <a:off x="0" y="0"/>
            <a:ext cx="9144000" cy="591900"/>
          </a:xfrm>
          <a:prstGeom prst="rect">
            <a:avLst/>
          </a:prstGeom>
          <a:noFill/>
          <a:ln>
            <a:noFill/>
          </a:ln>
        </p:spPr>
        <p:txBody>
          <a:bodyPr wrap="square" lIns="91340" tIns="91340" rIns="91340" bIns="91340" anchor="ctr" anchorCtr="0">
            <a:noAutofit/>
          </a:bodyPr>
          <a:lstStyle/>
          <a:p>
            <a:r>
              <a:rPr lang="en-US" sz="3600" dirty="0"/>
              <a:t>  Human Strengths Stand out in the Digital Age </a:t>
            </a:r>
          </a:p>
        </p:txBody>
      </p:sp>
      <p:sp>
        <p:nvSpPr>
          <p:cNvPr id="16" name="Slide Number Placeholder 4">
            <a:extLst>
              <a:ext uri="{FF2B5EF4-FFF2-40B4-BE49-F238E27FC236}">
                <a16:creationId xmlns:a16="http://schemas.microsoft.com/office/drawing/2014/main" id="{344F37F1-1EBC-7444-B37B-FDAB2DE0AF6A}"/>
              </a:ext>
            </a:extLst>
          </p:cNvPr>
          <p:cNvSpPr>
            <a:spLocks noGrp="1"/>
          </p:cNvSpPr>
          <p:nvPr>
            <p:ph type="sldNum" idx="11"/>
          </p:nvPr>
        </p:nvSpPr>
        <p:spPr>
          <a:xfrm>
            <a:off x="8212666" y="4754429"/>
            <a:ext cx="488700" cy="192900"/>
          </a:xfrm>
        </p:spPr>
        <p:txBody>
          <a:bodyPr/>
          <a:lstStyle/>
          <a:p>
            <a:pPr marL="0" marR="0" lvl="0" indent="0" algn="r" rtl="0">
              <a:spcBef>
                <a:spcPts val="0"/>
              </a:spcBef>
              <a:spcAft>
                <a:spcPts val="0"/>
              </a:spcAft>
              <a:buNone/>
            </a:pPr>
            <a:endParaRPr lang="en" sz="1000" b="0" u="none" dirty="0">
              <a:solidFill>
                <a:srgbClr val="67696F"/>
              </a:solidFill>
              <a:latin typeface="Arial"/>
              <a:ea typeface="Arial"/>
              <a:cs typeface="Arial"/>
              <a:sym typeface="Arial"/>
            </a:endParaRPr>
          </a:p>
        </p:txBody>
      </p:sp>
      <p:pic>
        <p:nvPicPr>
          <p:cNvPr id="6" name="Picture 5">
            <a:extLst>
              <a:ext uri="{FF2B5EF4-FFF2-40B4-BE49-F238E27FC236}">
                <a16:creationId xmlns:a16="http://schemas.microsoft.com/office/drawing/2014/main" id="{D650047B-3D61-5845-871E-ACF0AC44440C}"/>
              </a:ext>
            </a:extLst>
          </p:cNvPr>
          <p:cNvPicPr>
            <a:picLocks noChangeAspect="1"/>
          </p:cNvPicPr>
          <p:nvPr/>
        </p:nvPicPr>
        <p:blipFill rotWithShape="1">
          <a:blip r:embed="rId3"/>
          <a:srcRect t="19056" b="19907"/>
          <a:stretch/>
        </p:blipFill>
        <p:spPr>
          <a:xfrm>
            <a:off x="0" y="1503680"/>
            <a:ext cx="9144000" cy="2790613"/>
          </a:xfrm>
          <a:prstGeom prst="rect">
            <a:avLst/>
          </a:prstGeom>
        </p:spPr>
      </p:pic>
    </p:spTree>
    <p:extLst>
      <p:ext uri="{BB962C8B-B14F-4D97-AF65-F5344CB8AC3E}">
        <p14:creationId xmlns:p14="http://schemas.microsoft.com/office/powerpoint/2010/main" val="411586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ggetto 3">
            <a:extLst>
              <a:ext uri="{FF2B5EF4-FFF2-40B4-BE49-F238E27FC236}">
                <a16:creationId xmlns:a16="http://schemas.microsoft.com/office/drawing/2014/main" id="{BB5E106A-76AC-4F0D-B53C-2327E928B7F3}"/>
              </a:ext>
            </a:extLst>
          </p:cNvPr>
          <p:cNvGraphicFramePr>
            <a:graphicFrameLocks noChangeAspect="1"/>
          </p:cNvGraphicFramePr>
          <p:nvPr>
            <p:extLst>
              <p:ext uri="{D42A27DB-BD31-4B8C-83A1-F6EECF244321}">
                <p14:modId xmlns:p14="http://schemas.microsoft.com/office/powerpoint/2010/main" val="1283377234"/>
              </p:ext>
            </p:extLst>
          </p:nvPr>
        </p:nvGraphicFramePr>
        <p:xfrm>
          <a:off x="0" y="-3538"/>
          <a:ext cx="9144000" cy="5143500"/>
        </p:xfrm>
        <a:graphic>
          <a:graphicData uri="http://schemas.openxmlformats.org/presentationml/2006/ole">
            <mc:AlternateContent xmlns:mc="http://schemas.openxmlformats.org/markup-compatibility/2006">
              <mc:Choice xmlns:v="urn:schemas-microsoft-com:vml" Requires="v">
                <p:oleObj spid="_x0000_s1082" name="Image" r:id="rId4" imgW="24380640" imgH="13714200" progId="Photoshop.Image.19">
                  <p:embed/>
                </p:oleObj>
              </mc:Choice>
              <mc:Fallback>
                <p:oleObj name="Image" r:id="rId4" imgW="24380640" imgH="13714200" progId="Photoshop.Image.19">
                  <p:embed/>
                  <p:pic>
                    <p:nvPicPr>
                      <p:cNvPr id="0" name=""/>
                      <p:cNvPicPr/>
                      <p:nvPr/>
                    </p:nvPicPr>
                    <p:blipFill>
                      <a:blip r:embed="rId5"/>
                      <a:stretch>
                        <a:fillRect/>
                      </a:stretch>
                    </p:blipFill>
                    <p:spPr>
                      <a:xfrm>
                        <a:off x="0" y="-3538"/>
                        <a:ext cx="9144000" cy="5143500"/>
                      </a:xfrm>
                      <a:prstGeom prst="rect">
                        <a:avLst/>
                      </a:prstGeom>
                    </p:spPr>
                  </p:pic>
                </p:oleObj>
              </mc:Fallback>
            </mc:AlternateContent>
          </a:graphicData>
        </a:graphic>
      </p:graphicFrame>
      <p:sp>
        <p:nvSpPr>
          <p:cNvPr id="5" name="CasellaDiTesto 4">
            <a:extLst>
              <a:ext uri="{FF2B5EF4-FFF2-40B4-BE49-F238E27FC236}">
                <a16:creationId xmlns:a16="http://schemas.microsoft.com/office/drawing/2014/main" id="{E52595BD-31E7-43B1-ADE0-AB6CCC7864C1}"/>
              </a:ext>
            </a:extLst>
          </p:cNvPr>
          <p:cNvSpPr txBox="1"/>
          <p:nvPr/>
        </p:nvSpPr>
        <p:spPr>
          <a:xfrm>
            <a:off x="5580112" y="1783382"/>
            <a:ext cx="3456384" cy="1569660"/>
          </a:xfrm>
          <a:prstGeom prst="rect">
            <a:avLst/>
          </a:prstGeom>
          <a:noFill/>
        </p:spPr>
        <p:txBody>
          <a:bodyPr wrap="square" rtlCol="0">
            <a:spAutoFit/>
          </a:bodyPr>
          <a:lstStyle/>
          <a:p>
            <a:pPr algn="ctr"/>
            <a:r>
              <a:rPr lang="it-IT" sz="4800" dirty="0">
                <a:solidFill>
                  <a:schemeClr val="bg1"/>
                </a:solidFill>
              </a:rPr>
              <a:t>UPSKILLING</a:t>
            </a:r>
          </a:p>
          <a:p>
            <a:pPr algn="ctr"/>
            <a:r>
              <a:rPr lang="it-IT" sz="4800" dirty="0">
                <a:solidFill>
                  <a:schemeClr val="bg1"/>
                </a:solidFill>
              </a:rPr>
              <a:t>RESKILLING</a:t>
            </a:r>
          </a:p>
        </p:txBody>
      </p:sp>
      <p:pic>
        <p:nvPicPr>
          <p:cNvPr id="7" name="Immagine 6">
            <a:extLst>
              <a:ext uri="{FF2B5EF4-FFF2-40B4-BE49-F238E27FC236}">
                <a16:creationId xmlns:a16="http://schemas.microsoft.com/office/drawing/2014/main" id="{9C052379-2397-4DD1-85A8-A1A6DCD5B1C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38244" y="4274418"/>
            <a:ext cx="869082" cy="869082"/>
          </a:xfrm>
          <a:prstGeom prst="rect">
            <a:avLst/>
          </a:prstGeom>
        </p:spPr>
      </p:pic>
    </p:spTree>
    <p:extLst>
      <p:ext uri="{BB962C8B-B14F-4D97-AF65-F5344CB8AC3E}">
        <p14:creationId xmlns:p14="http://schemas.microsoft.com/office/powerpoint/2010/main" val="1995522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03090"/>
            <a:ext cx="9136560" cy="609599"/>
          </a:xfrm>
        </p:spPr>
        <p:txBody>
          <a:bodyPr/>
          <a:lstStyle/>
          <a:p>
            <a:r>
              <a:rPr lang="en-US" dirty="0"/>
              <a:t>Identifying In-demand Skills: </a:t>
            </a:r>
            <a:br>
              <a:rPr lang="en-US" dirty="0"/>
            </a:br>
            <a:r>
              <a:rPr lang="en-US" dirty="0"/>
              <a:t>Providing Access to Employment</a:t>
            </a:r>
          </a:p>
        </p:txBody>
      </p:sp>
      <p:pic>
        <p:nvPicPr>
          <p:cNvPr id="4" name="Picture 3" descr="WEF_SkillsRevolution_2.0_deck_Ital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4554"/>
            <a:ext cx="9154530" cy="5153617"/>
          </a:xfrm>
          <a:prstGeom prst="rect">
            <a:avLst/>
          </a:prstGeom>
        </p:spPr>
      </p:pic>
      <p:pic>
        <p:nvPicPr>
          <p:cNvPr id="6" name="Immagine 5">
            <a:extLst>
              <a:ext uri="{FF2B5EF4-FFF2-40B4-BE49-F238E27FC236}">
                <a16:creationId xmlns:a16="http://schemas.microsoft.com/office/drawing/2014/main" id="{CB015D78-C6A4-4F26-A7BB-486C303FE8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74156" y="648309"/>
            <a:ext cx="1018324" cy="1018324"/>
          </a:xfrm>
          <a:prstGeom prst="rect">
            <a:avLst/>
          </a:prstGeom>
        </p:spPr>
      </p:pic>
      <p:pic>
        <p:nvPicPr>
          <p:cNvPr id="5" name="Immagine 4">
            <a:extLst>
              <a:ext uri="{FF2B5EF4-FFF2-40B4-BE49-F238E27FC236}">
                <a16:creationId xmlns:a16="http://schemas.microsoft.com/office/drawing/2014/main" id="{5E9383DF-EE4D-4DCC-BF4B-CD68140599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0112" y="953226"/>
            <a:ext cx="2182823" cy="509325"/>
          </a:xfrm>
          <a:prstGeom prst="rect">
            <a:avLst/>
          </a:prstGeom>
        </p:spPr>
      </p:pic>
    </p:spTree>
    <p:extLst>
      <p:ext uri="{BB962C8B-B14F-4D97-AF65-F5344CB8AC3E}">
        <p14:creationId xmlns:p14="http://schemas.microsoft.com/office/powerpoint/2010/main" val="3429652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EF_SkillsRevolution_2.0_deck_Handshak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2" y="12240"/>
            <a:ext cx="9136560" cy="5143500"/>
          </a:xfrm>
          <a:prstGeom prst="rect">
            <a:avLst/>
          </a:prstGeom>
        </p:spPr>
      </p:pic>
      <p:sp>
        <p:nvSpPr>
          <p:cNvPr id="3" name="Text Placeholder 2"/>
          <p:cNvSpPr>
            <a:spLocks noGrp="1"/>
          </p:cNvSpPr>
          <p:nvPr>
            <p:ph type="body" idx="1"/>
          </p:nvPr>
        </p:nvSpPr>
        <p:spPr>
          <a:xfrm>
            <a:off x="2339752" y="1563638"/>
            <a:ext cx="5364203" cy="1161334"/>
          </a:xfrm>
        </p:spPr>
        <p:txBody>
          <a:bodyPr/>
          <a:lstStyle/>
          <a:p>
            <a:pPr marL="88900" indent="0">
              <a:lnSpc>
                <a:spcPts val="2940"/>
              </a:lnSpc>
              <a:buNone/>
            </a:pPr>
            <a:r>
              <a:rPr lang="en-US" sz="2200" b="0" dirty="0"/>
              <a:t>Helping people upskill and </a:t>
            </a:r>
            <a:br>
              <a:rPr lang="en-US" sz="2200" b="0" dirty="0"/>
            </a:br>
            <a:r>
              <a:rPr lang="en-US" sz="2200" b="0" dirty="0"/>
              <a:t>future-proof themselves in a </a:t>
            </a:r>
            <a:br>
              <a:rPr lang="en-US" sz="2200" b="0" dirty="0"/>
            </a:br>
            <a:r>
              <a:rPr lang="en-US" sz="2200" b="0" dirty="0"/>
              <a:t>fast-changing world of work will be the defining challenge of our time.</a:t>
            </a:r>
          </a:p>
        </p:txBody>
      </p:sp>
    </p:spTree>
    <p:extLst>
      <p:ext uri="{BB962C8B-B14F-4D97-AF65-F5344CB8AC3E}">
        <p14:creationId xmlns:p14="http://schemas.microsoft.com/office/powerpoint/2010/main" val="181614386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3587</TotalTime>
  <Words>1142</Words>
  <Application>Microsoft Office PowerPoint</Application>
  <PresentationFormat>Presentazione su schermo (16:9)</PresentationFormat>
  <Paragraphs>48</Paragraphs>
  <Slides>11</Slides>
  <Notes>10</Notes>
  <HiddenSlides>0</HiddenSlides>
  <MMClips>0</MMClips>
  <ScaleCrop>false</ScaleCrop>
  <HeadingPairs>
    <vt:vector size="8" baseType="variant">
      <vt:variant>
        <vt:lpstr>Caratteri utilizzati</vt:lpstr>
      </vt:variant>
      <vt:variant>
        <vt:i4>5</vt:i4>
      </vt:variant>
      <vt:variant>
        <vt:lpstr>Tema</vt:lpstr>
      </vt:variant>
      <vt:variant>
        <vt:i4>1</vt:i4>
      </vt:variant>
      <vt:variant>
        <vt:lpstr>Server OLE incorporati</vt:lpstr>
      </vt:variant>
      <vt:variant>
        <vt:i4>1</vt:i4>
      </vt:variant>
      <vt:variant>
        <vt:lpstr>Titoli diapositive</vt:lpstr>
      </vt:variant>
      <vt:variant>
        <vt:i4>11</vt:i4>
      </vt:variant>
    </vt:vector>
  </HeadingPairs>
  <TitlesOfParts>
    <vt:vector size="18" baseType="lpstr">
      <vt:lpstr>Arial</vt:lpstr>
      <vt:lpstr>Calibri</vt:lpstr>
      <vt:lpstr>Segoe UI</vt:lpstr>
      <vt:lpstr>Symbol</vt:lpstr>
      <vt:lpstr>Times New Roman</vt:lpstr>
      <vt:lpstr>Tema di Office</vt:lpstr>
      <vt:lpstr>Image</vt:lpstr>
      <vt:lpstr>Presentazione standard di PowerPoint</vt:lpstr>
      <vt:lpstr>How Will Digitization Increase or Decrease Headcount?</vt:lpstr>
      <vt:lpstr>Global Talent Shortages at a 12-Year High</vt:lpstr>
      <vt:lpstr>  Top Drivers of Talent Shortages</vt:lpstr>
      <vt:lpstr>  Top 10 Most In-Demand Roles Globally </vt:lpstr>
      <vt:lpstr>  Human Strengths Stand out in the Digital Age </vt:lpstr>
      <vt:lpstr>Presentazione standard di PowerPoint</vt:lpstr>
      <vt:lpstr>Identifying In-demand Skills:  Providing Access to Employment</vt:lpstr>
      <vt:lpstr>Presentazione standard di PowerPoint</vt:lpstr>
      <vt:lpstr>What is Learnability and why it is so important?</vt:lpstr>
      <vt:lpstr>Presentazione standard di PowerPoint</vt:lpstr>
    </vt:vector>
  </TitlesOfParts>
  <Company>Manpower Italia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IT</dc:creator>
  <cp:lastModifiedBy>Andrea Quattrini</cp:lastModifiedBy>
  <cp:revision>161</cp:revision>
  <cp:lastPrinted>2018-04-13T07:36:21Z</cp:lastPrinted>
  <dcterms:created xsi:type="dcterms:W3CDTF">2016-01-15T11:32:13Z</dcterms:created>
  <dcterms:modified xsi:type="dcterms:W3CDTF">2018-08-21T15:07:32Z</dcterms:modified>
</cp:coreProperties>
</file>